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93" r:id="rId3"/>
    <p:sldId id="261" r:id="rId4"/>
    <p:sldId id="266" r:id="rId5"/>
    <p:sldId id="289" r:id="rId6"/>
    <p:sldId id="267" r:id="rId7"/>
    <p:sldId id="300" r:id="rId8"/>
    <p:sldId id="301" r:id="rId9"/>
    <p:sldId id="302" r:id="rId10"/>
    <p:sldId id="294" r:id="rId11"/>
    <p:sldId id="295" r:id="rId12"/>
    <p:sldId id="297" r:id="rId13"/>
    <p:sldId id="298" r:id="rId14"/>
    <p:sldId id="288" r:id="rId15"/>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Comic Sans MS" pitchFamily="66" charset="0"/>
        <a:ea typeface="+mn-ea"/>
        <a:cs typeface="Arial" charset="0"/>
      </a:defRPr>
    </a:lvl1pPr>
    <a:lvl2pPr marL="457200" algn="l" rtl="0" fontAlgn="base">
      <a:spcBef>
        <a:spcPct val="0"/>
      </a:spcBef>
      <a:spcAft>
        <a:spcPct val="0"/>
      </a:spcAft>
      <a:defRPr kern="1200">
        <a:solidFill>
          <a:schemeClr val="tx1"/>
        </a:solidFill>
        <a:latin typeface="Comic Sans MS" pitchFamily="66" charset="0"/>
        <a:ea typeface="+mn-ea"/>
        <a:cs typeface="Arial" charset="0"/>
      </a:defRPr>
    </a:lvl2pPr>
    <a:lvl3pPr marL="914400" algn="l" rtl="0" fontAlgn="base">
      <a:spcBef>
        <a:spcPct val="0"/>
      </a:spcBef>
      <a:spcAft>
        <a:spcPct val="0"/>
      </a:spcAft>
      <a:defRPr kern="1200">
        <a:solidFill>
          <a:schemeClr val="tx1"/>
        </a:solidFill>
        <a:latin typeface="Comic Sans MS" pitchFamily="66" charset="0"/>
        <a:ea typeface="+mn-ea"/>
        <a:cs typeface="Arial" charset="0"/>
      </a:defRPr>
    </a:lvl3pPr>
    <a:lvl4pPr marL="1371600" algn="l" rtl="0" fontAlgn="base">
      <a:spcBef>
        <a:spcPct val="0"/>
      </a:spcBef>
      <a:spcAft>
        <a:spcPct val="0"/>
      </a:spcAft>
      <a:defRPr kern="1200">
        <a:solidFill>
          <a:schemeClr val="tx1"/>
        </a:solidFill>
        <a:latin typeface="Comic Sans MS" pitchFamily="66" charset="0"/>
        <a:ea typeface="+mn-ea"/>
        <a:cs typeface="Arial" charset="0"/>
      </a:defRPr>
    </a:lvl4pPr>
    <a:lvl5pPr marL="1828800" algn="l" rtl="0" fontAlgn="base">
      <a:spcBef>
        <a:spcPct val="0"/>
      </a:spcBef>
      <a:spcAft>
        <a:spcPct val="0"/>
      </a:spcAft>
      <a:defRPr kern="1200">
        <a:solidFill>
          <a:schemeClr val="tx1"/>
        </a:solidFill>
        <a:latin typeface="Comic Sans MS" pitchFamily="66" charset="0"/>
        <a:ea typeface="+mn-ea"/>
        <a:cs typeface="Arial" charset="0"/>
      </a:defRPr>
    </a:lvl5pPr>
    <a:lvl6pPr marL="2286000" algn="l" defTabSz="914400" rtl="0" eaLnBrk="1" latinLnBrk="0" hangingPunct="1">
      <a:defRPr kern="1200">
        <a:solidFill>
          <a:schemeClr val="tx1"/>
        </a:solidFill>
        <a:latin typeface="Comic Sans MS" pitchFamily="66" charset="0"/>
        <a:ea typeface="+mn-ea"/>
        <a:cs typeface="Arial" charset="0"/>
      </a:defRPr>
    </a:lvl6pPr>
    <a:lvl7pPr marL="2743200" algn="l" defTabSz="914400" rtl="0" eaLnBrk="1" latinLnBrk="0" hangingPunct="1">
      <a:defRPr kern="1200">
        <a:solidFill>
          <a:schemeClr val="tx1"/>
        </a:solidFill>
        <a:latin typeface="Comic Sans MS" pitchFamily="66" charset="0"/>
        <a:ea typeface="+mn-ea"/>
        <a:cs typeface="Arial" charset="0"/>
      </a:defRPr>
    </a:lvl7pPr>
    <a:lvl8pPr marL="3200400" algn="l" defTabSz="914400" rtl="0" eaLnBrk="1" latinLnBrk="0" hangingPunct="1">
      <a:defRPr kern="1200">
        <a:solidFill>
          <a:schemeClr val="tx1"/>
        </a:solidFill>
        <a:latin typeface="Comic Sans MS" pitchFamily="66" charset="0"/>
        <a:ea typeface="+mn-ea"/>
        <a:cs typeface="Arial" charset="0"/>
      </a:defRPr>
    </a:lvl8pPr>
    <a:lvl9pPr marL="3657600" algn="l" defTabSz="914400" rtl="0" eaLnBrk="1" latinLnBrk="0" hangingPunct="1">
      <a:defRPr kern="1200">
        <a:solidFill>
          <a:schemeClr val="tx1"/>
        </a:solidFill>
        <a:latin typeface="Comic Sans MS" pitchFamily="66"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9900"/>
    <a:srgbClr val="0000CC"/>
    <a:srgbClr val="000000"/>
    <a:srgbClr val="F8F8F8"/>
    <a:srgbClr val="6600CC"/>
    <a:srgbClr val="33CC33"/>
    <a:srgbClr val="997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94127" autoAdjust="0"/>
  </p:normalViewPr>
  <p:slideViewPr>
    <p:cSldViewPr>
      <p:cViewPr varScale="1">
        <p:scale>
          <a:sx n="69" d="100"/>
          <a:sy n="69" d="100"/>
        </p:scale>
        <p:origin x="139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1F50EE-C500-4318-B421-D86B4210ADA8}" type="datetimeFigureOut">
              <a:rPr lang="en-US" smtClean="0"/>
              <a:t>8/9/2022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E57E0D-0943-4B43-90F3-F12A0CA91B20}" type="slidenum">
              <a:rPr lang="en-US" smtClean="0"/>
              <a:t>‹#›</a:t>
            </a:fld>
            <a:endParaRPr lang="en-US"/>
          </a:p>
        </p:txBody>
      </p:sp>
    </p:spTree>
    <p:extLst>
      <p:ext uri="{BB962C8B-B14F-4D97-AF65-F5344CB8AC3E}">
        <p14:creationId xmlns:p14="http://schemas.microsoft.com/office/powerpoint/2010/main" val="1879515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cs typeface="+mn-cs"/>
              </a:defRPr>
            </a:lvl1pPr>
          </a:lstStyle>
          <a:p>
            <a:pPr>
              <a:defRPr/>
            </a:pPr>
            <a:fld id="{8F10181E-954D-438E-8C56-6B3F34C20513}" type="datetimeFigureOut">
              <a:rPr lang="en-US"/>
              <a:pPr>
                <a:defRPr/>
              </a:pPr>
              <a:t>8/9/2022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cs typeface="+mn-cs"/>
              </a:defRPr>
            </a:lvl1pPr>
          </a:lstStyle>
          <a:p>
            <a:pPr>
              <a:defRPr/>
            </a:pPr>
            <a:fld id="{24350AEA-C278-4721-B4BE-4CB4930EC7F3}" type="slidenum">
              <a:rPr lang="en-US"/>
              <a:pPr>
                <a:defRPr/>
              </a:pPr>
              <a:t>‹#›</a:t>
            </a:fld>
            <a:endParaRPr lang="en-US"/>
          </a:p>
        </p:txBody>
      </p:sp>
    </p:spTree>
    <p:extLst>
      <p:ext uri="{BB962C8B-B14F-4D97-AF65-F5344CB8AC3E}">
        <p14:creationId xmlns:p14="http://schemas.microsoft.com/office/powerpoint/2010/main" val="9678235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4350AEA-C278-4721-B4BE-4CB4930EC7F3}" type="slidenum">
              <a:rPr lang="en-US" smtClean="0"/>
              <a:pPr>
                <a:defRPr/>
              </a:pPr>
              <a:t>1</a:t>
            </a:fld>
            <a:endParaRPr lang="en-US"/>
          </a:p>
        </p:txBody>
      </p:sp>
    </p:spTree>
    <p:extLst>
      <p:ext uri="{BB962C8B-B14F-4D97-AF65-F5344CB8AC3E}">
        <p14:creationId xmlns:p14="http://schemas.microsoft.com/office/powerpoint/2010/main" val="812177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654E88F-12E0-4384-BE72-E93C59EB90CF}" type="slidenum">
              <a:rPr lang="en-US" smtClean="0"/>
              <a:pPr>
                <a:defRPr/>
              </a:pPr>
              <a:t>4</a:t>
            </a:fld>
            <a:endParaRPr lang="en-US" smtClean="0"/>
          </a:p>
        </p:txBody>
      </p:sp>
    </p:spTree>
    <p:extLst>
      <p:ext uri="{BB962C8B-B14F-4D97-AF65-F5344CB8AC3E}">
        <p14:creationId xmlns:p14="http://schemas.microsoft.com/office/powerpoint/2010/main" val="3668872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4350AEA-C278-4721-B4BE-4CB4930EC7F3}" type="slidenum">
              <a:rPr lang="en-US" smtClean="0"/>
              <a:pPr>
                <a:defRPr/>
              </a:pPr>
              <a:t>14</a:t>
            </a:fld>
            <a:endParaRPr lang="en-US"/>
          </a:p>
        </p:txBody>
      </p:sp>
    </p:spTree>
    <p:extLst>
      <p:ext uri="{BB962C8B-B14F-4D97-AF65-F5344CB8AC3E}">
        <p14:creationId xmlns:p14="http://schemas.microsoft.com/office/powerpoint/2010/main" val="1997493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0"/>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eaLnBrk="0" hangingPunct="0">
              <a:defRPr/>
            </a:pPr>
            <a:endParaRPr lang="en-US">
              <a:cs typeface="+mn-cs"/>
            </a:endParaRPr>
          </a:p>
        </p:txBody>
      </p:sp>
      <p:grpSp>
        <p:nvGrpSpPr>
          <p:cNvPr id="5" name="Group 60"/>
          <p:cNvGrpSpPr>
            <a:grpSpLocks/>
          </p:cNvGrpSpPr>
          <p:nvPr/>
        </p:nvGrpSpPr>
        <p:grpSpPr bwMode="auto">
          <a:xfrm>
            <a:off x="195263" y="234950"/>
            <a:ext cx="3787775" cy="1778000"/>
            <a:chOff x="123" y="148"/>
            <a:chExt cx="2386" cy="1120"/>
          </a:xfrm>
        </p:grpSpPr>
        <p:sp>
          <p:nvSpPr>
            <p:cNvPr id="6" name="Freeform 28"/>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eaLnBrk="0" hangingPunct="0">
                <a:defRPr/>
              </a:pPr>
              <a:endParaRPr lang="en-US">
                <a:cs typeface="+mn-cs"/>
              </a:endParaRPr>
            </a:p>
          </p:txBody>
        </p:sp>
        <p:sp>
          <p:nvSpPr>
            <p:cNvPr id="7" name="Freeform 29"/>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eaLnBrk="0" hangingPunct="0">
                <a:defRPr/>
              </a:pPr>
              <a:endParaRPr lang="en-US">
                <a:cs typeface="+mn-cs"/>
              </a:endParaRPr>
            </a:p>
          </p:txBody>
        </p:sp>
        <p:sp>
          <p:nvSpPr>
            <p:cNvPr id="8" name="Freeform 30"/>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eaLnBrk="0" hangingPunct="0">
                <a:defRPr/>
              </a:pPr>
              <a:endParaRPr lang="en-US">
                <a:cs typeface="+mn-cs"/>
              </a:endParaRPr>
            </a:p>
          </p:txBody>
        </p:sp>
        <p:grpSp>
          <p:nvGrpSpPr>
            <p:cNvPr id="9" name="Group 57"/>
            <p:cNvGrpSpPr>
              <a:grpSpLocks/>
            </p:cNvGrpSpPr>
            <p:nvPr userDrawn="1"/>
          </p:nvGrpSpPr>
          <p:grpSpPr bwMode="auto">
            <a:xfrm>
              <a:off x="123" y="148"/>
              <a:ext cx="2386" cy="1081"/>
              <a:chOff x="123" y="148"/>
              <a:chExt cx="2386" cy="1081"/>
            </a:xfrm>
          </p:grpSpPr>
          <p:sp>
            <p:nvSpPr>
              <p:cNvPr id="10" name="Freeform 31"/>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1" name="Freeform 32"/>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2" name="Freeform 33"/>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3" name="Freeform 34"/>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4" name="Freeform 35"/>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eaLnBrk="0" hangingPunct="0">
                  <a:defRPr/>
                </a:pPr>
                <a:endParaRPr lang="en-US">
                  <a:cs typeface="+mn-cs"/>
                </a:endParaRPr>
              </a:p>
            </p:txBody>
          </p:sp>
        </p:grpSp>
      </p:grpSp>
      <p:grpSp>
        <p:nvGrpSpPr>
          <p:cNvPr id="15" name="Group 59"/>
          <p:cNvGrpSpPr>
            <a:grpSpLocks/>
          </p:cNvGrpSpPr>
          <p:nvPr/>
        </p:nvGrpSpPr>
        <p:grpSpPr bwMode="auto">
          <a:xfrm>
            <a:off x="7915275" y="4368800"/>
            <a:ext cx="742950" cy="1058863"/>
            <a:chOff x="4986" y="2752"/>
            <a:chExt cx="468" cy="667"/>
          </a:xfrm>
        </p:grpSpPr>
        <p:sp>
          <p:nvSpPr>
            <p:cNvPr id="16" name="Freeform 37"/>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eaLnBrk="0" hangingPunct="0">
                <a:defRPr/>
              </a:pPr>
              <a:endParaRPr lang="en-US">
                <a:cs typeface="+mn-cs"/>
              </a:endParaRPr>
            </a:p>
          </p:txBody>
        </p:sp>
        <p:sp>
          <p:nvSpPr>
            <p:cNvPr id="17" name="Freeform 38"/>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eaLnBrk="0" hangingPunct="0">
                <a:defRPr/>
              </a:pPr>
              <a:endParaRPr lang="en-US">
                <a:cs typeface="+mn-cs"/>
              </a:endParaRPr>
            </a:p>
          </p:txBody>
        </p:sp>
        <p:sp>
          <p:nvSpPr>
            <p:cNvPr id="18" name="Freeform 39"/>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eaLnBrk="0" hangingPunct="0">
                <a:defRPr/>
              </a:pPr>
              <a:endParaRPr lang="en-US">
                <a:cs typeface="+mn-cs"/>
              </a:endParaRPr>
            </a:p>
          </p:txBody>
        </p:sp>
        <p:grpSp>
          <p:nvGrpSpPr>
            <p:cNvPr id="19" name="Group 58"/>
            <p:cNvGrpSpPr>
              <a:grpSpLocks/>
            </p:cNvGrpSpPr>
            <p:nvPr userDrawn="1"/>
          </p:nvGrpSpPr>
          <p:grpSpPr bwMode="auto">
            <a:xfrm>
              <a:off x="4986" y="2752"/>
              <a:ext cx="469" cy="667"/>
              <a:chOff x="4986" y="2752"/>
              <a:chExt cx="469" cy="667"/>
            </a:xfrm>
          </p:grpSpPr>
          <p:sp>
            <p:nvSpPr>
              <p:cNvPr id="20" name="Freeform 40"/>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21" name="Freeform 41"/>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22" name="Freeform 42"/>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23" name="Freeform 43"/>
              <p:cNvSpPr>
                <a:spLocks/>
              </p:cNvSpPr>
              <p:nvPr userDrawn="1"/>
            </p:nvSpPr>
            <p:spPr bwMode="auto">
              <a:xfrm rot="7320404">
                <a:off x="5364"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24" name="Freeform 44"/>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eaLnBrk="0" hangingPunct="0">
                  <a:defRPr/>
                </a:pPr>
                <a:endParaRPr lang="en-US">
                  <a:cs typeface="+mn-cs"/>
                </a:endParaRPr>
              </a:p>
            </p:txBody>
          </p:sp>
        </p:grpSp>
      </p:grpSp>
      <p:sp>
        <p:nvSpPr>
          <p:cNvPr id="25" name="Freeform 45"/>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eaLnBrk="0" hangingPunct="0">
              <a:defRPr/>
            </a:pPr>
            <a:endParaRPr lang="en-US">
              <a:cs typeface="+mn-cs"/>
            </a:endParaRPr>
          </a:p>
        </p:txBody>
      </p:sp>
      <p:sp>
        <p:nvSpPr>
          <p:cNvPr id="26" name="Freeform 4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eaLnBrk="0" hangingPunct="0">
              <a:defRPr/>
            </a:pPr>
            <a:endParaRPr lang="en-US">
              <a:cs typeface="+mn-cs"/>
            </a:endParaRPr>
          </a:p>
        </p:txBody>
      </p:sp>
      <p:sp>
        <p:nvSpPr>
          <p:cNvPr id="3074" name="Rectangle 2"/>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smtClean="0"/>
              <a:t>Click to edit Master subtitle style</a:t>
            </a:r>
            <a:endParaRPr lang="en-US"/>
          </a:p>
        </p:txBody>
      </p:sp>
      <p:sp>
        <p:nvSpPr>
          <p:cNvPr id="27"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28"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9"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484751FA-793F-45DC-A400-C94BCBA7BA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5E7CF0-A096-4905-BBB1-A25F3454401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8ED581-D247-469F-85EF-2720E06F7D9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EE07AE-76E8-4B84-A208-91C136D3E28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E6E048-2FC2-4A1B-B919-DFB93303FB5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665A71-FA69-4D99-9619-3E9FC86FF45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2FF93E1-709B-4C9D-B3F1-7F2A19AF188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91076C9-73F8-43FF-8C89-BA7F9C5ADF0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1FA2813-CCBD-47BD-A7C0-8DB9414A3F3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3F7D36-CB5C-4370-A5F6-6565BC4356F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10B958B-DDAC-4BB4-9A4E-4F62549F5DD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 name="Freeform 24"/>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eaLnBrk="0" hangingPunct="0">
              <a:defRPr/>
            </a:pPr>
            <a:endParaRPr lang="en-US">
              <a:cs typeface="+mn-cs"/>
            </a:endParaRPr>
          </a:p>
        </p:txBody>
      </p:sp>
      <p:sp>
        <p:nvSpPr>
          <p:cNvPr id="1027" name="Rectangle 2"/>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cs typeface="+mn-cs"/>
              </a:defRPr>
            </a:lvl1pPr>
          </a:lstStyle>
          <a:p>
            <a:pPr>
              <a:defRPr/>
            </a:pPr>
            <a:fld id="{974A6EE7-E239-4D05-B1B1-D730E72AB87C}" type="slidenum">
              <a:rPr lang="en-US"/>
              <a:pPr>
                <a:defRPr/>
              </a:pPr>
              <a:t>‹#›</a:t>
            </a:fld>
            <a:endParaRPr lang="en-US"/>
          </a:p>
        </p:txBody>
      </p:sp>
      <p:sp>
        <p:nvSpPr>
          <p:cNvPr id="1051" name="Freeform 27"/>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eaLnBrk="0" hangingPunct="0">
              <a:defRPr/>
            </a:pPr>
            <a:endParaRPr lang="en-US">
              <a:cs typeface="+mn-cs"/>
            </a:endParaRPr>
          </a:p>
        </p:txBody>
      </p:sp>
      <p:sp>
        <p:nvSpPr>
          <p:cNvPr id="1053" name="Freeform 2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eaLnBrk="0" hangingPunct="0">
              <a:defRPr/>
            </a:pPr>
            <a:endParaRPr lang="en-US">
              <a:cs typeface="+mn-cs"/>
            </a:endParaRPr>
          </a:p>
        </p:txBody>
      </p:sp>
      <p:grpSp>
        <p:nvGrpSpPr>
          <p:cNvPr id="1034" name="Group 142"/>
          <p:cNvGrpSpPr>
            <a:grpSpLocks/>
          </p:cNvGrpSpPr>
          <p:nvPr/>
        </p:nvGrpSpPr>
        <p:grpSpPr bwMode="auto">
          <a:xfrm>
            <a:off x="7938" y="5540375"/>
            <a:ext cx="1784350" cy="1246188"/>
            <a:chOff x="5" y="3490"/>
            <a:chExt cx="1124" cy="785"/>
          </a:xfrm>
        </p:grpSpPr>
        <p:sp>
          <p:nvSpPr>
            <p:cNvPr id="1046" name="Freeform 22"/>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eaLnBrk="0" hangingPunct="0">
                <a:defRPr/>
              </a:pPr>
              <a:endParaRPr lang="en-US">
                <a:cs typeface="+mn-cs"/>
              </a:endParaRPr>
            </a:p>
          </p:txBody>
        </p:sp>
        <p:sp>
          <p:nvSpPr>
            <p:cNvPr id="1047" name="Freeform 23"/>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eaLnBrk="0" hangingPunct="0">
                <a:defRPr/>
              </a:pPr>
              <a:endParaRPr lang="en-US">
                <a:cs typeface="+mn-cs"/>
              </a:endParaRPr>
            </a:p>
          </p:txBody>
        </p:sp>
        <p:sp>
          <p:nvSpPr>
            <p:cNvPr id="1049" name="Freeform 25"/>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eaLnBrk="0" hangingPunct="0">
                <a:defRPr/>
              </a:pPr>
              <a:endParaRPr lang="en-US">
                <a:cs typeface="+mn-cs"/>
              </a:endParaRPr>
            </a:p>
          </p:txBody>
        </p:sp>
        <p:sp>
          <p:nvSpPr>
            <p:cNvPr id="1050" name="Freeform 26"/>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1057" name="Freeform 33"/>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eaLnBrk="0" hangingPunct="0">
                <a:defRPr/>
              </a:pPr>
              <a:endParaRPr lang="en-US">
                <a:cs typeface="+mn-cs"/>
              </a:endParaRPr>
            </a:p>
          </p:txBody>
        </p:sp>
        <p:sp>
          <p:nvSpPr>
            <p:cNvPr id="1058" name="Freeform 34"/>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eaLnBrk="0" hangingPunct="0">
                <a:defRPr/>
              </a:pPr>
              <a:endParaRPr lang="en-US">
                <a:cs typeface="+mn-cs"/>
              </a:endParaRPr>
            </a:p>
          </p:txBody>
        </p:sp>
        <p:sp>
          <p:nvSpPr>
            <p:cNvPr id="1059" name="Freeform 35"/>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1060" name="Freeform 36"/>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eaLnBrk="0" hangingPunct="0">
                <a:defRPr/>
              </a:pPr>
              <a:endParaRPr lang="en-US">
                <a:cs typeface="+mn-cs"/>
              </a:endParaRPr>
            </a:p>
          </p:txBody>
        </p:sp>
        <p:sp>
          <p:nvSpPr>
            <p:cNvPr id="1061" name="Freeform 37"/>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eaLnBrk="0" hangingPunct="0">
                <a:defRPr/>
              </a:pPr>
              <a:endParaRPr lang="en-US">
                <a:cs typeface="+mn-cs"/>
              </a:endParaRPr>
            </a:p>
          </p:txBody>
        </p:sp>
        <p:grpSp>
          <p:nvGrpSpPr>
            <p:cNvPr id="3" name="Group 137"/>
            <p:cNvGrpSpPr>
              <a:grpSpLocks/>
            </p:cNvGrpSpPr>
            <p:nvPr userDrawn="1"/>
          </p:nvGrpSpPr>
          <p:grpSpPr bwMode="auto">
            <a:xfrm>
              <a:off x="5" y="3490"/>
              <a:ext cx="1124" cy="780"/>
              <a:chOff x="5" y="3490"/>
              <a:chExt cx="1124" cy="780"/>
            </a:xfrm>
          </p:grpSpPr>
          <p:grpSp>
            <p:nvGrpSpPr>
              <p:cNvPr id="4" name="Group 128"/>
              <p:cNvGrpSpPr>
                <a:grpSpLocks/>
              </p:cNvGrpSpPr>
              <p:nvPr userDrawn="1"/>
            </p:nvGrpSpPr>
            <p:grpSpPr bwMode="auto">
              <a:xfrm>
                <a:off x="499" y="3562"/>
                <a:ext cx="548" cy="708"/>
                <a:chOff x="499" y="3562"/>
                <a:chExt cx="548" cy="708"/>
              </a:xfrm>
            </p:grpSpPr>
            <p:sp>
              <p:nvSpPr>
                <p:cNvPr id="1073" name="Freeform 49"/>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077" name="Freeform 5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080" name="Freeform 56"/>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eaLnBrk="0" hangingPunct="0">
                    <a:defRPr/>
                  </a:pPr>
                  <a:endParaRPr lang="en-US">
                    <a:cs typeface="+mn-cs"/>
                  </a:endParaRPr>
                </a:p>
              </p:txBody>
            </p:sp>
          </p:grpSp>
          <p:sp>
            <p:nvSpPr>
              <p:cNvPr id="1070" name="Freeform 46"/>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074" name="Freeform 50"/>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075" name="Freeform 51"/>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eaLnBrk="0" hangingPunct="0">
                  <a:defRPr/>
                </a:pPr>
                <a:endParaRPr lang="en-US">
                  <a:cs typeface="+mn-cs"/>
                </a:endParaRPr>
              </a:p>
            </p:txBody>
          </p:sp>
          <p:grpSp>
            <p:nvGrpSpPr>
              <p:cNvPr id="5" name="Group 126"/>
              <p:cNvGrpSpPr>
                <a:grpSpLocks/>
              </p:cNvGrpSpPr>
              <p:nvPr userDrawn="1"/>
            </p:nvGrpSpPr>
            <p:grpSpPr bwMode="auto">
              <a:xfrm>
                <a:off x="5" y="3490"/>
                <a:ext cx="1124" cy="678"/>
                <a:chOff x="5" y="3490"/>
                <a:chExt cx="1124" cy="678"/>
              </a:xfrm>
            </p:grpSpPr>
            <p:sp>
              <p:nvSpPr>
                <p:cNvPr id="1056" name="Freeform 32"/>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069" name="Freeform 45"/>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071" name="Freeform 47"/>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072" name="Freeform 48"/>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076" name="Freeform 52"/>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078" name="Freeform 5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079" name="Freeform 5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081" name="Freeform 57"/>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eaLnBrk="0" hangingPunct="0">
                    <a:defRPr/>
                  </a:pPr>
                  <a:endParaRPr lang="en-US">
                    <a:cs typeface="+mn-cs"/>
                  </a:endParaRPr>
                </a:p>
              </p:txBody>
            </p:sp>
          </p:grpSp>
        </p:grpSp>
      </p:grpSp>
      <p:grpSp>
        <p:nvGrpSpPr>
          <p:cNvPr id="1035" name="Group 136"/>
          <p:cNvGrpSpPr>
            <a:grpSpLocks/>
          </p:cNvGrpSpPr>
          <p:nvPr/>
        </p:nvGrpSpPr>
        <p:grpSpPr bwMode="auto">
          <a:xfrm>
            <a:off x="8680450" y="2116138"/>
            <a:ext cx="385763" cy="4308475"/>
            <a:chOff x="5468" y="1333"/>
            <a:chExt cx="243" cy="2714"/>
          </a:xfrm>
        </p:grpSpPr>
        <p:sp>
          <p:nvSpPr>
            <p:cNvPr id="1052" name="Freeform 2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eaLnBrk="0" hangingPunct="0">
                <a:defRPr/>
              </a:pPr>
              <a:endParaRPr lang="en-US">
                <a:cs typeface="+mn-cs"/>
              </a:endParaRPr>
            </a:p>
          </p:txBody>
        </p:sp>
        <p:sp>
          <p:nvSpPr>
            <p:cNvPr id="1083" name="Freeform 5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eaLnBrk="0" hangingPunct="0">
                <a:defRPr/>
              </a:pPr>
              <a:endParaRPr lang="en-US">
                <a:cs typeface="+mn-cs"/>
              </a:endParaRPr>
            </a:p>
          </p:txBody>
        </p:sp>
      </p:grpSp>
      <p:grpSp>
        <p:nvGrpSpPr>
          <p:cNvPr id="1036" name="Group 141"/>
          <p:cNvGrpSpPr>
            <a:grpSpLocks/>
          </p:cNvGrpSpPr>
          <p:nvPr/>
        </p:nvGrpSpPr>
        <p:grpSpPr bwMode="auto">
          <a:xfrm>
            <a:off x="7318375" y="90488"/>
            <a:ext cx="2133600" cy="1911350"/>
            <a:chOff x="4610" y="57"/>
            <a:chExt cx="1344" cy="1204"/>
          </a:xfrm>
        </p:grpSpPr>
        <p:grpSp>
          <p:nvGrpSpPr>
            <p:cNvPr id="1037" name="Group 132"/>
            <p:cNvGrpSpPr>
              <a:grpSpLocks/>
            </p:cNvGrpSpPr>
            <p:nvPr userDrawn="1"/>
          </p:nvGrpSpPr>
          <p:grpSpPr bwMode="auto">
            <a:xfrm>
              <a:off x="4610" y="57"/>
              <a:ext cx="1344" cy="1204"/>
              <a:chOff x="4610" y="57"/>
              <a:chExt cx="1344" cy="1204"/>
            </a:xfrm>
          </p:grpSpPr>
          <p:sp>
            <p:nvSpPr>
              <p:cNvPr id="1054" name="Freeform 30"/>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eaLnBrk="0" hangingPunct="0">
                  <a:defRPr/>
                </a:pPr>
                <a:endParaRPr lang="en-US">
                  <a:cs typeface="+mn-cs"/>
                </a:endParaRPr>
              </a:p>
            </p:txBody>
          </p:sp>
          <p:grpSp>
            <p:nvGrpSpPr>
              <p:cNvPr id="1040" name="Group 131"/>
              <p:cNvGrpSpPr>
                <a:grpSpLocks/>
              </p:cNvGrpSpPr>
              <p:nvPr userDrawn="1"/>
            </p:nvGrpSpPr>
            <p:grpSpPr bwMode="auto">
              <a:xfrm>
                <a:off x="4610" y="57"/>
                <a:ext cx="1344" cy="985"/>
                <a:chOff x="4610" y="57"/>
                <a:chExt cx="1344" cy="985"/>
              </a:xfrm>
            </p:grpSpPr>
            <p:sp>
              <p:nvSpPr>
                <p:cNvPr id="1055" name="Freeform 31"/>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062" name="Freeform 38"/>
                <p:cNvSpPr>
                  <a:spLocks/>
                </p:cNvSpPr>
                <p:nvPr userDrawn="1"/>
              </p:nvSpPr>
              <p:spPr bwMode="auto">
                <a:xfrm rot="-3172564">
                  <a:off x="5054" y="326"/>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063" name="Freeform 39"/>
                <p:cNvSpPr>
                  <a:spLocks/>
                </p:cNvSpPr>
                <p:nvPr userDrawn="1"/>
              </p:nvSpPr>
              <p:spPr bwMode="auto">
                <a:xfrm rot="-3172564">
                  <a:off x="4864" y="176"/>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064" name="Freeform 40"/>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065" name="Freeform 41"/>
                <p:cNvSpPr>
                  <a:spLocks/>
                </p:cNvSpPr>
                <p:nvPr userDrawn="1"/>
              </p:nvSpPr>
              <p:spPr bwMode="auto">
                <a:xfrm rot="-3172564">
                  <a:off x="5303" y="891"/>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066" name="Freeform 42"/>
                <p:cNvSpPr>
                  <a:spLocks/>
                </p:cNvSpPr>
                <p:nvPr userDrawn="1"/>
              </p:nvSpPr>
              <p:spPr bwMode="auto">
                <a:xfrm rot="-3172564">
                  <a:off x="5253" y="800"/>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067" name="Freeform 43"/>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eaLnBrk="0" hangingPunct="0">
                    <a:defRPr/>
                  </a:pPr>
                  <a:endParaRPr lang="en-US">
                    <a:cs typeface="+mn-cs"/>
                  </a:endParaRPr>
                </a:p>
              </p:txBody>
            </p:sp>
            <p:sp>
              <p:nvSpPr>
                <p:cNvPr id="1068" name="Freeform 44"/>
                <p:cNvSpPr>
                  <a:spLocks/>
                </p:cNvSpPr>
                <p:nvPr userDrawn="1"/>
              </p:nvSpPr>
              <p:spPr bwMode="auto">
                <a:xfrm rot="-3172564">
                  <a:off x="4953" y="136"/>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eaLnBrk="0" hangingPunct="0">
                    <a:defRPr/>
                  </a:pPr>
                  <a:endParaRPr lang="en-US">
                    <a:cs typeface="+mn-cs"/>
                  </a:endParaRPr>
                </a:p>
              </p:txBody>
            </p:sp>
          </p:grpSp>
        </p:grpSp>
        <p:sp>
          <p:nvSpPr>
            <p:cNvPr id="1164" name="Line 140"/>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eaLnBrk="0" hangingPunct="0">
                <a:defRPr/>
              </a:pPr>
              <a:endParaRPr lang="en-US">
                <a:cs typeface="+mn-cs"/>
              </a:endParaRPr>
            </a:p>
          </p:txBody>
        </p:sp>
      </p:gr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eaLnBrk="1" fontAlgn="base" hangingPunct="1">
        <a:spcBef>
          <a:spcPct val="0"/>
        </a:spcBef>
        <a:spcAft>
          <a:spcPct val="0"/>
        </a:spcAft>
        <a:defRPr sz="4400">
          <a:solidFill>
            <a:schemeClr val="tx1"/>
          </a:solidFill>
          <a:latin typeface="Comic Sans MS" pitchFamily="66" charset="0"/>
        </a:defRPr>
      </a:lvl6pPr>
      <a:lvl7pPr marL="914400" algn="ctr" rtl="0" eaLnBrk="1" fontAlgn="base" hangingPunct="1">
        <a:spcBef>
          <a:spcPct val="0"/>
        </a:spcBef>
        <a:spcAft>
          <a:spcPct val="0"/>
        </a:spcAft>
        <a:defRPr sz="4400">
          <a:solidFill>
            <a:schemeClr val="tx1"/>
          </a:solidFill>
          <a:latin typeface="Comic Sans MS" pitchFamily="66" charset="0"/>
        </a:defRPr>
      </a:lvl7pPr>
      <a:lvl8pPr marL="1371600" algn="ctr" rtl="0" eaLnBrk="1" fontAlgn="base" hangingPunct="1">
        <a:spcBef>
          <a:spcPct val="0"/>
        </a:spcBef>
        <a:spcAft>
          <a:spcPct val="0"/>
        </a:spcAft>
        <a:defRPr sz="4400">
          <a:solidFill>
            <a:schemeClr val="tx1"/>
          </a:solidFill>
          <a:latin typeface="Comic Sans MS" pitchFamily="66" charset="0"/>
        </a:defRPr>
      </a:lvl8pPr>
      <a:lvl9pPr marL="1828800" algn="ctr" rtl="0" eaLnBrk="1" fontAlgn="base" hangingPunct="1">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rive.google.com/file/d/10ioaqofefwWw_lzzZPvUhnINHgD2bGKb/view"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orbitalrpm.com/wp-content/uploads/2008/12/apple-university.jpg" TargetMode="External"/><Relationship Id="rId7" Type="http://schemas.openxmlformats.org/officeDocument/2006/relationships/hyperlink" Target="http://www.health-fitness.com.au/images/carrot12.jpg" TargetMode="Externa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6.jpeg"/><Relationship Id="rId5" Type="http://schemas.openxmlformats.org/officeDocument/2006/relationships/hyperlink" Target="http://images.google.com/imgres?imgurl=https://ssl9.chi.us.securedata.net/theheadnut.com/merchantmanager/images/uploads/special%20pretzels.jpg&amp;imgrefurl=http://mafiascum.net/forum/viewtopic.php?t=10731&amp;sid=e92e1dd37151a4a81eeaefc576af142b&amp;usg=__TZ45wHu_No4-iPSV9dvMUl51AIU=&amp;h=267&amp;w=384&amp;sz=6&amp;hl=en&amp;start=9&amp;um=1&amp;itbs=1&amp;tbnid=57_0g1VXkxTUfM:&amp;tbnh=86&amp;tbnw=123&amp;prev=/images?q=pretzels&amp;um=1&amp;hl=en&amp;safe=active&amp;rlz=1T4ADFA_enUS368US369&amp;ndsp=21&amp;tbs=isch:1" TargetMode="External"/><Relationship Id="rId4" Type="http://schemas.openxmlformats.org/officeDocument/2006/relationships/image" Target="../media/image5.jpeg"/><Relationship Id="rId9"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362200"/>
            <a:ext cx="8153400" cy="1524000"/>
          </a:xfrm>
        </p:spPr>
        <p:txBody>
          <a:bodyPr/>
          <a:lstStyle/>
          <a:p>
            <a:pPr eaLnBrk="1" hangingPunct="1">
              <a:defRPr/>
            </a:pPr>
            <a:r>
              <a:rPr lang="en-US" sz="4000" dirty="0" smtClean="0"/>
              <a:t>Welcome to Kindergarten </a:t>
            </a:r>
            <a:r>
              <a:rPr lang="en-US" dirty="0" smtClean="0"/>
              <a:t/>
            </a:r>
            <a:br>
              <a:rPr lang="en-US" dirty="0" smtClean="0"/>
            </a:br>
            <a:endParaRPr lang="en-US" dirty="0" smtClean="0"/>
          </a:p>
        </p:txBody>
      </p:sp>
      <p:sp>
        <p:nvSpPr>
          <p:cNvPr id="3" name="Subtitle 2"/>
          <p:cNvSpPr>
            <a:spLocks noGrp="1"/>
          </p:cNvSpPr>
          <p:nvPr>
            <p:ph type="subTitle" idx="1"/>
          </p:nvPr>
        </p:nvSpPr>
        <p:spPr>
          <a:xfrm>
            <a:off x="1524000" y="4114800"/>
            <a:ext cx="6032500" cy="1003300"/>
          </a:xfrm>
        </p:spPr>
        <p:txBody>
          <a:bodyPr/>
          <a:lstStyle/>
          <a:p>
            <a:pPr eaLnBrk="1" hangingPunct="1">
              <a:defRPr/>
            </a:pPr>
            <a:r>
              <a:rPr lang="en-US" dirty="0" smtClean="0"/>
              <a:t>August 18, 2022</a:t>
            </a: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a:t>
            </a:r>
            <a:endParaRPr lang="en-US" dirty="0"/>
          </a:p>
        </p:txBody>
      </p:sp>
      <p:sp>
        <p:nvSpPr>
          <p:cNvPr id="3" name="Content Placeholder 2"/>
          <p:cNvSpPr>
            <a:spLocks noGrp="1"/>
          </p:cNvSpPr>
          <p:nvPr>
            <p:ph idx="1"/>
          </p:nvPr>
        </p:nvSpPr>
        <p:spPr/>
        <p:txBody>
          <a:bodyPr/>
          <a:lstStyle/>
          <a:p>
            <a:r>
              <a:rPr lang="en-US" sz="1800" dirty="0"/>
              <a:t>ALL LESSONS ARE BASED ON THE OHIO ACADEMIC CONTENT STANDARDS FOR MUSIC.</a:t>
            </a:r>
          </a:p>
          <a:p>
            <a:r>
              <a:rPr lang="en-US" sz="1800" dirty="0"/>
              <a:t>ALL STUDENTS WILL SING, MOVE TO MUSIC, PLAY CLASSROOM INSTRUMENTS, AND DANCE.</a:t>
            </a:r>
          </a:p>
          <a:p>
            <a:r>
              <a:rPr lang="en-US" sz="1800" dirty="0"/>
              <a:t>GRADE 1-4 STUDENTS WILL LEARN MUSIC NOTATION AND HOW TO READ MUSIC AT AGE APPROPRIATE LEVELS.</a:t>
            </a:r>
          </a:p>
          <a:p>
            <a:r>
              <a:rPr lang="en-US" sz="1800" dirty="0"/>
              <a:t>LOOK AT MUSIC GOOGLE CLASSROOM FOR REMOTE ASSIGNMENTS.</a:t>
            </a:r>
          </a:p>
          <a:p>
            <a:r>
              <a:rPr lang="en-US" sz="1800" dirty="0"/>
              <a:t>GRADES 3 &amp; 4 WILL LEARN TO PLAY RECORDER!  GRADE 3 STUDENTS WILL RECEIVE RECORDERS AFTER WINTER BREAK</a:t>
            </a:r>
            <a:r>
              <a:rPr lang="en-US" sz="1800" dirty="0" smtClean="0"/>
              <a:t>.</a:t>
            </a:r>
          </a:p>
          <a:p>
            <a:endParaRPr lang="en-US" sz="1800" dirty="0"/>
          </a:p>
          <a:p>
            <a:r>
              <a:rPr lang="en-US" sz="1800" dirty="0" smtClean="0"/>
              <a:t>                      </a:t>
            </a:r>
            <a:r>
              <a:rPr lang="en-US" sz="1400" dirty="0" smtClean="0"/>
              <a:t>     </a:t>
            </a:r>
            <a:r>
              <a:rPr lang="en-US" sz="2400" dirty="0"/>
              <a:t>MRS. ANGELA PERRINE</a:t>
            </a:r>
            <a:endParaRPr lang="en-US" sz="1400" dirty="0"/>
          </a:p>
          <a:p>
            <a:r>
              <a:rPr lang="en-US" sz="2400" dirty="0"/>
              <a:t>ANGELA.PERRINE@NORDONIASCHOOLS.ORG</a:t>
            </a:r>
            <a:endParaRPr lang="en-US" sz="1400" dirty="0"/>
          </a:p>
          <a:p>
            <a:r>
              <a:rPr lang="en-US" sz="1800" dirty="0"/>
              <a:t/>
            </a:r>
            <a:br>
              <a:rPr lang="en-US" sz="1800" dirty="0"/>
            </a:br>
            <a:endParaRPr lang="en-US" sz="1800" dirty="0"/>
          </a:p>
          <a:p>
            <a:pPr marL="0" indent="0">
              <a:buNone/>
            </a:pPr>
            <a:endParaRPr lang="en-US" dirty="0"/>
          </a:p>
        </p:txBody>
      </p:sp>
      <p:sp>
        <p:nvSpPr>
          <p:cNvPr id="4" name="Rectangle 3"/>
          <p:cNvSpPr/>
          <p:nvPr/>
        </p:nvSpPr>
        <p:spPr>
          <a:xfrm>
            <a:off x="4445202" y="3244334"/>
            <a:ext cx="253596"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3783859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a:t>
            </a:r>
            <a:endParaRPr lang="en-US" dirty="0"/>
          </a:p>
        </p:txBody>
      </p:sp>
      <p:sp>
        <p:nvSpPr>
          <p:cNvPr id="3" name="Content Placeholder 2"/>
          <p:cNvSpPr>
            <a:spLocks noGrp="1"/>
          </p:cNvSpPr>
          <p:nvPr>
            <p:ph idx="1"/>
          </p:nvPr>
        </p:nvSpPr>
        <p:spPr/>
        <p:txBody>
          <a:bodyPr/>
          <a:lstStyle/>
          <a:p>
            <a:r>
              <a:rPr lang="en-US" sz="2000" b="1" u="sng" dirty="0"/>
              <a:t>The major Goal: </a:t>
            </a:r>
            <a:r>
              <a:rPr lang="en-US" sz="2000" b="1" dirty="0"/>
              <a:t>Art is a language that can express ideas and feelings that other languages such as, but not limited to (math, science, music etc.) cannot.</a:t>
            </a:r>
            <a:r>
              <a:rPr lang="en-US" sz="2000" dirty="0"/>
              <a:t/>
            </a:r>
            <a:br>
              <a:rPr lang="en-US" sz="2000" dirty="0"/>
            </a:br>
            <a:r>
              <a:rPr lang="en-US" sz="2000" dirty="0"/>
              <a:t/>
            </a:r>
            <a:br>
              <a:rPr lang="en-US" sz="2000" dirty="0"/>
            </a:br>
            <a:r>
              <a:rPr lang="en-US" sz="2000" b="1" u="sng" dirty="0"/>
              <a:t>The overall art curriculum Objectives are the learning, doing and appreciation of:</a:t>
            </a:r>
            <a:r>
              <a:rPr lang="en-US" sz="2000" b="1" dirty="0"/>
              <a:t/>
            </a:r>
            <a:br>
              <a:rPr lang="en-US" sz="2000" b="1" dirty="0"/>
            </a:br>
            <a:r>
              <a:rPr lang="en-US" sz="2000" b="1" dirty="0"/>
              <a:t>1. The Elements of Arts and Principles of design</a:t>
            </a:r>
            <a:br>
              <a:rPr lang="en-US" sz="2000" b="1" dirty="0"/>
            </a:br>
            <a:r>
              <a:rPr lang="en-US" sz="2000" b="1" dirty="0"/>
              <a:t>2. Art history</a:t>
            </a:r>
            <a:br>
              <a:rPr lang="en-US" sz="2000" b="1" dirty="0"/>
            </a:br>
            <a:r>
              <a:rPr lang="en-US" sz="2000" b="1" dirty="0"/>
              <a:t>3. Types of art</a:t>
            </a:r>
            <a:br>
              <a:rPr lang="en-US" sz="2000" b="1" dirty="0"/>
            </a:br>
            <a:r>
              <a:rPr lang="en-US" sz="2000" b="1" dirty="0"/>
              <a:t>4. Materials and techniques</a:t>
            </a:r>
            <a:br>
              <a:rPr lang="en-US" sz="2000" b="1" dirty="0"/>
            </a:br>
            <a:r>
              <a:rPr lang="en-US" sz="2000" b="1" dirty="0"/>
              <a:t>5 .Drawing</a:t>
            </a:r>
            <a:br>
              <a:rPr lang="en-US" sz="2000" b="1" dirty="0"/>
            </a:br>
            <a:r>
              <a:rPr lang="en-US" sz="2000" b="1" dirty="0"/>
              <a:t>6. Developing one’s own sense of beauty</a:t>
            </a:r>
            <a:r>
              <a:rPr lang="en-US" sz="3600" dirty="0"/>
              <a:t/>
            </a:r>
            <a:br>
              <a:rPr lang="en-US" sz="3600" dirty="0"/>
            </a:br>
            <a:endParaRPr lang="en-US" dirty="0"/>
          </a:p>
        </p:txBody>
      </p:sp>
    </p:spTree>
    <p:extLst>
      <p:ext uri="{BB962C8B-B14F-4D97-AF65-F5344CB8AC3E}">
        <p14:creationId xmlns:p14="http://schemas.microsoft.com/office/powerpoint/2010/main" val="462707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Ed.</a:t>
            </a:r>
            <a:endParaRPr lang="en-US" dirty="0"/>
          </a:p>
        </p:txBody>
      </p:sp>
      <p:sp>
        <p:nvSpPr>
          <p:cNvPr id="3" name="Content Placeholder 2"/>
          <p:cNvSpPr>
            <a:spLocks noGrp="1"/>
          </p:cNvSpPr>
          <p:nvPr>
            <p:ph idx="1"/>
          </p:nvPr>
        </p:nvSpPr>
        <p:spPr>
          <a:xfrm>
            <a:off x="665018" y="1724891"/>
            <a:ext cx="7696200" cy="3657600"/>
          </a:xfrm>
        </p:spPr>
        <p:txBody>
          <a:bodyPr/>
          <a:lstStyle/>
          <a:p>
            <a:r>
              <a:rPr lang="en-US" sz="1200" b="1" dirty="0"/>
              <a:t>Throughout the year the students will work on the following:</a:t>
            </a:r>
            <a:endParaRPr lang="en-US" sz="1200" dirty="0"/>
          </a:p>
          <a:p>
            <a:r>
              <a:rPr lang="en-US" sz="1200" b="1" dirty="0"/>
              <a:t>Grade K-2</a:t>
            </a:r>
            <a:r>
              <a:rPr lang="en-US" sz="1200" dirty="0"/>
              <a:t> </a:t>
            </a:r>
          </a:p>
          <a:p>
            <a:r>
              <a:rPr lang="en-US" sz="1200" dirty="0"/>
              <a:t>-Development and proficiency of fundamental skills and movement forms (locomotion, underhand/overhand throwing, catching, dribbling with hands and feet, rolling, striking, fleeing, dodging and evasion) if permissible due to COVID-19 limitations such as: reduced equipment, no shared equipment, no partner activities and social distancing</a:t>
            </a:r>
          </a:p>
          <a:p>
            <a:r>
              <a:rPr lang="en-US" sz="1200" dirty="0"/>
              <a:t/>
            </a:r>
            <a:br>
              <a:rPr lang="en-US" sz="1200" dirty="0"/>
            </a:br>
            <a:r>
              <a:rPr lang="en-US" sz="1200" dirty="0"/>
              <a:t> -Building understanding of basic fitness principles</a:t>
            </a:r>
          </a:p>
          <a:p>
            <a:r>
              <a:rPr lang="en-US" sz="1200" dirty="0"/>
              <a:t/>
            </a:r>
            <a:br>
              <a:rPr lang="en-US" sz="1200" dirty="0"/>
            </a:br>
            <a:r>
              <a:rPr lang="en-US" sz="1200" dirty="0"/>
              <a:t>-Grade 2 Completion of all state assessments for the K-2 grade band</a:t>
            </a:r>
          </a:p>
          <a:p>
            <a:r>
              <a:rPr lang="en-US" sz="1200" dirty="0"/>
              <a:t/>
            </a:r>
            <a:br>
              <a:rPr lang="en-US" sz="1200" dirty="0"/>
            </a:br>
            <a:r>
              <a:rPr lang="en-US" sz="1200" dirty="0"/>
              <a:t>-Please join Mr. </a:t>
            </a:r>
            <a:r>
              <a:rPr lang="en-US" sz="1200" dirty="0" err="1"/>
              <a:t>Kavak’s</a:t>
            </a:r>
            <a:r>
              <a:rPr lang="en-US" sz="1200" dirty="0"/>
              <a:t> Google classroom which can be found by clicking coursework and then under the topics tab clicking on specials on your teacher’s google classroom. Click on PE, click the link and then click join. Check the google classroom on non PE weeks for refresher lessons, practice activities and other content. The google classroom information is to enhance the student learning experience and help build skills for skill assessment.  Feel free to do them more than once per week for additional practice.  </a:t>
            </a:r>
          </a:p>
          <a:p>
            <a:r>
              <a:rPr lang="en-US" sz="1200" b="1" dirty="0"/>
              <a:t>Contact: Patrick.kavak@nordoniaschools.org</a:t>
            </a:r>
            <a:endParaRPr lang="en-US" sz="1200" dirty="0"/>
          </a:p>
          <a:p>
            <a:r>
              <a:rPr lang="en-US" sz="1200" dirty="0"/>
              <a:t/>
            </a:r>
            <a:br>
              <a:rPr lang="en-US" sz="1200" dirty="0"/>
            </a:br>
            <a:r>
              <a:rPr lang="en-US" sz="1200" dirty="0"/>
              <a:t/>
            </a:r>
            <a:br>
              <a:rPr lang="en-US" sz="1200" dirty="0"/>
            </a:br>
            <a:endParaRPr lang="en-US" sz="1200" dirty="0"/>
          </a:p>
        </p:txBody>
      </p:sp>
    </p:spTree>
    <p:extLst>
      <p:ext uri="{BB962C8B-B14F-4D97-AF65-F5344CB8AC3E}">
        <p14:creationId xmlns:p14="http://schemas.microsoft.com/office/powerpoint/2010/main" val="56556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Counselor and Psychologist</a:t>
            </a:r>
            <a:endParaRPr lang="en-US" dirty="0"/>
          </a:p>
        </p:txBody>
      </p:sp>
      <p:sp>
        <p:nvSpPr>
          <p:cNvPr id="3" name="Content Placeholder 2"/>
          <p:cNvSpPr>
            <a:spLocks noGrp="1"/>
          </p:cNvSpPr>
          <p:nvPr>
            <p:ph idx="1"/>
          </p:nvPr>
        </p:nvSpPr>
        <p:spPr/>
        <p:txBody>
          <a:bodyPr/>
          <a:lstStyle/>
          <a:p>
            <a:r>
              <a:rPr lang="en-US" dirty="0" smtClean="0"/>
              <a:t>Please watch this short video from our School Counselor, Kirk </a:t>
            </a:r>
            <a:r>
              <a:rPr lang="en-US" dirty="0" err="1" smtClean="0"/>
              <a:t>Galbreath</a:t>
            </a:r>
            <a:r>
              <a:rPr lang="en-US" dirty="0" smtClean="0"/>
              <a:t> and our School Psychologist, Gina </a:t>
            </a:r>
            <a:r>
              <a:rPr lang="en-US" dirty="0" err="1" smtClean="0"/>
              <a:t>Worsdall</a:t>
            </a:r>
            <a:r>
              <a:rPr lang="en-US" dirty="0" smtClean="0"/>
              <a:t>.</a:t>
            </a:r>
          </a:p>
          <a:p>
            <a:r>
              <a:rPr lang="en-US" sz="1400" dirty="0">
                <a:hlinkClick r:id="rId2"/>
              </a:rPr>
              <a:t>https://</a:t>
            </a:r>
            <a:r>
              <a:rPr lang="en-US" sz="1400" dirty="0" smtClean="0">
                <a:hlinkClick r:id="rId2"/>
              </a:rPr>
              <a:t>drive.google.com/file/d/10ioaqofefwWw_lzzZPvUhnINHgD2bGKb/view</a:t>
            </a:r>
            <a:endParaRPr lang="en-US" sz="1400" dirty="0" smtClean="0"/>
          </a:p>
          <a:p>
            <a:pPr marL="0" indent="0">
              <a:buNone/>
            </a:pPr>
            <a:endParaRPr lang="en-US" sz="1400" dirty="0" smtClean="0"/>
          </a:p>
          <a:p>
            <a:r>
              <a:rPr lang="en-US" sz="1800" dirty="0" smtClean="0"/>
              <a:t>Kirk.galbreath@nordoniaschools.org</a:t>
            </a:r>
          </a:p>
          <a:p>
            <a:endParaRPr lang="en-US" sz="1800" dirty="0"/>
          </a:p>
          <a:p>
            <a:r>
              <a:rPr lang="en-US" sz="1800" dirty="0" smtClean="0"/>
              <a:t>Regina.worsdall@nordoniaschools.org</a:t>
            </a:r>
          </a:p>
          <a:p>
            <a:endParaRPr lang="en-US" sz="1800" dirty="0"/>
          </a:p>
          <a:p>
            <a:endParaRPr lang="en-US" sz="1800" dirty="0" smtClean="0"/>
          </a:p>
          <a:p>
            <a:endParaRPr lang="en-US" sz="1800" dirty="0" smtClean="0"/>
          </a:p>
          <a:p>
            <a:pPr marL="0" indent="0">
              <a:buNone/>
            </a:pPr>
            <a:endParaRPr lang="en-US" dirty="0"/>
          </a:p>
        </p:txBody>
      </p:sp>
    </p:spTree>
    <p:extLst>
      <p:ext uri="{BB962C8B-B14F-4D97-AF65-F5344CB8AC3E}">
        <p14:creationId xmlns:p14="http://schemas.microsoft.com/office/powerpoint/2010/main" val="3383265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2081242"/>
            <a:ext cx="8233156" cy="3970318"/>
          </a:xfrm>
          <a:prstGeom prst="rect">
            <a:avLst/>
          </a:prstGeom>
        </p:spPr>
        <p:txBody>
          <a:bodyPr wrap="square">
            <a:spAutoFit/>
          </a:bodyPr>
          <a:lstStyle/>
          <a:p>
            <a:r>
              <a:rPr lang="en-US" dirty="0"/>
              <a:t>PTA </a:t>
            </a:r>
            <a:r>
              <a:rPr lang="en-US" dirty="0" smtClean="0"/>
              <a:t>is…</a:t>
            </a:r>
          </a:p>
          <a:p>
            <a:r>
              <a:rPr lang="en-US" dirty="0"/>
              <a:t>Parents and Teachers Working Together for Every Child</a:t>
            </a:r>
          </a:p>
          <a:p>
            <a:endParaRPr lang="en-US" dirty="0"/>
          </a:p>
          <a:p>
            <a:r>
              <a:rPr lang="en-US" dirty="0" smtClean="0"/>
              <a:t>PTA </a:t>
            </a:r>
            <a:r>
              <a:rPr lang="en-US" dirty="0"/>
              <a:t>Programming is…</a:t>
            </a:r>
          </a:p>
          <a:p>
            <a:r>
              <a:rPr lang="en-US" dirty="0"/>
              <a:t>COSI, </a:t>
            </a:r>
            <a:r>
              <a:rPr lang="en-US" dirty="0" smtClean="0"/>
              <a:t>Scholastic </a:t>
            </a:r>
            <a:r>
              <a:rPr lang="en-US" dirty="0"/>
              <a:t>Book Fairs, </a:t>
            </a:r>
            <a:r>
              <a:rPr lang="en-US" dirty="0" smtClean="0"/>
              <a:t>Family </a:t>
            </a:r>
            <a:r>
              <a:rPr lang="en-US" dirty="0"/>
              <a:t>Events, </a:t>
            </a:r>
            <a:r>
              <a:rPr lang="en-US" dirty="0" smtClean="0"/>
              <a:t>Author </a:t>
            </a:r>
            <a:r>
              <a:rPr lang="en-US" dirty="0"/>
              <a:t>Visits,   </a:t>
            </a:r>
            <a:endParaRPr lang="en-US" dirty="0" smtClean="0"/>
          </a:p>
          <a:p>
            <a:r>
              <a:rPr lang="en-US" dirty="0" smtClean="0"/>
              <a:t>Educational </a:t>
            </a:r>
            <a:r>
              <a:rPr lang="en-US" dirty="0"/>
              <a:t>Assemblies, </a:t>
            </a:r>
            <a:r>
              <a:rPr lang="en-US" dirty="0" smtClean="0"/>
              <a:t>Community </a:t>
            </a:r>
            <a:r>
              <a:rPr lang="en-US" dirty="0"/>
              <a:t>Service, </a:t>
            </a:r>
            <a:endParaRPr lang="en-US" dirty="0" smtClean="0"/>
          </a:p>
          <a:p>
            <a:r>
              <a:rPr lang="en-US" dirty="0" smtClean="0"/>
              <a:t>Staff </a:t>
            </a:r>
            <a:r>
              <a:rPr lang="en-US" dirty="0"/>
              <a:t>Appreciation Events</a:t>
            </a:r>
            <a:r>
              <a:rPr lang="en-US" dirty="0" smtClean="0"/>
              <a:t>, Classroom Volunteers</a:t>
            </a:r>
            <a:endParaRPr lang="en-US" dirty="0">
              <a:solidFill>
                <a:srgbClr val="FF3300"/>
              </a:solidFill>
            </a:endParaRPr>
          </a:p>
          <a:p>
            <a:r>
              <a:rPr lang="en-US" dirty="0" smtClean="0"/>
              <a:t>Millionaire Minutes</a:t>
            </a:r>
            <a:endParaRPr lang="en-US" dirty="0"/>
          </a:p>
          <a:p>
            <a:endParaRPr lang="en-US" dirty="0"/>
          </a:p>
          <a:p>
            <a:r>
              <a:rPr lang="en-US" dirty="0" smtClean="0"/>
              <a:t>		PTA </a:t>
            </a:r>
            <a:r>
              <a:rPr lang="en-US" dirty="0"/>
              <a:t>Volunteering is…</a:t>
            </a:r>
          </a:p>
          <a:p>
            <a:r>
              <a:rPr lang="en-US" dirty="0" smtClean="0"/>
              <a:t>		Being </a:t>
            </a:r>
            <a:r>
              <a:rPr lang="en-US" dirty="0"/>
              <a:t>Involved in Big and Small Ways</a:t>
            </a:r>
            <a:r>
              <a:rPr lang="en-US" dirty="0" smtClean="0"/>
              <a:t>.</a:t>
            </a:r>
            <a:endParaRPr lang="en-US" dirty="0"/>
          </a:p>
          <a:p>
            <a:endParaRPr lang="en-US" dirty="0"/>
          </a:p>
          <a:p>
            <a:r>
              <a:rPr lang="en-US" dirty="0" smtClean="0"/>
              <a:t>		Become </a:t>
            </a:r>
            <a:r>
              <a:rPr lang="en-US" dirty="0"/>
              <a:t>involved in your school’s PTA today!  </a:t>
            </a:r>
            <a:endParaRPr lang="en-US" dirty="0" smtClean="0"/>
          </a:p>
          <a:p>
            <a:r>
              <a:rPr lang="en-US" dirty="0" smtClean="0"/>
              <a:t>		Your </a:t>
            </a:r>
            <a:r>
              <a:rPr lang="en-US" dirty="0"/>
              <a:t>time can make a world of difference to our children.</a:t>
            </a:r>
          </a:p>
        </p:txBody>
      </p:sp>
      <p:sp>
        <p:nvSpPr>
          <p:cNvPr id="5122" name="Title 1"/>
          <p:cNvSpPr>
            <a:spLocks noGrp="1"/>
          </p:cNvSpPr>
          <p:nvPr>
            <p:ph type="title"/>
          </p:nvPr>
        </p:nvSpPr>
        <p:spPr>
          <a:xfrm>
            <a:off x="950231" y="685800"/>
            <a:ext cx="6870700" cy="1600200"/>
          </a:xfrm>
        </p:spPr>
        <p:txBody>
          <a:bodyPr/>
          <a:lstStyle/>
          <a:p>
            <a:pPr eaLnBrk="1" hangingPunct="1"/>
            <a:r>
              <a:rPr lang="en-US" sz="4000" dirty="0" smtClean="0">
                <a:solidFill>
                  <a:srgbClr val="0000CC"/>
                </a:solidFill>
              </a:rPr>
              <a:t>Welcome from</a:t>
            </a:r>
            <a:br>
              <a:rPr lang="en-US" sz="4000" dirty="0" smtClean="0">
                <a:solidFill>
                  <a:srgbClr val="0000CC"/>
                </a:solidFill>
              </a:rPr>
            </a:br>
            <a:r>
              <a:rPr lang="en-US" sz="4000" dirty="0" smtClean="0">
                <a:solidFill>
                  <a:srgbClr val="0000CC"/>
                </a:solidFill>
              </a:rPr>
              <a:t/>
            </a:r>
            <a:br>
              <a:rPr lang="en-US" sz="4000" dirty="0" smtClean="0">
                <a:solidFill>
                  <a:srgbClr val="0000CC"/>
                </a:solidFill>
              </a:rPr>
            </a:br>
            <a:r>
              <a:rPr lang="en-US" sz="4000" dirty="0" smtClean="0">
                <a:solidFill>
                  <a:srgbClr val="FF3300"/>
                </a:solidFill>
              </a:rPr>
              <a:t>PTA</a:t>
            </a:r>
          </a:p>
        </p:txBody>
      </p:sp>
      <p:pic>
        <p:nvPicPr>
          <p:cNvPr id="5125" name="Picture 8" descr="http://www.pentrepoethpta.ik.org/img/PTA_colour.jpg"/>
          <p:cNvPicPr>
            <a:picLocks noChangeAspect="1" noChangeArrowheads="1"/>
          </p:cNvPicPr>
          <p:nvPr/>
        </p:nvPicPr>
        <p:blipFill>
          <a:blip r:embed="rId4" cstate="print"/>
          <a:srcRect/>
          <a:stretch>
            <a:fillRect/>
          </a:stretch>
        </p:blipFill>
        <p:spPr bwMode="auto">
          <a:xfrm rot="20521838">
            <a:off x="6065751" y="3724815"/>
            <a:ext cx="1885899" cy="1476380"/>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614021716"/>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06581" y="2286000"/>
            <a:ext cx="2152650" cy="2247900"/>
          </a:xfrm>
          <a:prstGeom prst="rect">
            <a:avLst/>
          </a:prstGeom>
        </p:spPr>
      </p:pic>
      <p:pic>
        <p:nvPicPr>
          <p:cNvPr id="4" name="Picture 3"/>
          <p:cNvPicPr>
            <a:picLocks noChangeAspect="1"/>
          </p:cNvPicPr>
          <p:nvPr/>
        </p:nvPicPr>
        <p:blipFill>
          <a:blip r:embed="rId3"/>
          <a:stretch>
            <a:fillRect/>
          </a:stretch>
        </p:blipFill>
        <p:spPr>
          <a:xfrm>
            <a:off x="3152342" y="2257425"/>
            <a:ext cx="2257425" cy="2276475"/>
          </a:xfrm>
          <a:prstGeom prst="rect">
            <a:avLst/>
          </a:prstGeom>
        </p:spPr>
      </p:pic>
      <p:pic>
        <p:nvPicPr>
          <p:cNvPr id="5" name="Picture 4"/>
          <p:cNvPicPr>
            <a:picLocks noChangeAspect="1"/>
          </p:cNvPicPr>
          <p:nvPr/>
        </p:nvPicPr>
        <p:blipFill>
          <a:blip r:embed="rId4"/>
          <a:stretch>
            <a:fillRect/>
          </a:stretch>
        </p:blipFill>
        <p:spPr>
          <a:xfrm>
            <a:off x="5702878" y="2257425"/>
            <a:ext cx="2238375" cy="2228850"/>
          </a:xfrm>
          <a:prstGeom prst="rect">
            <a:avLst/>
          </a:prstGeom>
        </p:spPr>
      </p:pic>
      <p:sp>
        <p:nvSpPr>
          <p:cNvPr id="7" name="TextBox 6"/>
          <p:cNvSpPr txBox="1"/>
          <p:nvPr/>
        </p:nvSpPr>
        <p:spPr>
          <a:xfrm>
            <a:off x="1905001" y="1066800"/>
            <a:ext cx="5257800" cy="1077218"/>
          </a:xfrm>
          <a:prstGeom prst="rect">
            <a:avLst/>
          </a:prstGeom>
          <a:noFill/>
        </p:spPr>
        <p:txBody>
          <a:bodyPr wrap="square" rtlCol="0">
            <a:spAutoFit/>
          </a:bodyPr>
          <a:lstStyle/>
          <a:p>
            <a:pPr algn="ctr"/>
            <a:r>
              <a:rPr lang="en-US" sz="3200" dirty="0" smtClean="0"/>
              <a:t>Meet Your Kindergarten    Teachers</a:t>
            </a:r>
            <a:endParaRPr lang="en-US" sz="3200" dirty="0"/>
          </a:p>
        </p:txBody>
      </p:sp>
      <p:sp>
        <p:nvSpPr>
          <p:cNvPr id="8" name="TextBox 7"/>
          <p:cNvSpPr txBox="1"/>
          <p:nvPr/>
        </p:nvSpPr>
        <p:spPr>
          <a:xfrm>
            <a:off x="838200" y="5029200"/>
            <a:ext cx="2108728" cy="369332"/>
          </a:xfrm>
          <a:prstGeom prst="rect">
            <a:avLst/>
          </a:prstGeom>
          <a:noFill/>
        </p:spPr>
        <p:txBody>
          <a:bodyPr wrap="square" rtlCol="0">
            <a:spAutoFit/>
          </a:bodyPr>
          <a:lstStyle/>
          <a:p>
            <a:r>
              <a:rPr lang="en-US" dirty="0" smtClean="0"/>
              <a:t>Mrs. Juhasz</a:t>
            </a:r>
            <a:endParaRPr lang="en-US" dirty="0"/>
          </a:p>
        </p:txBody>
      </p:sp>
      <p:sp>
        <p:nvSpPr>
          <p:cNvPr id="9" name="TextBox 8"/>
          <p:cNvSpPr txBox="1"/>
          <p:nvPr/>
        </p:nvSpPr>
        <p:spPr>
          <a:xfrm>
            <a:off x="3505200" y="4844534"/>
            <a:ext cx="1783074" cy="369332"/>
          </a:xfrm>
          <a:prstGeom prst="rect">
            <a:avLst/>
          </a:prstGeom>
          <a:noFill/>
        </p:spPr>
        <p:txBody>
          <a:bodyPr wrap="square" rtlCol="0">
            <a:spAutoFit/>
          </a:bodyPr>
          <a:lstStyle/>
          <a:p>
            <a:r>
              <a:rPr lang="en-US" dirty="0" smtClean="0"/>
              <a:t>Mrs. Soukup</a:t>
            </a:r>
            <a:endParaRPr lang="en-US" dirty="0"/>
          </a:p>
        </p:txBody>
      </p:sp>
      <p:sp>
        <p:nvSpPr>
          <p:cNvPr id="10" name="TextBox 9"/>
          <p:cNvSpPr txBox="1"/>
          <p:nvPr/>
        </p:nvSpPr>
        <p:spPr>
          <a:xfrm>
            <a:off x="5846546" y="4946099"/>
            <a:ext cx="1500987" cy="369332"/>
          </a:xfrm>
          <a:prstGeom prst="rect">
            <a:avLst/>
          </a:prstGeom>
          <a:noFill/>
        </p:spPr>
        <p:txBody>
          <a:bodyPr wrap="square" rtlCol="0">
            <a:spAutoFit/>
          </a:bodyPr>
          <a:lstStyle/>
          <a:p>
            <a:r>
              <a:rPr lang="en-US" dirty="0" smtClean="0"/>
              <a:t> Mrs. Beck</a:t>
            </a:r>
            <a:endParaRPr lang="en-US" dirty="0"/>
          </a:p>
        </p:txBody>
      </p:sp>
    </p:spTree>
    <p:extLst>
      <p:ext uri="{BB962C8B-B14F-4D97-AF65-F5344CB8AC3E}">
        <p14:creationId xmlns:p14="http://schemas.microsoft.com/office/powerpoint/2010/main" val="3047567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52400" y="152400"/>
            <a:ext cx="8686800" cy="2133600"/>
          </a:xfrm>
        </p:spPr>
        <p:txBody>
          <a:bodyPr/>
          <a:lstStyle/>
          <a:p>
            <a:pPr eaLnBrk="1" hangingPunct="1"/>
            <a:r>
              <a:rPr lang="en-US" dirty="0" smtClean="0">
                <a:solidFill>
                  <a:srgbClr val="0000CC"/>
                </a:solidFill>
              </a:rPr>
              <a:t>It’s </a:t>
            </a:r>
            <a:r>
              <a:rPr lang="en-US" b="1" dirty="0" smtClean="0">
                <a:solidFill>
                  <a:srgbClr val="0000CC"/>
                </a:solidFill>
              </a:rPr>
              <a:t>ALL</a:t>
            </a:r>
            <a:r>
              <a:rPr lang="en-US" dirty="0" smtClean="0">
                <a:solidFill>
                  <a:srgbClr val="0000CC"/>
                </a:solidFill>
              </a:rPr>
              <a:t> About Ohio’s </a:t>
            </a:r>
            <a:br>
              <a:rPr lang="en-US" dirty="0" smtClean="0">
                <a:solidFill>
                  <a:srgbClr val="0000CC"/>
                </a:solidFill>
              </a:rPr>
            </a:br>
            <a:r>
              <a:rPr lang="en-US" dirty="0" smtClean="0">
                <a:solidFill>
                  <a:srgbClr val="0000CC"/>
                </a:solidFill>
              </a:rPr>
              <a:t>Common Core/Ohio Standards!</a:t>
            </a:r>
            <a:endParaRPr lang="en-US" dirty="0" smtClean="0"/>
          </a:p>
        </p:txBody>
      </p:sp>
      <p:sp>
        <p:nvSpPr>
          <p:cNvPr id="7171" name="Content Placeholder 2"/>
          <p:cNvSpPr>
            <a:spLocks noGrp="1"/>
          </p:cNvSpPr>
          <p:nvPr>
            <p:ph idx="1"/>
          </p:nvPr>
        </p:nvSpPr>
        <p:spPr>
          <a:xfrm>
            <a:off x="1828800" y="2667000"/>
            <a:ext cx="7010400" cy="3657600"/>
          </a:xfrm>
        </p:spPr>
        <p:txBody>
          <a:bodyPr/>
          <a:lstStyle/>
          <a:p>
            <a:pPr eaLnBrk="1" hangingPunct="1"/>
            <a:r>
              <a:rPr lang="en-US" dirty="0" smtClean="0"/>
              <a:t>Curriculum</a:t>
            </a:r>
          </a:p>
          <a:p>
            <a:pPr lvl="1" eaLnBrk="1" hangingPunct="1">
              <a:buFont typeface="Wingdings" pitchFamily="2" charset="2"/>
              <a:buChar char="q"/>
            </a:pPr>
            <a:r>
              <a:rPr lang="en-US" dirty="0" smtClean="0"/>
              <a:t> ELA (English Language Arts)</a:t>
            </a:r>
          </a:p>
          <a:p>
            <a:pPr lvl="1" eaLnBrk="1" hangingPunct="1">
              <a:buFont typeface="Wingdings" pitchFamily="2" charset="2"/>
              <a:buChar char="q"/>
            </a:pPr>
            <a:r>
              <a:rPr lang="en-US" dirty="0" smtClean="0"/>
              <a:t> Mathematics-EDM &amp; </a:t>
            </a:r>
            <a:r>
              <a:rPr lang="en-US" dirty="0" err="1" smtClean="0"/>
              <a:t>Homelinks</a:t>
            </a:r>
            <a:endParaRPr lang="en-US" dirty="0" smtClean="0"/>
          </a:p>
          <a:p>
            <a:pPr lvl="1" eaLnBrk="1" hangingPunct="1">
              <a:buFont typeface="Wingdings" pitchFamily="2" charset="2"/>
              <a:buChar char="q"/>
            </a:pPr>
            <a:r>
              <a:rPr lang="en-US" dirty="0" smtClean="0"/>
              <a:t> Science- Sound, Seasons, Plants </a:t>
            </a:r>
          </a:p>
          <a:p>
            <a:pPr lvl="1" eaLnBrk="1" hangingPunct="1">
              <a:buFont typeface="Wingdings" pitchFamily="2" charset="2"/>
              <a:buChar char="q"/>
            </a:pPr>
            <a:r>
              <a:rPr lang="en-US" dirty="0" smtClean="0"/>
              <a:t> Social Studies-Rules, Gov’t, Jobs </a:t>
            </a:r>
            <a:endParaRPr lang="en-US" dirty="0"/>
          </a:p>
          <a:p>
            <a:pPr lvl="1" eaLnBrk="1" hangingPunct="1">
              <a:buFont typeface="Wingdings" pitchFamily="2" charset="2"/>
              <a:buChar char="q"/>
            </a:pPr>
            <a:r>
              <a:rPr lang="en-US" dirty="0" smtClean="0"/>
              <a:t> Art, Music, Physical Education</a:t>
            </a:r>
          </a:p>
          <a:p>
            <a:pPr eaLnBrk="1" hangingPunct="1">
              <a:buNone/>
            </a:pPr>
            <a:endParaRPr lang="en-US" sz="2000" dirty="0"/>
          </a:p>
          <a:p>
            <a:pPr eaLnBrk="1" hangingPunct="1">
              <a:buFontTx/>
              <a:buNone/>
            </a:pPr>
            <a:endParaRPr lang="en-US" dirty="0" smtClean="0"/>
          </a:p>
          <a:p>
            <a:pPr lvl="1" eaLnBrk="1" hangingPunct="1"/>
            <a:endParaRPr lang="en-US" dirty="0" smtClean="0"/>
          </a:p>
          <a:p>
            <a:pPr lvl="1" eaLnBrk="1" hangingPunct="1"/>
            <a:endParaRPr lang="en-US" dirty="0" smtClean="0"/>
          </a:p>
        </p:txBody>
      </p:sp>
      <p:pic>
        <p:nvPicPr>
          <p:cNvPr id="1026" name="Picture 2" descr="Image result for everydaymath homelink book kindergart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429000"/>
            <a:ext cx="1524000" cy="152400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dirty="0" smtClean="0">
                <a:solidFill>
                  <a:srgbClr val="0000CC"/>
                </a:solidFill>
              </a:rPr>
              <a:t>What’s special about Kindergarten?</a:t>
            </a:r>
            <a:endParaRPr lang="en-US" dirty="0" smtClean="0"/>
          </a:p>
        </p:txBody>
      </p:sp>
      <p:sp>
        <p:nvSpPr>
          <p:cNvPr id="9219" name="Content Placeholder 2"/>
          <p:cNvSpPr>
            <a:spLocks noGrp="1"/>
          </p:cNvSpPr>
          <p:nvPr>
            <p:ph idx="1"/>
          </p:nvPr>
        </p:nvSpPr>
        <p:spPr>
          <a:xfrm>
            <a:off x="685800" y="1741715"/>
            <a:ext cx="7696200" cy="4328886"/>
          </a:xfrm>
        </p:spPr>
        <p:txBody>
          <a:bodyPr/>
          <a:lstStyle/>
          <a:p>
            <a:pPr eaLnBrk="1" hangingPunct="1"/>
            <a:r>
              <a:rPr lang="en-US" sz="2800" b="1" dirty="0" smtClean="0"/>
              <a:t>Life Skills</a:t>
            </a:r>
          </a:p>
          <a:p>
            <a:pPr lvl="1" eaLnBrk="1" hangingPunct="1">
              <a:buFont typeface="Wingdings" pitchFamily="2" charset="2"/>
              <a:buChar char="q"/>
            </a:pPr>
            <a:r>
              <a:rPr lang="en-US" dirty="0" smtClean="0"/>
              <a:t> </a:t>
            </a:r>
            <a:r>
              <a:rPr lang="en-US" sz="2400" dirty="0" smtClean="0"/>
              <a:t>Dental health, fire safety, character education, peer relations, personal safety, personal hygiene, career education</a:t>
            </a:r>
          </a:p>
          <a:p>
            <a:pPr eaLnBrk="1" hangingPunct="1"/>
            <a:r>
              <a:rPr lang="en-US" sz="2800" b="1" dirty="0" smtClean="0"/>
              <a:t>Read, Write, Rest</a:t>
            </a:r>
          </a:p>
          <a:p>
            <a:pPr lvl="1" eaLnBrk="1" hangingPunct="1">
              <a:buFont typeface="Wingdings" pitchFamily="2" charset="2"/>
              <a:buChar char="q"/>
            </a:pPr>
            <a:r>
              <a:rPr lang="en-US" dirty="0" smtClean="0"/>
              <a:t> </a:t>
            </a:r>
            <a:r>
              <a:rPr lang="en-US" sz="2400" dirty="0" smtClean="0"/>
              <a:t>No nap, music, read aloud, journaling, listening to books, independent reading </a:t>
            </a:r>
          </a:p>
          <a:p>
            <a:pPr marL="514350" indent="-457200" eaLnBrk="1" hangingPunct="1">
              <a:buFont typeface="Arial" pitchFamily="34" charset="0"/>
              <a:buChar char="•"/>
            </a:pPr>
            <a:r>
              <a:rPr lang="en-US" sz="2800" b="1" dirty="0" smtClean="0"/>
              <a:t>Recess </a:t>
            </a:r>
            <a:r>
              <a:rPr lang="en-US" sz="2800" b="1" dirty="0"/>
              <a:t>and </a:t>
            </a:r>
            <a:r>
              <a:rPr lang="en-US" sz="2800" b="1" dirty="0" smtClean="0"/>
              <a:t>Lunch for Full Day K.</a:t>
            </a:r>
            <a:r>
              <a:rPr lang="en-US" sz="2000" dirty="0" smtClean="0"/>
              <a:t> </a:t>
            </a:r>
          </a:p>
          <a:p>
            <a:pPr marL="514350" indent="-457200" eaLnBrk="1" hangingPunct="1">
              <a:buFont typeface="Arial" pitchFamily="34" charset="0"/>
              <a:buChar char="•"/>
            </a:pPr>
            <a:r>
              <a:rPr lang="en-US" sz="2800" b="1" dirty="0" smtClean="0"/>
              <a:t>        10:30-11:30 </a:t>
            </a:r>
          </a:p>
          <a:p>
            <a:pPr marL="457200" lvl="1" indent="0" eaLnBrk="1" hangingPunct="1">
              <a:buNone/>
            </a:pPr>
            <a:endParaRPr lang="en-US" dirty="0" smtClean="0"/>
          </a:p>
          <a:p>
            <a:pPr eaLnBrk="1" hangingPunct="1">
              <a:buFontTx/>
              <a:buNone/>
            </a:pPr>
            <a:endParaRPr lang="en-US" dirty="0" smtClean="0"/>
          </a:p>
        </p:txBody>
      </p:sp>
    </p:spTree>
    <p:custDataLst>
      <p:tags r:id="rId1"/>
    </p:custDataLst>
  </p:cSld>
  <p:clrMapOvr>
    <a:masterClrMapping/>
  </p:clrMapOvr>
  <p:transition spd="slow">
    <p:cover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lstStyle/>
          <a:p>
            <a:r>
              <a:rPr lang="en-US" dirty="0" smtClean="0"/>
              <a:t>Green Folders – Homework, special notes, school information.</a:t>
            </a:r>
          </a:p>
          <a:p>
            <a:endParaRPr lang="en-US" sz="1000" dirty="0" smtClean="0"/>
          </a:p>
          <a:p>
            <a:r>
              <a:rPr lang="en-US" dirty="0" smtClean="0"/>
              <a:t>ROC – Calendar (Record of Conduct)</a:t>
            </a:r>
          </a:p>
          <a:p>
            <a:pPr marL="0" indent="0">
              <a:buNone/>
            </a:pPr>
            <a:r>
              <a:rPr lang="en-US" dirty="0" smtClean="0"/>
              <a:t>           *</a:t>
            </a:r>
            <a:r>
              <a:rPr lang="en-US" sz="2400" dirty="0"/>
              <a:t>I</a:t>
            </a:r>
            <a:r>
              <a:rPr lang="en-US" sz="2400" dirty="0" smtClean="0"/>
              <a:t>n front of Green Folder, sign each night</a:t>
            </a:r>
          </a:p>
          <a:p>
            <a:pPr marL="0" indent="0">
              <a:buNone/>
            </a:pPr>
            <a:r>
              <a:rPr lang="en-US" sz="2000" dirty="0" smtClean="0"/>
              <a:t>                   Goal-earn stickers each day; Positive Rewards</a:t>
            </a:r>
          </a:p>
          <a:p>
            <a:r>
              <a:rPr lang="en-US" dirty="0" smtClean="0"/>
              <a:t>TTT, E-mails, Newsletters</a:t>
            </a:r>
            <a:endParaRPr lang="en-US" sz="4000" dirty="0"/>
          </a:p>
        </p:txBody>
      </p:sp>
    </p:spTree>
    <p:extLst>
      <p:ext uri="{BB962C8B-B14F-4D97-AF65-F5344CB8AC3E}">
        <p14:creationId xmlns:p14="http://schemas.microsoft.com/office/powerpoint/2010/main" val="1828895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990600" y="-304800"/>
            <a:ext cx="6870700" cy="1600200"/>
          </a:xfrm>
        </p:spPr>
        <p:txBody>
          <a:bodyPr/>
          <a:lstStyle/>
          <a:p>
            <a:pPr eaLnBrk="1" hangingPunct="1"/>
            <a:r>
              <a:rPr lang="en-US" sz="4000" dirty="0" smtClean="0">
                <a:solidFill>
                  <a:srgbClr val="0000CC"/>
                </a:solidFill>
              </a:rPr>
              <a:t>Acceptable Snack Options</a:t>
            </a:r>
          </a:p>
        </p:txBody>
      </p:sp>
      <p:pic>
        <p:nvPicPr>
          <p:cNvPr id="12291" name="Picture 4" descr="See full size image">
            <a:hlinkClick r:id="rId3"/>
          </p:cNvPr>
          <p:cNvPicPr>
            <a:picLocks noChangeAspect="1" noChangeArrowheads="1"/>
          </p:cNvPicPr>
          <p:nvPr/>
        </p:nvPicPr>
        <p:blipFill>
          <a:blip r:embed="rId4" cstate="print"/>
          <a:srcRect/>
          <a:stretch>
            <a:fillRect/>
          </a:stretch>
        </p:blipFill>
        <p:spPr bwMode="auto">
          <a:xfrm>
            <a:off x="685800" y="3200400"/>
            <a:ext cx="838200" cy="871538"/>
          </a:xfrm>
          <a:prstGeom prst="rect">
            <a:avLst/>
          </a:prstGeom>
          <a:noFill/>
          <a:ln w="9525">
            <a:noFill/>
            <a:miter lim="800000"/>
            <a:headEnd/>
            <a:tailEnd/>
          </a:ln>
        </p:spPr>
      </p:pic>
      <p:pic>
        <p:nvPicPr>
          <p:cNvPr id="12292" name="Picture 8" descr="http://t0.gstatic.com/images?q=tbn:57_0g1VXkxTUfM:https://ssl9.chi.us.securedata.net/theheadnut.com/merchantmanager/images/uploads/special%2520pretzels.jpg">
            <a:hlinkClick r:id="rId5"/>
          </p:cNvPr>
          <p:cNvPicPr>
            <a:picLocks noChangeAspect="1" noChangeArrowheads="1"/>
          </p:cNvPicPr>
          <p:nvPr/>
        </p:nvPicPr>
        <p:blipFill>
          <a:blip r:embed="rId6" cstate="print"/>
          <a:srcRect/>
          <a:stretch>
            <a:fillRect/>
          </a:stretch>
        </p:blipFill>
        <p:spPr bwMode="auto">
          <a:xfrm>
            <a:off x="457200" y="4267200"/>
            <a:ext cx="1447800" cy="1012825"/>
          </a:xfrm>
          <a:prstGeom prst="rect">
            <a:avLst/>
          </a:prstGeom>
          <a:noFill/>
          <a:ln w="9525">
            <a:noFill/>
            <a:miter lim="800000"/>
            <a:headEnd/>
            <a:tailEnd/>
          </a:ln>
        </p:spPr>
      </p:pic>
      <p:pic>
        <p:nvPicPr>
          <p:cNvPr id="12293" name="Picture 12" descr="See full size image">
            <a:hlinkClick r:id="rId7"/>
          </p:cNvPr>
          <p:cNvPicPr>
            <a:picLocks noChangeAspect="1" noChangeArrowheads="1"/>
          </p:cNvPicPr>
          <p:nvPr/>
        </p:nvPicPr>
        <p:blipFill>
          <a:blip r:embed="rId8" cstate="print"/>
          <a:srcRect/>
          <a:stretch>
            <a:fillRect/>
          </a:stretch>
        </p:blipFill>
        <p:spPr bwMode="auto">
          <a:xfrm rot="-861243">
            <a:off x="225425" y="882650"/>
            <a:ext cx="1066800" cy="717550"/>
          </a:xfrm>
          <a:prstGeom prst="rect">
            <a:avLst/>
          </a:prstGeom>
          <a:noFill/>
          <a:ln w="9525">
            <a:noFill/>
            <a:miter lim="800000"/>
            <a:headEnd/>
            <a:tailEnd/>
          </a:ln>
        </p:spPr>
      </p:pic>
      <p:pic>
        <p:nvPicPr>
          <p:cNvPr id="12294" name="Picture 18" descr="http://landolakesfoodservice.com/products/images/44881.jpg"/>
          <p:cNvPicPr>
            <a:picLocks noChangeAspect="1" noChangeArrowheads="1"/>
          </p:cNvPicPr>
          <p:nvPr/>
        </p:nvPicPr>
        <p:blipFill>
          <a:blip r:embed="rId9" cstate="print"/>
          <a:srcRect/>
          <a:stretch>
            <a:fillRect/>
          </a:stretch>
        </p:blipFill>
        <p:spPr bwMode="auto">
          <a:xfrm>
            <a:off x="457200" y="1905000"/>
            <a:ext cx="931863" cy="1096963"/>
          </a:xfrm>
          <a:prstGeom prst="rect">
            <a:avLst/>
          </a:prstGeom>
          <a:noFill/>
          <a:ln w="9525">
            <a:noFill/>
            <a:miter lim="800000"/>
            <a:headEnd/>
            <a:tailEnd/>
          </a:ln>
        </p:spPr>
      </p:pic>
      <p:sp>
        <p:nvSpPr>
          <p:cNvPr id="12295" name="TextBox 6"/>
          <p:cNvSpPr txBox="1">
            <a:spLocks noChangeArrowheads="1"/>
          </p:cNvSpPr>
          <p:nvPr/>
        </p:nvSpPr>
        <p:spPr bwMode="auto">
          <a:xfrm>
            <a:off x="2057400" y="1295400"/>
            <a:ext cx="6705600" cy="4524315"/>
          </a:xfrm>
          <a:prstGeom prst="rect">
            <a:avLst/>
          </a:prstGeom>
          <a:noFill/>
          <a:ln w="9525">
            <a:noFill/>
            <a:miter lim="800000"/>
            <a:headEnd/>
            <a:tailEnd/>
          </a:ln>
        </p:spPr>
        <p:txBody>
          <a:bodyPr wrap="square">
            <a:spAutoFit/>
          </a:bodyPr>
          <a:lstStyle/>
          <a:p>
            <a:pPr>
              <a:buFont typeface="Arial" charset="0"/>
              <a:buChar char="•"/>
            </a:pPr>
            <a:r>
              <a:rPr lang="en-US" sz="2400" dirty="0"/>
              <a:t>Water bottle</a:t>
            </a:r>
          </a:p>
          <a:p>
            <a:pPr>
              <a:buFont typeface="Arial" charset="0"/>
              <a:buChar char="•"/>
            </a:pPr>
            <a:r>
              <a:rPr lang="en-US" sz="2400" dirty="0" smtClean="0"/>
              <a:t>Fruit </a:t>
            </a:r>
            <a:endParaRPr lang="en-US" sz="2400" dirty="0"/>
          </a:p>
          <a:p>
            <a:pPr>
              <a:buFont typeface="Arial" charset="0"/>
              <a:buChar char="•"/>
            </a:pPr>
            <a:r>
              <a:rPr lang="en-US" sz="2400" dirty="0"/>
              <a:t>Vegetable</a:t>
            </a:r>
          </a:p>
          <a:p>
            <a:pPr>
              <a:buFont typeface="Arial" charset="0"/>
              <a:buChar char="•"/>
            </a:pPr>
            <a:r>
              <a:rPr lang="en-US" sz="2400" dirty="0"/>
              <a:t>Cheese </a:t>
            </a:r>
            <a:r>
              <a:rPr lang="en-US" sz="2400" dirty="0" smtClean="0"/>
              <a:t>sticks</a:t>
            </a:r>
            <a:endParaRPr lang="en-US" sz="2400" dirty="0"/>
          </a:p>
          <a:p>
            <a:pPr>
              <a:buFont typeface="Arial" charset="0"/>
              <a:buChar char="•"/>
            </a:pPr>
            <a:r>
              <a:rPr lang="en-US" sz="2400" dirty="0" smtClean="0"/>
              <a:t>Crackers*</a:t>
            </a:r>
          </a:p>
          <a:p>
            <a:pPr>
              <a:buFont typeface="Arial" charset="0"/>
              <a:buChar char="•"/>
            </a:pPr>
            <a:r>
              <a:rPr lang="en-US" sz="2400" dirty="0" smtClean="0"/>
              <a:t>Pretzels*</a:t>
            </a:r>
          </a:p>
          <a:p>
            <a:pPr>
              <a:buFont typeface="Arial" charset="0"/>
              <a:buChar char="•"/>
            </a:pPr>
            <a:r>
              <a:rPr lang="en-US" sz="2400" dirty="0" err="1" smtClean="0"/>
              <a:t>Nutrigrain</a:t>
            </a:r>
            <a:r>
              <a:rPr lang="en-US" sz="2400" dirty="0" smtClean="0"/>
              <a:t> </a:t>
            </a:r>
            <a:r>
              <a:rPr lang="en-US" sz="2400" dirty="0"/>
              <a:t>/cereal/breakfast </a:t>
            </a:r>
            <a:r>
              <a:rPr lang="en-US" sz="2400" dirty="0" smtClean="0"/>
              <a:t>bars* </a:t>
            </a:r>
          </a:p>
          <a:p>
            <a:endParaRPr lang="en-US" sz="2400" dirty="0"/>
          </a:p>
          <a:p>
            <a:r>
              <a:rPr lang="en-US" sz="2400" dirty="0" smtClean="0"/>
              <a:t>*NO peanut butter </a:t>
            </a:r>
            <a:r>
              <a:rPr lang="en-US" sz="2400" dirty="0"/>
              <a:t>or tree nut </a:t>
            </a:r>
            <a:r>
              <a:rPr lang="en-US" sz="2400" dirty="0" smtClean="0"/>
              <a:t>products.</a:t>
            </a:r>
            <a:endParaRPr lang="en-US" sz="2400" dirty="0"/>
          </a:p>
          <a:p>
            <a:r>
              <a:rPr lang="en-US" sz="2400" dirty="0" smtClean="0"/>
              <a:t>Other allergies may dictate your child what snacks may be appropriate for your child’s class.</a:t>
            </a:r>
            <a:endParaRPr lang="en-US" sz="2400" dirty="0"/>
          </a:p>
        </p:txBody>
      </p:sp>
      <p:sp>
        <p:nvSpPr>
          <p:cNvPr id="8" name="Title 1"/>
          <p:cNvSpPr txBox="1">
            <a:spLocks/>
          </p:cNvSpPr>
          <p:nvPr/>
        </p:nvSpPr>
        <p:spPr bwMode="auto">
          <a:xfrm rot="1384880">
            <a:off x="4891772" y="2610730"/>
            <a:ext cx="3457964" cy="78246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eaLnBrk="1" fontAlgn="base" hangingPunct="1">
              <a:spcBef>
                <a:spcPct val="0"/>
              </a:spcBef>
              <a:spcAft>
                <a:spcPct val="0"/>
              </a:spcAft>
              <a:defRPr sz="4400">
                <a:solidFill>
                  <a:schemeClr val="tx1"/>
                </a:solidFill>
                <a:latin typeface="Comic Sans MS" pitchFamily="66" charset="0"/>
              </a:defRPr>
            </a:lvl6pPr>
            <a:lvl7pPr marL="914400" algn="ctr" rtl="0" eaLnBrk="1" fontAlgn="base" hangingPunct="1">
              <a:spcBef>
                <a:spcPct val="0"/>
              </a:spcBef>
              <a:spcAft>
                <a:spcPct val="0"/>
              </a:spcAft>
              <a:defRPr sz="4400">
                <a:solidFill>
                  <a:schemeClr val="tx1"/>
                </a:solidFill>
                <a:latin typeface="Comic Sans MS" pitchFamily="66" charset="0"/>
              </a:defRPr>
            </a:lvl7pPr>
            <a:lvl8pPr marL="1371600" algn="ctr" rtl="0" eaLnBrk="1" fontAlgn="base" hangingPunct="1">
              <a:spcBef>
                <a:spcPct val="0"/>
              </a:spcBef>
              <a:spcAft>
                <a:spcPct val="0"/>
              </a:spcAft>
              <a:defRPr sz="4400">
                <a:solidFill>
                  <a:schemeClr val="tx1"/>
                </a:solidFill>
                <a:latin typeface="Comic Sans MS" pitchFamily="66" charset="0"/>
              </a:defRPr>
            </a:lvl8pPr>
            <a:lvl9pPr marL="1828800" algn="ctr" rtl="0" eaLnBrk="1" fontAlgn="base" hangingPunct="1">
              <a:spcBef>
                <a:spcPct val="0"/>
              </a:spcBef>
              <a:spcAft>
                <a:spcPct val="0"/>
              </a:spcAft>
              <a:defRPr sz="4400">
                <a:solidFill>
                  <a:schemeClr val="tx1"/>
                </a:solidFill>
                <a:latin typeface="Comic Sans MS" pitchFamily="66" charset="0"/>
              </a:defRPr>
            </a:lvl9pPr>
          </a:lstStyle>
          <a:p>
            <a:pPr eaLnBrk="1" hangingPunct="1"/>
            <a:r>
              <a:rPr lang="en-US" sz="4000" kern="0" dirty="0" smtClean="0">
                <a:solidFill>
                  <a:srgbClr val="0000CC"/>
                </a:solidFill>
              </a:rPr>
              <a:t>Label Snacks!</a:t>
            </a:r>
          </a:p>
        </p:txBody>
      </p:sp>
    </p:spTree>
    <p:custDataLst>
      <p:tags r:id="rId1"/>
    </p:custDataLst>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1"/>
          <p:cNvPicPr>
            <a:picLocks noGrp="1" noChangeAspect="1" noChangeArrowheads="1"/>
          </p:cNvPicPr>
          <p:nvPr>
            <p:ph idx="1"/>
          </p:nvPr>
        </p:nvPicPr>
        <p:blipFill>
          <a:blip r:embed="rId3" cstate="print"/>
          <a:srcRect/>
          <a:stretch>
            <a:fillRect/>
          </a:stretch>
        </p:blipFill>
        <p:spPr>
          <a:xfrm>
            <a:off x="1143000" y="1219201"/>
            <a:ext cx="7010400" cy="4572000"/>
          </a:xfrm>
          <a:noFill/>
        </p:spPr>
      </p:pic>
      <p:sp>
        <p:nvSpPr>
          <p:cNvPr id="14338" name="Title 1"/>
          <p:cNvSpPr>
            <a:spLocks noGrp="1"/>
          </p:cNvSpPr>
          <p:nvPr>
            <p:ph type="title"/>
          </p:nvPr>
        </p:nvSpPr>
        <p:spPr>
          <a:xfrm>
            <a:off x="1143000" y="-228600"/>
            <a:ext cx="6870700" cy="1600200"/>
          </a:xfrm>
        </p:spPr>
        <p:txBody>
          <a:bodyPr/>
          <a:lstStyle/>
          <a:p>
            <a:pPr eaLnBrk="1" hangingPunct="1"/>
            <a:r>
              <a:rPr lang="en-US" dirty="0" smtClean="0">
                <a:solidFill>
                  <a:srgbClr val="0000CC"/>
                </a:solidFill>
              </a:rPr>
              <a:t>  Summer Reading</a:t>
            </a:r>
          </a:p>
        </p:txBody>
      </p:sp>
      <p:sp>
        <p:nvSpPr>
          <p:cNvPr id="9" name="TextBox 8"/>
          <p:cNvSpPr txBox="1"/>
          <p:nvPr/>
        </p:nvSpPr>
        <p:spPr>
          <a:xfrm>
            <a:off x="7543800" y="1219200"/>
            <a:ext cx="457200" cy="381000"/>
          </a:xfrm>
          <a:prstGeom prst="rect">
            <a:avLst/>
          </a:prstGeom>
          <a:solidFill>
            <a:schemeClr val="accent3"/>
          </a:solid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2148738794"/>
      </p:ext>
    </p:extLst>
  </p:cSld>
  <p:clrMapOvr>
    <a:masterClrMapping/>
  </p:clrMapOvr>
  <p:transition spd="slow">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066800" y="228600"/>
            <a:ext cx="6870700" cy="1600200"/>
          </a:xfrm>
        </p:spPr>
        <p:txBody>
          <a:bodyPr/>
          <a:lstStyle/>
          <a:p>
            <a:r>
              <a:rPr lang="en-US" dirty="0" smtClean="0">
                <a:solidFill>
                  <a:srgbClr val="0000CC"/>
                </a:solidFill>
              </a:rPr>
              <a:t>District Forms</a:t>
            </a:r>
            <a:br>
              <a:rPr lang="en-US" dirty="0" smtClean="0">
                <a:solidFill>
                  <a:srgbClr val="0000CC"/>
                </a:solidFill>
              </a:rPr>
            </a:br>
            <a:endParaRPr lang="en-US" dirty="0" smtClean="0">
              <a:solidFill>
                <a:srgbClr val="0000CC"/>
              </a:solidFill>
            </a:endParaRPr>
          </a:p>
        </p:txBody>
      </p:sp>
      <p:sp>
        <p:nvSpPr>
          <p:cNvPr id="2" name="Rectangle 1"/>
          <p:cNvSpPr/>
          <p:nvPr/>
        </p:nvSpPr>
        <p:spPr>
          <a:xfrm>
            <a:off x="381000" y="1676400"/>
            <a:ext cx="8534400" cy="4893647"/>
          </a:xfrm>
          <a:prstGeom prst="rect">
            <a:avLst/>
          </a:prstGeom>
        </p:spPr>
        <p:txBody>
          <a:bodyPr wrap="square">
            <a:spAutoFit/>
          </a:bodyPr>
          <a:lstStyle/>
          <a:p>
            <a:pPr eaLnBrk="1" hangingPunct="1"/>
            <a:r>
              <a:rPr lang="en-US" sz="2800" dirty="0" smtClean="0">
                <a:solidFill>
                  <a:schemeClr val="accent6"/>
                </a:solidFill>
              </a:rPr>
              <a:t>In addition to the forms you filled out at Kindergarten Registration, you must complete </a:t>
            </a:r>
          </a:p>
          <a:p>
            <a:pPr eaLnBrk="1" hangingPunct="1"/>
            <a:r>
              <a:rPr lang="en-US" sz="2800" dirty="0" smtClean="0">
                <a:solidFill>
                  <a:schemeClr val="accent6"/>
                </a:solidFill>
              </a:rPr>
              <a:t>the following online forms before school starts.</a:t>
            </a:r>
          </a:p>
          <a:p>
            <a:pPr eaLnBrk="1" hangingPunct="1"/>
            <a:r>
              <a:rPr lang="en-US" sz="3200" dirty="0" smtClean="0">
                <a:solidFill>
                  <a:schemeClr val="accent6"/>
                </a:solidFill>
              </a:rPr>
              <a:t> </a:t>
            </a:r>
          </a:p>
          <a:p>
            <a:pPr marL="457200" indent="-457200" eaLnBrk="1" hangingPunct="1">
              <a:buFont typeface="Arial" pitchFamily="34" charset="0"/>
              <a:buChar char="•"/>
            </a:pPr>
            <a:r>
              <a:rPr lang="en-US" sz="2800" dirty="0" smtClean="0">
                <a:solidFill>
                  <a:schemeClr val="accent6"/>
                </a:solidFill>
              </a:rPr>
              <a:t>Emergency Medical Authorization (EMA) </a:t>
            </a:r>
          </a:p>
          <a:p>
            <a:pPr marL="457200" indent="-457200" eaLnBrk="1" hangingPunct="1">
              <a:buFont typeface="Arial" pitchFamily="34" charset="0"/>
              <a:buChar char="•"/>
            </a:pPr>
            <a:r>
              <a:rPr lang="en-US" sz="2800" dirty="0" smtClean="0">
                <a:solidFill>
                  <a:schemeClr val="accent6"/>
                </a:solidFill>
              </a:rPr>
              <a:t>Technology Acceptable Use </a:t>
            </a:r>
          </a:p>
          <a:p>
            <a:pPr marL="457200" indent="-457200" eaLnBrk="1" hangingPunct="1">
              <a:buFont typeface="Arial" pitchFamily="34" charset="0"/>
              <a:buChar char="•"/>
            </a:pPr>
            <a:r>
              <a:rPr lang="en-US" sz="2800" dirty="0" smtClean="0">
                <a:solidFill>
                  <a:schemeClr val="accent6"/>
                </a:solidFill>
              </a:rPr>
              <a:t>Bullying  </a:t>
            </a:r>
          </a:p>
          <a:p>
            <a:pPr marL="457200" indent="-457200" eaLnBrk="1" hangingPunct="1">
              <a:buFont typeface="Arial" pitchFamily="34" charset="0"/>
              <a:buChar char="•"/>
            </a:pPr>
            <a:endParaRPr lang="en-US" sz="2800" dirty="0">
              <a:solidFill>
                <a:schemeClr val="accent6"/>
              </a:solidFill>
            </a:endParaRPr>
          </a:p>
          <a:p>
            <a:pPr eaLnBrk="1" hangingPunct="1"/>
            <a:r>
              <a:rPr lang="en-US" sz="2800" dirty="0">
                <a:solidFill>
                  <a:schemeClr val="accent6"/>
                </a:solidFill>
              </a:rPr>
              <a:t> </a:t>
            </a:r>
            <a:r>
              <a:rPr lang="en-US" sz="2800" dirty="0" smtClean="0">
                <a:solidFill>
                  <a:schemeClr val="accent6"/>
                </a:solidFill>
              </a:rPr>
              <a:t>                           </a:t>
            </a:r>
          </a:p>
          <a:p>
            <a:pPr eaLnBrk="1" hangingPunct="1"/>
            <a:r>
              <a:rPr lang="en-US" sz="2800" dirty="0">
                <a:solidFill>
                  <a:schemeClr val="accent6"/>
                </a:solidFill>
              </a:rPr>
              <a:t> </a:t>
            </a:r>
            <a:r>
              <a:rPr lang="en-US" sz="2800" dirty="0" smtClean="0">
                <a:solidFill>
                  <a:schemeClr val="accent6"/>
                </a:solidFill>
              </a:rPr>
              <a:t>              Available online early to mid-August-    </a:t>
            </a:r>
          </a:p>
          <a:p>
            <a:pPr eaLnBrk="1" hangingPunct="1"/>
            <a:r>
              <a:rPr lang="en-US" sz="2800" dirty="0">
                <a:solidFill>
                  <a:schemeClr val="accent6"/>
                </a:solidFill>
              </a:rPr>
              <a:t> </a:t>
            </a:r>
            <a:r>
              <a:rPr lang="en-US" sz="2800" dirty="0" smtClean="0">
                <a:solidFill>
                  <a:schemeClr val="accent6"/>
                </a:solidFill>
              </a:rPr>
              <a:t>                   Forms due September 1st</a:t>
            </a:r>
          </a:p>
        </p:txBody>
      </p:sp>
    </p:spTree>
    <p:custDataLst>
      <p:tags r:id="rId1"/>
    </p:custDataLst>
    <p:extLst>
      <p:ext uri="{BB962C8B-B14F-4D97-AF65-F5344CB8AC3E}">
        <p14:creationId xmlns:p14="http://schemas.microsoft.com/office/powerpoint/2010/main" val="2395019381"/>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6870700" cy="1600200"/>
          </a:xfrm>
        </p:spPr>
        <p:txBody>
          <a:bodyPr/>
          <a:lstStyle/>
          <a:p>
            <a:r>
              <a:rPr lang="en-US" dirty="0" smtClean="0">
                <a:solidFill>
                  <a:srgbClr val="0000CC"/>
                </a:solidFill>
              </a:rPr>
              <a:t/>
            </a:r>
            <a:br>
              <a:rPr lang="en-US" dirty="0" smtClean="0">
                <a:solidFill>
                  <a:srgbClr val="0000CC"/>
                </a:solidFill>
              </a:rPr>
            </a:br>
            <a:r>
              <a:rPr lang="en-US" dirty="0" smtClean="0">
                <a:solidFill>
                  <a:srgbClr val="FF0000"/>
                </a:solidFill>
              </a:rPr>
              <a:t>Transportation</a:t>
            </a:r>
            <a:endParaRPr lang="en-US" dirty="0">
              <a:solidFill>
                <a:srgbClr val="0000CC"/>
              </a:solidFill>
            </a:endParaRPr>
          </a:p>
        </p:txBody>
      </p:sp>
      <p:pic>
        <p:nvPicPr>
          <p:cNvPr id="2050" name="Picture 2"/>
          <p:cNvPicPr>
            <a:picLocks noChangeAspect="1" noChangeArrowheads="1"/>
          </p:cNvPicPr>
          <p:nvPr/>
        </p:nvPicPr>
        <p:blipFill>
          <a:blip r:embed="rId2" cstate="print"/>
          <a:srcRect/>
          <a:stretch>
            <a:fillRect/>
          </a:stretch>
        </p:blipFill>
        <p:spPr bwMode="auto">
          <a:xfrm>
            <a:off x="3886200" y="3162031"/>
            <a:ext cx="3352800" cy="3187637"/>
          </a:xfrm>
          <a:prstGeom prst="rect">
            <a:avLst/>
          </a:prstGeom>
          <a:noFill/>
          <a:ln w="9525">
            <a:noFill/>
            <a:miter lim="800000"/>
            <a:headEnd/>
            <a:tailEnd/>
          </a:ln>
          <a:effectLst/>
        </p:spPr>
      </p:pic>
      <p:sp>
        <p:nvSpPr>
          <p:cNvPr id="5" name="TextBox 4"/>
          <p:cNvSpPr txBox="1"/>
          <p:nvPr/>
        </p:nvSpPr>
        <p:spPr>
          <a:xfrm>
            <a:off x="685800" y="1981200"/>
            <a:ext cx="7696200" cy="1631216"/>
          </a:xfrm>
          <a:prstGeom prst="rect">
            <a:avLst/>
          </a:prstGeom>
          <a:noFill/>
        </p:spPr>
        <p:txBody>
          <a:bodyPr wrap="square" rtlCol="0">
            <a:spAutoFit/>
          </a:bodyPr>
          <a:lstStyle/>
          <a:p>
            <a:endParaRPr lang="en-US" sz="2000" dirty="0"/>
          </a:p>
          <a:p>
            <a:pPr marL="342900" indent="-342900">
              <a:buFont typeface="Arial" panose="020B0604020202020204" pitchFamily="34" charset="0"/>
              <a:buChar char="•"/>
            </a:pPr>
            <a:r>
              <a:rPr lang="en-US" sz="2000" dirty="0"/>
              <a:t>Website</a:t>
            </a:r>
            <a:r>
              <a:rPr lang="en-US" sz="2000" dirty="0" smtClean="0"/>
              <a:t>:    www.nordoniaschools.org/Transportation.aspx</a:t>
            </a:r>
          </a:p>
          <a:p>
            <a:pPr marL="285750" indent="-285750">
              <a:buFont typeface="Arial" pitchFamily="34" charset="0"/>
              <a:buChar char="•"/>
            </a:pPr>
            <a:r>
              <a:rPr lang="en-US" sz="2000" dirty="0" smtClean="0"/>
              <a:t>Phone:  330-468-4710</a:t>
            </a:r>
          </a:p>
          <a:p>
            <a:pPr marL="285750" indent="-285750">
              <a:buFont typeface="Arial" pitchFamily="34" charset="0"/>
              <a:buChar char="•"/>
            </a:pPr>
            <a:r>
              <a:rPr lang="en-US" sz="2000" dirty="0" smtClean="0"/>
              <a:t>Your child will wear a bus/car tag the first two weeks of school!</a:t>
            </a:r>
          </a:p>
        </p:txBody>
      </p:sp>
    </p:spTree>
    <p:extLst>
      <p:ext uri="{BB962C8B-B14F-4D97-AF65-F5344CB8AC3E}">
        <p14:creationId xmlns:p14="http://schemas.microsoft.com/office/powerpoint/2010/main" val="2659862981"/>
      </p:ext>
    </p:extLst>
  </p:cSld>
  <p:clrMapOvr>
    <a:masterClrMapping/>
  </p:clrMapOvr>
  <p:transition spd="slow">
    <p:cove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1"/>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0"/>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2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4"/>
  <p:tag name="DISPLAYDEVICENUMBER" val="True"/>
  <p:tag name="RESETCHARTS" val="True"/>
  <p:tag name="ZEROBASED" val="False"/>
  <p:tag name="PRRESPONSE1" val="10"/>
  <p:tag name="SHOWFLASHWARNING" val="True"/>
  <p:tag name="COUNTDOWNSTYLE" val="0"/>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True"/>
  <p:tag name="DISPLAYNAME" val="True"/>
  <p:tag name="PRRESPONSE7" val="4"/>
  <p:tag name="POLLINGCYCLE" val="2"/>
  <p:tag name="STDCHART" val="1"/>
  <p:tag name="RESPTABLESTYLE" val="0"/>
  <p:tag name="CUSTOMCELLBACKCOLOR1" val="-657956"/>
  <p:tag name="PRRESPONSE4" val="7"/>
  <p:tag name="ADVANCEDSETTINGSVIEW"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Crayons design template">
  <a:themeElements>
    <a:clrScheme name="Office Theme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Office The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Theme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Office Theme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Office Theme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Office Theme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Office Theme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Office Theme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 design template</Template>
  <TotalTime>1692</TotalTime>
  <Words>784</Words>
  <Application>Microsoft Office PowerPoint</Application>
  <PresentationFormat>On-screen Show (4:3)</PresentationFormat>
  <Paragraphs>107</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Comic Sans MS</vt:lpstr>
      <vt:lpstr>Wingdings</vt:lpstr>
      <vt:lpstr>Crayons design template</vt:lpstr>
      <vt:lpstr>Welcome to Kindergarten  </vt:lpstr>
      <vt:lpstr>PowerPoint Presentation</vt:lpstr>
      <vt:lpstr>It’s ALL About Ohio’s  Common Core/Ohio Standards!</vt:lpstr>
      <vt:lpstr>What’s special about Kindergarten?</vt:lpstr>
      <vt:lpstr>Communication</vt:lpstr>
      <vt:lpstr>Acceptable Snack Options</vt:lpstr>
      <vt:lpstr>  Summer Reading</vt:lpstr>
      <vt:lpstr>District Forms </vt:lpstr>
      <vt:lpstr> Transportation</vt:lpstr>
      <vt:lpstr>Music</vt:lpstr>
      <vt:lpstr>Art</vt:lpstr>
      <vt:lpstr>Physical Ed.</vt:lpstr>
      <vt:lpstr>School Counselor and Psychologist</vt:lpstr>
      <vt:lpstr>Welcome from  PTA</vt:lpstr>
    </vt:vector>
  </TitlesOfParts>
  <Manager/>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All Day Kindergarten  Parent Information Night</dc:title>
  <dc:subject/>
  <dc:creator>Murton, Tina</dc:creator>
  <cp:keywords/>
  <dc:description/>
  <cp:lastModifiedBy>Belli, Patti</cp:lastModifiedBy>
  <cp:revision>196</cp:revision>
  <cp:lastPrinted>2014-03-11T12:15:42Z</cp:lastPrinted>
  <dcterms:created xsi:type="dcterms:W3CDTF">2010-03-11T21:55:58Z</dcterms:created>
  <dcterms:modified xsi:type="dcterms:W3CDTF">2022-08-09T14:26:09Z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TC102037651033</vt:lpwstr>
  </property>
  <property fmtid="{D5CDD505-2E9C-101B-9397-08002B2CF9AE}" pid="3" name="_MarkAsFinal">
    <vt:bool>true</vt:bool>
  </property>
</Properties>
</file>