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58" r:id="rId3"/>
    <p:sldId id="259" r:id="rId4"/>
    <p:sldId id="260" r:id="rId5"/>
    <p:sldId id="263" r:id="rId6"/>
    <p:sldId id="266" r:id="rId7"/>
    <p:sldId id="257" r:id="rId8"/>
    <p:sldId id="264" r:id="rId9"/>
    <p:sldId id="270" r:id="rId10"/>
    <p:sldId id="272" r:id="rId11"/>
    <p:sldId id="269" r:id="rId12"/>
    <p:sldId id="262" r:id="rId13"/>
    <p:sldId id="271" r:id="rId14"/>
    <p:sldId id="276" r:id="rId15"/>
    <p:sldId id="277" r:id="rId16"/>
    <p:sldId id="273" r:id="rId17"/>
    <p:sldId id="274" r:id="rId18"/>
    <p:sldId id="278" r:id="rId19"/>
    <p:sldId id="281" r:id="rId20"/>
    <p:sldId id="282" r:id="rId21"/>
    <p:sldId id="296" r:id="rId22"/>
    <p:sldId id="287" r:id="rId23"/>
    <p:sldId id="283" r:id="rId24"/>
    <p:sldId id="288" r:id="rId25"/>
    <p:sldId id="297" r:id="rId26"/>
    <p:sldId id="291" r:id="rId27"/>
    <p:sldId id="290" r:id="rId28"/>
    <p:sldId id="289" r:id="rId29"/>
    <p:sldId id="292" r:id="rId30"/>
    <p:sldId id="293" r:id="rId31"/>
    <p:sldId id="294" r:id="rId32"/>
    <p:sldId id="280" r:id="rId33"/>
    <p:sldId id="295" r:id="rId34"/>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1"/>
    <p:restoredTop sz="94665"/>
  </p:normalViewPr>
  <p:slideViewPr>
    <p:cSldViewPr snapToGrid="0" snapToObjects="1">
      <p:cViewPr varScale="1">
        <p:scale>
          <a:sx n="70" d="100"/>
          <a:sy n="70" d="100"/>
        </p:scale>
        <p:origin x="690" y="72"/>
      </p:cViewPr>
      <p:guideLst/>
    </p:cSldViewPr>
  </p:slideViewPr>
  <p:notesTextViewPr>
    <p:cViewPr>
      <p:scale>
        <a:sx n="1" d="1"/>
        <a:sy n="1" d="1"/>
      </p:scale>
      <p:origin x="0" y="0"/>
    </p:cViewPr>
  </p:notesTextViewPr>
  <p:notesViewPr>
    <p:cSldViewPr snapToGrid="0" snapToObjects="1">
      <p:cViewPr varScale="1">
        <p:scale>
          <a:sx n="127" d="100"/>
          <a:sy n="127" d="100"/>
        </p:scale>
        <p:origin x="34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373F7-273A-416C-9247-B7863A2D86D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12320E6-85A0-440A-BF21-3B01D9D166B0}">
      <dgm:prSet phldrT="[Text]"/>
      <dgm:spPr>
        <a:solidFill>
          <a:srgbClr val="73A5CC"/>
        </a:solidFill>
      </dgm:spPr>
      <dgm:t>
        <a:bodyPr/>
        <a:lstStyle/>
        <a:p>
          <a:r>
            <a:rPr lang="en-US" dirty="0" smtClean="0">
              <a:latin typeface="Arial" panose="020B0604020202020204" pitchFamily="34" charset="0"/>
              <a:cs typeface="Arial" panose="020B0604020202020204" pitchFamily="34" charset="0"/>
            </a:rPr>
            <a:t>K-5: Career </a:t>
          </a:r>
          <a:r>
            <a:rPr lang="en-US" b="1" dirty="0" smtClean="0">
              <a:latin typeface="Arial" panose="020B0604020202020204" pitchFamily="34" charset="0"/>
              <a:cs typeface="Arial" panose="020B0604020202020204" pitchFamily="34" charset="0"/>
            </a:rPr>
            <a:t>Awareness</a:t>
          </a:r>
          <a:endParaRPr lang="en-US" b="1" dirty="0">
            <a:latin typeface="Arial" panose="020B0604020202020204" pitchFamily="34" charset="0"/>
            <a:cs typeface="Arial" panose="020B0604020202020204" pitchFamily="34" charset="0"/>
          </a:endParaRPr>
        </a:p>
      </dgm:t>
    </dgm:pt>
    <dgm:pt modelId="{61C463A9-00EB-4D58-9D0A-6D688D90E949}" type="parTrans" cxnId="{309F0A6C-E4CB-4BE1-943B-F18F5A4AB156}">
      <dgm:prSet/>
      <dgm:spPr/>
      <dgm:t>
        <a:bodyPr/>
        <a:lstStyle/>
        <a:p>
          <a:endParaRPr lang="en-US"/>
        </a:p>
      </dgm:t>
    </dgm:pt>
    <dgm:pt modelId="{1C5E7574-A7D5-448C-B12F-A8FE758164D4}" type="sibTrans" cxnId="{309F0A6C-E4CB-4BE1-943B-F18F5A4AB156}">
      <dgm:prSet/>
      <dgm:spPr/>
      <dgm:t>
        <a:bodyPr/>
        <a:lstStyle/>
        <a:p>
          <a:endParaRPr lang="en-US"/>
        </a:p>
      </dgm:t>
    </dgm:pt>
    <dgm:pt modelId="{DE87B525-AA78-412A-98AD-5F858C631F37}">
      <dgm:prSet phldrT="[Text]"/>
      <dgm:spPr>
        <a:solidFill>
          <a:srgbClr val="73A5CC"/>
        </a:solidFill>
      </dgm:spPr>
      <dgm:t>
        <a:bodyPr/>
        <a:lstStyle/>
        <a:p>
          <a:r>
            <a:rPr lang="en-US" dirty="0" smtClean="0">
              <a:latin typeface="Arial" panose="020B0604020202020204" pitchFamily="34" charset="0"/>
              <a:cs typeface="Arial" panose="020B0604020202020204" pitchFamily="34" charset="0"/>
            </a:rPr>
            <a:t>6-8: Career </a:t>
          </a:r>
          <a:r>
            <a:rPr lang="en-US" b="1" dirty="0" smtClean="0">
              <a:latin typeface="Arial" panose="020B0604020202020204" pitchFamily="34" charset="0"/>
              <a:cs typeface="Arial" panose="020B0604020202020204" pitchFamily="34" charset="0"/>
            </a:rPr>
            <a:t>Exploration</a:t>
          </a:r>
          <a:endParaRPr lang="en-US" b="1" dirty="0">
            <a:latin typeface="Arial" panose="020B0604020202020204" pitchFamily="34" charset="0"/>
            <a:cs typeface="Arial" panose="020B0604020202020204" pitchFamily="34" charset="0"/>
          </a:endParaRPr>
        </a:p>
      </dgm:t>
    </dgm:pt>
    <dgm:pt modelId="{392D0E49-3A9B-4204-AAC5-354BC61AAEA2}" type="parTrans" cxnId="{B54AEDA3-0937-43E0-B986-55D863848AD4}">
      <dgm:prSet/>
      <dgm:spPr/>
      <dgm:t>
        <a:bodyPr/>
        <a:lstStyle/>
        <a:p>
          <a:endParaRPr lang="en-US"/>
        </a:p>
      </dgm:t>
    </dgm:pt>
    <dgm:pt modelId="{1556A5FC-13B4-4828-A2FE-002E3EBC88F2}" type="sibTrans" cxnId="{B54AEDA3-0937-43E0-B986-55D863848AD4}">
      <dgm:prSet/>
      <dgm:spPr/>
      <dgm:t>
        <a:bodyPr/>
        <a:lstStyle/>
        <a:p>
          <a:endParaRPr lang="en-US"/>
        </a:p>
      </dgm:t>
    </dgm:pt>
    <dgm:pt modelId="{CECAE253-0F3E-422C-BE86-774C2849A63E}">
      <dgm:prSet phldrT="[Text]"/>
      <dgm:spPr>
        <a:solidFill>
          <a:srgbClr val="73A5CC"/>
        </a:solidFill>
      </dgm:spPr>
      <dgm:t>
        <a:bodyPr/>
        <a:lstStyle/>
        <a:p>
          <a:r>
            <a:rPr lang="en-US" dirty="0" smtClean="0">
              <a:latin typeface="Arial" panose="020B0604020202020204" pitchFamily="34" charset="0"/>
              <a:cs typeface="Arial" panose="020B0604020202020204" pitchFamily="34" charset="0"/>
            </a:rPr>
            <a:t>9-12: Career </a:t>
          </a:r>
          <a:r>
            <a:rPr lang="en-US" b="1" dirty="0" smtClean="0">
              <a:latin typeface="Arial" panose="020B0604020202020204" pitchFamily="34" charset="0"/>
              <a:cs typeface="Arial" panose="020B0604020202020204" pitchFamily="34" charset="0"/>
            </a:rPr>
            <a:t>Planning</a:t>
          </a:r>
          <a:endParaRPr lang="en-US" b="1" dirty="0">
            <a:latin typeface="Arial" panose="020B0604020202020204" pitchFamily="34" charset="0"/>
            <a:cs typeface="Arial" panose="020B0604020202020204" pitchFamily="34" charset="0"/>
          </a:endParaRPr>
        </a:p>
      </dgm:t>
    </dgm:pt>
    <dgm:pt modelId="{F67F1027-B2D5-4798-9FFA-648E9CC91F33}" type="parTrans" cxnId="{765D72A2-218B-478E-BB5D-CADB6CD363B7}">
      <dgm:prSet/>
      <dgm:spPr/>
      <dgm:t>
        <a:bodyPr/>
        <a:lstStyle/>
        <a:p>
          <a:endParaRPr lang="en-US"/>
        </a:p>
      </dgm:t>
    </dgm:pt>
    <dgm:pt modelId="{5286E968-9CE6-45FA-8D3F-03996E225922}" type="sibTrans" cxnId="{765D72A2-218B-478E-BB5D-CADB6CD363B7}">
      <dgm:prSet/>
      <dgm:spPr/>
      <dgm:t>
        <a:bodyPr/>
        <a:lstStyle/>
        <a:p>
          <a:endParaRPr lang="en-US"/>
        </a:p>
      </dgm:t>
    </dgm:pt>
    <dgm:pt modelId="{C6C36F9D-0140-460C-BDBD-860F63FC8C92}" type="pres">
      <dgm:prSet presAssocID="{58F373F7-273A-416C-9247-B7863A2D86DF}" presName="Name0" presStyleCnt="0">
        <dgm:presLayoutVars>
          <dgm:chMax val="7"/>
          <dgm:chPref val="7"/>
          <dgm:dir/>
        </dgm:presLayoutVars>
      </dgm:prSet>
      <dgm:spPr/>
      <dgm:t>
        <a:bodyPr/>
        <a:lstStyle/>
        <a:p>
          <a:endParaRPr lang="en-US"/>
        </a:p>
      </dgm:t>
    </dgm:pt>
    <dgm:pt modelId="{24B3DC31-6723-499A-978C-519F4091BB0A}" type="pres">
      <dgm:prSet presAssocID="{58F373F7-273A-416C-9247-B7863A2D86DF}" presName="Name1" presStyleCnt="0"/>
      <dgm:spPr/>
    </dgm:pt>
    <dgm:pt modelId="{7E25806D-4428-4F3B-BDCA-03E1F06CDD2F}" type="pres">
      <dgm:prSet presAssocID="{58F373F7-273A-416C-9247-B7863A2D86DF}" presName="cycle" presStyleCnt="0"/>
      <dgm:spPr/>
    </dgm:pt>
    <dgm:pt modelId="{9D5190C6-8DFC-46CA-9D12-CADC7454B7D2}" type="pres">
      <dgm:prSet presAssocID="{58F373F7-273A-416C-9247-B7863A2D86DF}" presName="srcNode" presStyleLbl="node1" presStyleIdx="0" presStyleCnt="3"/>
      <dgm:spPr/>
    </dgm:pt>
    <dgm:pt modelId="{E88842C6-6E6C-4721-9C43-FEB6E86BB508}" type="pres">
      <dgm:prSet presAssocID="{58F373F7-273A-416C-9247-B7863A2D86DF}" presName="conn" presStyleLbl="parChTrans1D2" presStyleIdx="0" presStyleCnt="1"/>
      <dgm:spPr/>
      <dgm:t>
        <a:bodyPr/>
        <a:lstStyle/>
        <a:p>
          <a:endParaRPr lang="en-US"/>
        </a:p>
      </dgm:t>
    </dgm:pt>
    <dgm:pt modelId="{7A24E3DB-5D95-4356-8260-454014DF0CDB}" type="pres">
      <dgm:prSet presAssocID="{58F373F7-273A-416C-9247-B7863A2D86DF}" presName="extraNode" presStyleLbl="node1" presStyleIdx="0" presStyleCnt="3"/>
      <dgm:spPr/>
    </dgm:pt>
    <dgm:pt modelId="{5FA06546-1B1C-49AD-B3F4-73BFE887AAEA}" type="pres">
      <dgm:prSet presAssocID="{58F373F7-273A-416C-9247-B7863A2D86DF}" presName="dstNode" presStyleLbl="node1" presStyleIdx="0" presStyleCnt="3"/>
      <dgm:spPr/>
    </dgm:pt>
    <dgm:pt modelId="{3256E2BC-2AAC-43EA-9E96-973F8189375E}" type="pres">
      <dgm:prSet presAssocID="{A12320E6-85A0-440A-BF21-3B01D9D166B0}" presName="text_1" presStyleLbl="node1" presStyleIdx="0" presStyleCnt="3">
        <dgm:presLayoutVars>
          <dgm:bulletEnabled val="1"/>
        </dgm:presLayoutVars>
      </dgm:prSet>
      <dgm:spPr/>
      <dgm:t>
        <a:bodyPr/>
        <a:lstStyle/>
        <a:p>
          <a:endParaRPr lang="en-US"/>
        </a:p>
      </dgm:t>
    </dgm:pt>
    <dgm:pt modelId="{1B9058EA-39B8-4CF3-8CD4-45A559DF5D09}" type="pres">
      <dgm:prSet presAssocID="{A12320E6-85A0-440A-BF21-3B01D9D166B0}" presName="accent_1" presStyleCnt="0"/>
      <dgm:spPr/>
    </dgm:pt>
    <dgm:pt modelId="{F542D31C-1AEE-49F8-AB09-4B496D75AF84}" type="pres">
      <dgm:prSet presAssocID="{A12320E6-85A0-440A-BF21-3B01D9D166B0}" presName="accentRepeatNode" presStyleLbl="solidFgAcc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4AABB81F-04FF-431C-9D7C-FA320F1A2DDE}" type="pres">
      <dgm:prSet presAssocID="{DE87B525-AA78-412A-98AD-5F858C631F37}" presName="text_2" presStyleLbl="node1" presStyleIdx="1" presStyleCnt="3" custLinFactNeighborX="-1225" custLinFactNeighborY="-1658">
        <dgm:presLayoutVars>
          <dgm:bulletEnabled val="1"/>
        </dgm:presLayoutVars>
      </dgm:prSet>
      <dgm:spPr/>
      <dgm:t>
        <a:bodyPr/>
        <a:lstStyle/>
        <a:p>
          <a:endParaRPr lang="en-US"/>
        </a:p>
      </dgm:t>
    </dgm:pt>
    <dgm:pt modelId="{2A5B24A9-D7F4-4113-BC31-FF16A62A3CE1}" type="pres">
      <dgm:prSet presAssocID="{DE87B525-AA78-412A-98AD-5F858C631F37}" presName="accent_2" presStyleCnt="0"/>
      <dgm:spPr/>
    </dgm:pt>
    <dgm:pt modelId="{55880421-51F7-4C40-B5F2-EF4611187837}" type="pres">
      <dgm:prSet presAssocID="{DE87B525-AA78-412A-98AD-5F858C631F37}" presName="accentRepeatNode" presStyleLbl="solidFgAcc1" presStyleIdx="1" presStyleCnt="3"/>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2DC6B7ED-C679-4D82-B16D-0EB9B63E13A7}" type="pres">
      <dgm:prSet presAssocID="{CECAE253-0F3E-422C-BE86-774C2849A63E}" presName="text_3" presStyleLbl="node1" presStyleIdx="2" presStyleCnt="3">
        <dgm:presLayoutVars>
          <dgm:bulletEnabled val="1"/>
        </dgm:presLayoutVars>
      </dgm:prSet>
      <dgm:spPr/>
      <dgm:t>
        <a:bodyPr/>
        <a:lstStyle/>
        <a:p>
          <a:endParaRPr lang="en-US"/>
        </a:p>
      </dgm:t>
    </dgm:pt>
    <dgm:pt modelId="{94A41C82-D7D9-423F-809A-FB0089F5D72D}" type="pres">
      <dgm:prSet presAssocID="{CECAE253-0F3E-422C-BE86-774C2849A63E}" presName="accent_3" presStyleCnt="0"/>
      <dgm:spPr/>
    </dgm:pt>
    <dgm:pt modelId="{962A047B-C563-4AD2-A473-4F56912FC77B}" type="pres">
      <dgm:prSet presAssocID="{CECAE253-0F3E-422C-BE86-774C2849A63E}" presName="accentRepeatNode" presStyleLbl="solidFgAcc1" presStyleIdx="2" presStyleCnt="3"/>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765D72A2-218B-478E-BB5D-CADB6CD363B7}" srcId="{58F373F7-273A-416C-9247-B7863A2D86DF}" destId="{CECAE253-0F3E-422C-BE86-774C2849A63E}" srcOrd="2" destOrd="0" parTransId="{F67F1027-B2D5-4798-9FFA-648E9CC91F33}" sibTransId="{5286E968-9CE6-45FA-8D3F-03996E225922}"/>
    <dgm:cxn modelId="{81ED7010-94B3-496F-AB12-1F9EF2714615}" type="presOf" srcId="{1C5E7574-A7D5-448C-B12F-A8FE758164D4}" destId="{E88842C6-6E6C-4721-9C43-FEB6E86BB508}" srcOrd="0" destOrd="0" presId="urn:microsoft.com/office/officeart/2008/layout/VerticalCurvedList"/>
    <dgm:cxn modelId="{29BFAD35-D0D6-49F2-AB22-C9BF2AAA2D8F}" type="presOf" srcId="{58F373F7-273A-416C-9247-B7863A2D86DF}" destId="{C6C36F9D-0140-460C-BDBD-860F63FC8C92}" srcOrd="0" destOrd="0" presId="urn:microsoft.com/office/officeart/2008/layout/VerticalCurvedList"/>
    <dgm:cxn modelId="{BF5D98C0-6FCC-47AF-84B2-DFE1A41E160F}" type="presOf" srcId="{CECAE253-0F3E-422C-BE86-774C2849A63E}" destId="{2DC6B7ED-C679-4D82-B16D-0EB9B63E13A7}" srcOrd="0" destOrd="0" presId="urn:microsoft.com/office/officeart/2008/layout/VerticalCurvedList"/>
    <dgm:cxn modelId="{69F8CBEE-6CFD-42EC-B501-06E9BF4118C1}" type="presOf" srcId="{DE87B525-AA78-412A-98AD-5F858C631F37}" destId="{4AABB81F-04FF-431C-9D7C-FA320F1A2DDE}" srcOrd="0" destOrd="0" presId="urn:microsoft.com/office/officeart/2008/layout/VerticalCurvedList"/>
    <dgm:cxn modelId="{D65501F6-EB0A-47EC-912C-55ABE8B2A929}" type="presOf" srcId="{A12320E6-85A0-440A-BF21-3B01D9D166B0}" destId="{3256E2BC-2AAC-43EA-9E96-973F8189375E}" srcOrd="0" destOrd="0" presId="urn:microsoft.com/office/officeart/2008/layout/VerticalCurvedList"/>
    <dgm:cxn modelId="{309F0A6C-E4CB-4BE1-943B-F18F5A4AB156}" srcId="{58F373F7-273A-416C-9247-B7863A2D86DF}" destId="{A12320E6-85A0-440A-BF21-3B01D9D166B0}" srcOrd="0" destOrd="0" parTransId="{61C463A9-00EB-4D58-9D0A-6D688D90E949}" sibTransId="{1C5E7574-A7D5-448C-B12F-A8FE758164D4}"/>
    <dgm:cxn modelId="{B54AEDA3-0937-43E0-B986-55D863848AD4}" srcId="{58F373F7-273A-416C-9247-B7863A2D86DF}" destId="{DE87B525-AA78-412A-98AD-5F858C631F37}" srcOrd="1" destOrd="0" parTransId="{392D0E49-3A9B-4204-AAC5-354BC61AAEA2}" sibTransId="{1556A5FC-13B4-4828-A2FE-002E3EBC88F2}"/>
    <dgm:cxn modelId="{E031AF01-ABB0-4A64-8BF6-B30D825FA0DA}" type="presParOf" srcId="{C6C36F9D-0140-460C-BDBD-860F63FC8C92}" destId="{24B3DC31-6723-499A-978C-519F4091BB0A}" srcOrd="0" destOrd="0" presId="urn:microsoft.com/office/officeart/2008/layout/VerticalCurvedList"/>
    <dgm:cxn modelId="{084A2E59-CCC6-4422-B32E-2B2B70CAC628}" type="presParOf" srcId="{24B3DC31-6723-499A-978C-519F4091BB0A}" destId="{7E25806D-4428-4F3B-BDCA-03E1F06CDD2F}" srcOrd="0" destOrd="0" presId="urn:microsoft.com/office/officeart/2008/layout/VerticalCurvedList"/>
    <dgm:cxn modelId="{30A51041-9D31-4F19-8640-D261327FDF70}" type="presParOf" srcId="{7E25806D-4428-4F3B-BDCA-03E1F06CDD2F}" destId="{9D5190C6-8DFC-46CA-9D12-CADC7454B7D2}" srcOrd="0" destOrd="0" presId="urn:microsoft.com/office/officeart/2008/layout/VerticalCurvedList"/>
    <dgm:cxn modelId="{AEF69A86-BFFA-4437-A438-1A8473683D1F}" type="presParOf" srcId="{7E25806D-4428-4F3B-BDCA-03E1F06CDD2F}" destId="{E88842C6-6E6C-4721-9C43-FEB6E86BB508}" srcOrd="1" destOrd="0" presId="urn:microsoft.com/office/officeart/2008/layout/VerticalCurvedList"/>
    <dgm:cxn modelId="{8BADA165-7942-4603-8372-85691FC0CEB7}" type="presParOf" srcId="{7E25806D-4428-4F3B-BDCA-03E1F06CDD2F}" destId="{7A24E3DB-5D95-4356-8260-454014DF0CDB}" srcOrd="2" destOrd="0" presId="urn:microsoft.com/office/officeart/2008/layout/VerticalCurvedList"/>
    <dgm:cxn modelId="{86792AC8-FDCC-461F-BA5E-90581D277412}" type="presParOf" srcId="{7E25806D-4428-4F3B-BDCA-03E1F06CDD2F}" destId="{5FA06546-1B1C-49AD-B3F4-73BFE887AAEA}" srcOrd="3" destOrd="0" presId="urn:microsoft.com/office/officeart/2008/layout/VerticalCurvedList"/>
    <dgm:cxn modelId="{53BF8B4D-9D3F-4882-8033-F63E9A7D79BA}" type="presParOf" srcId="{24B3DC31-6723-499A-978C-519F4091BB0A}" destId="{3256E2BC-2AAC-43EA-9E96-973F8189375E}" srcOrd="1" destOrd="0" presId="urn:microsoft.com/office/officeart/2008/layout/VerticalCurvedList"/>
    <dgm:cxn modelId="{272F06F1-DDC1-4D02-8931-19C0AD9FB460}" type="presParOf" srcId="{24B3DC31-6723-499A-978C-519F4091BB0A}" destId="{1B9058EA-39B8-4CF3-8CD4-45A559DF5D09}" srcOrd="2" destOrd="0" presId="urn:microsoft.com/office/officeart/2008/layout/VerticalCurvedList"/>
    <dgm:cxn modelId="{1CA9B3E0-DCC1-4642-9A9B-064E424689D5}" type="presParOf" srcId="{1B9058EA-39B8-4CF3-8CD4-45A559DF5D09}" destId="{F542D31C-1AEE-49F8-AB09-4B496D75AF84}" srcOrd="0" destOrd="0" presId="urn:microsoft.com/office/officeart/2008/layout/VerticalCurvedList"/>
    <dgm:cxn modelId="{45DBC6AA-2B05-4587-BD3F-C0A39A36C665}" type="presParOf" srcId="{24B3DC31-6723-499A-978C-519F4091BB0A}" destId="{4AABB81F-04FF-431C-9D7C-FA320F1A2DDE}" srcOrd="3" destOrd="0" presId="urn:microsoft.com/office/officeart/2008/layout/VerticalCurvedList"/>
    <dgm:cxn modelId="{ADC50844-3859-4DFD-B0EA-BD623A3E2B0F}" type="presParOf" srcId="{24B3DC31-6723-499A-978C-519F4091BB0A}" destId="{2A5B24A9-D7F4-4113-BC31-FF16A62A3CE1}" srcOrd="4" destOrd="0" presId="urn:microsoft.com/office/officeart/2008/layout/VerticalCurvedList"/>
    <dgm:cxn modelId="{78E35EDB-E17D-4192-9311-6B5864058821}" type="presParOf" srcId="{2A5B24A9-D7F4-4113-BC31-FF16A62A3CE1}" destId="{55880421-51F7-4C40-B5F2-EF4611187837}" srcOrd="0" destOrd="0" presId="urn:microsoft.com/office/officeart/2008/layout/VerticalCurvedList"/>
    <dgm:cxn modelId="{3245091B-67B1-4F3F-8559-DE1AC4A6642A}" type="presParOf" srcId="{24B3DC31-6723-499A-978C-519F4091BB0A}" destId="{2DC6B7ED-C679-4D82-B16D-0EB9B63E13A7}" srcOrd="5" destOrd="0" presId="urn:microsoft.com/office/officeart/2008/layout/VerticalCurvedList"/>
    <dgm:cxn modelId="{5B44EEE1-CF80-4C90-A0A5-E818F1481826}" type="presParOf" srcId="{24B3DC31-6723-499A-978C-519F4091BB0A}" destId="{94A41C82-D7D9-423F-809A-FB0089F5D72D}" srcOrd="6" destOrd="0" presId="urn:microsoft.com/office/officeart/2008/layout/VerticalCurvedList"/>
    <dgm:cxn modelId="{B03F095C-A3F6-4481-8E39-5B4914BB8B43}" type="presParOf" srcId="{94A41C82-D7D9-423F-809A-FB0089F5D72D}" destId="{962A047B-C563-4AD2-A473-4F56912FC77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5B73E2-85C0-4980-AFE2-2773F3D4BF7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4330C23F-D23E-4780-9959-F768F0186546}">
      <dgm:prSet phldrT="[Text]"/>
      <dgm:spPr>
        <a:solidFill>
          <a:srgbClr val="FF6699"/>
        </a:solidFill>
      </dgm:spPr>
      <dgm:t>
        <a:bodyPr/>
        <a:lstStyle/>
        <a:p>
          <a:r>
            <a:rPr lang="en-US" b="1" dirty="0" smtClean="0">
              <a:latin typeface="Arial" panose="020B0604020202020204" pitchFamily="34" charset="0"/>
              <a:cs typeface="Arial" panose="020B0604020202020204" pitchFamily="34" charset="0"/>
            </a:rPr>
            <a:t>Contact Information</a:t>
          </a:r>
          <a:endParaRPr lang="en-US" b="1" dirty="0">
            <a:latin typeface="Arial" panose="020B0604020202020204" pitchFamily="34" charset="0"/>
            <a:cs typeface="Arial" panose="020B0604020202020204" pitchFamily="34" charset="0"/>
          </a:endParaRPr>
        </a:p>
      </dgm:t>
    </dgm:pt>
    <dgm:pt modelId="{94348512-4558-498F-96C0-55218ABA8CA0}" type="parTrans" cxnId="{D6C9E53B-8A7C-45C6-8D73-BFDF71079454}">
      <dgm:prSet/>
      <dgm:spPr/>
      <dgm:t>
        <a:bodyPr/>
        <a:lstStyle/>
        <a:p>
          <a:endParaRPr lang="en-US">
            <a:latin typeface="Arial" panose="020B0604020202020204" pitchFamily="34" charset="0"/>
            <a:cs typeface="Arial" panose="020B0604020202020204" pitchFamily="34" charset="0"/>
          </a:endParaRPr>
        </a:p>
      </dgm:t>
    </dgm:pt>
    <dgm:pt modelId="{06A5DF51-7C2F-4B36-9631-958AD64E5048}" type="sibTrans" cxnId="{D6C9E53B-8A7C-45C6-8D73-BFDF71079454}">
      <dgm:prSet/>
      <dgm:spPr/>
      <dgm:t>
        <a:bodyPr/>
        <a:lstStyle/>
        <a:p>
          <a:endParaRPr lang="en-US">
            <a:latin typeface="Arial" panose="020B0604020202020204" pitchFamily="34" charset="0"/>
            <a:cs typeface="Arial" panose="020B0604020202020204" pitchFamily="34" charset="0"/>
          </a:endParaRPr>
        </a:p>
      </dgm:t>
    </dgm:pt>
    <dgm:pt modelId="{96C8433E-24F0-40C4-A25F-929C60F4942D}">
      <dgm:prSet phldrT="[Text]"/>
      <dgm:spPr>
        <a:solidFill>
          <a:srgbClr val="92D050"/>
        </a:solidFill>
      </dgm:spPr>
      <dgm:t>
        <a:bodyPr/>
        <a:lstStyle/>
        <a:p>
          <a:r>
            <a:rPr lang="en-US" b="1" dirty="0" smtClean="0">
              <a:latin typeface="Arial" panose="020B0604020202020204" pitchFamily="34" charset="0"/>
              <a:cs typeface="Arial" panose="020B0604020202020204" pitchFamily="34" charset="0"/>
            </a:rPr>
            <a:t>Education and Training History</a:t>
          </a:r>
          <a:endParaRPr lang="en-US" b="1" dirty="0">
            <a:latin typeface="Arial" panose="020B0604020202020204" pitchFamily="34" charset="0"/>
            <a:cs typeface="Arial" panose="020B0604020202020204" pitchFamily="34" charset="0"/>
          </a:endParaRPr>
        </a:p>
      </dgm:t>
    </dgm:pt>
    <dgm:pt modelId="{2AA9A8A4-844B-43E2-8F12-286B538314A4}" type="parTrans" cxnId="{38628C57-71FC-4A04-91FD-552623490001}">
      <dgm:prSet/>
      <dgm:spPr/>
      <dgm:t>
        <a:bodyPr/>
        <a:lstStyle/>
        <a:p>
          <a:endParaRPr lang="en-US">
            <a:latin typeface="Arial" panose="020B0604020202020204" pitchFamily="34" charset="0"/>
            <a:cs typeface="Arial" panose="020B0604020202020204" pitchFamily="34" charset="0"/>
          </a:endParaRPr>
        </a:p>
      </dgm:t>
    </dgm:pt>
    <dgm:pt modelId="{E120F759-EE1F-45E5-8F12-74BBED464326}" type="sibTrans" cxnId="{38628C57-71FC-4A04-91FD-552623490001}">
      <dgm:prSet/>
      <dgm:spPr/>
      <dgm:t>
        <a:bodyPr/>
        <a:lstStyle/>
        <a:p>
          <a:endParaRPr lang="en-US">
            <a:latin typeface="Arial" panose="020B0604020202020204" pitchFamily="34" charset="0"/>
            <a:cs typeface="Arial" panose="020B0604020202020204" pitchFamily="34" charset="0"/>
          </a:endParaRPr>
        </a:p>
      </dgm:t>
    </dgm:pt>
    <dgm:pt modelId="{8A9AEF75-A966-492B-A8E5-B67C492644F4}">
      <dgm:prSet phldrT="[Text]"/>
      <dgm:spPr/>
      <dgm:t>
        <a:bodyPr/>
        <a:lstStyle/>
        <a:p>
          <a:r>
            <a:rPr lang="en-US" b="1" dirty="0" smtClean="0">
              <a:latin typeface="Arial" panose="020B0604020202020204" pitchFamily="34" charset="0"/>
              <a:cs typeface="Arial" panose="020B0604020202020204" pitchFamily="34" charset="0"/>
            </a:rPr>
            <a:t>Career Pathway Organizer</a:t>
          </a:r>
          <a:endParaRPr lang="en-US" b="1" dirty="0">
            <a:latin typeface="Arial" panose="020B0604020202020204" pitchFamily="34" charset="0"/>
            <a:cs typeface="Arial" panose="020B0604020202020204" pitchFamily="34" charset="0"/>
          </a:endParaRPr>
        </a:p>
      </dgm:t>
    </dgm:pt>
    <dgm:pt modelId="{92A07979-71B7-4F54-B7FB-9AF131C76C79}" type="parTrans" cxnId="{BFEB165B-50EE-479F-A82C-A77C797E1961}">
      <dgm:prSet/>
      <dgm:spPr/>
      <dgm:t>
        <a:bodyPr/>
        <a:lstStyle/>
        <a:p>
          <a:endParaRPr lang="en-US">
            <a:latin typeface="Arial" panose="020B0604020202020204" pitchFamily="34" charset="0"/>
            <a:cs typeface="Arial" panose="020B0604020202020204" pitchFamily="34" charset="0"/>
          </a:endParaRPr>
        </a:p>
      </dgm:t>
    </dgm:pt>
    <dgm:pt modelId="{55260E44-9B83-4B6F-8A87-AE3727F5AD45}" type="sibTrans" cxnId="{BFEB165B-50EE-479F-A82C-A77C797E1961}">
      <dgm:prSet/>
      <dgm:spPr/>
      <dgm:t>
        <a:bodyPr/>
        <a:lstStyle/>
        <a:p>
          <a:endParaRPr lang="en-US">
            <a:latin typeface="Arial" panose="020B0604020202020204" pitchFamily="34" charset="0"/>
            <a:cs typeface="Arial" panose="020B0604020202020204" pitchFamily="34" charset="0"/>
          </a:endParaRPr>
        </a:p>
      </dgm:t>
    </dgm:pt>
    <dgm:pt modelId="{DE3C1E8A-FB5D-4374-872C-EB077B04F92F}">
      <dgm:prSet phldrT="[Text]"/>
      <dgm:spPr>
        <a:solidFill>
          <a:schemeClr val="tx2">
            <a:lumMod val="40000"/>
            <a:lumOff val="60000"/>
          </a:schemeClr>
        </a:solidFill>
      </dgm:spPr>
      <dgm:t>
        <a:bodyPr/>
        <a:lstStyle/>
        <a:p>
          <a:r>
            <a:rPr lang="en-US" b="1" dirty="0" smtClean="0">
              <a:latin typeface="Arial" panose="020B0604020202020204" pitchFamily="34" charset="0"/>
              <a:cs typeface="Arial" panose="020B0604020202020204" pitchFamily="34" charset="0"/>
            </a:rPr>
            <a:t>Academic Pathway Plan</a:t>
          </a:r>
          <a:endParaRPr lang="en-US" b="1" dirty="0">
            <a:latin typeface="Arial" panose="020B0604020202020204" pitchFamily="34" charset="0"/>
            <a:cs typeface="Arial" panose="020B0604020202020204" pitchFamily="34" charset="0"/>
          </a:endParaRPr>
        </a:p>
      </dgm:t>
    </dgm:pt>
    <dgm:pt modelId="{5DE70330-3212-4393-ADF8-EAB003D72469}" type="parTrans" cxnId="{07172C6A-2761-4BA9-A2AB-A2BBBE8DC0B2}">
      <dgm:prSet/>
      <dgm:spPr/>
      <dgm:t>
        <a:bodyPr/>
        <a:lstStyle/>
        <a:p>
          <a:endParaRPr lang="en-US">
            <a:latin typeface="Arial" panose="020B0604020202020204" pitchFamily="34" charset="0"/>
            <a:cs typeface="Arial" panose="020B0604020202020204" pitchFamily="34" charset="0"/>
          </a:endParaRPr>
        </a:p>
      </dgm:t>
    </dgm:pt>
    <dgm:pt modelId="{AE36C3A4-75FF-4B0E-9B56-447B1419D9BF}" type="sibTrans" cxnId="{07172C6A-2761-4BA9-A2AB-A2BBBE8DC0B2}">
      <dgm:prSet/>
      <dgm:spPr/>
      <dgm:t>
        <a:bodyPr/>
        <a:lstStyle/>
        <a:p>
          <a:endParaRPr lang="en-US">
            <a:latin typeface="Arial" panose="020B0604020202020204" pitchFamily="34" charset="0"/>
            <a:cs typeface="Arial" panose="020B0604020202020204" pitchFamily="34" charset="0"/>
          </a:endParaRPr>
        </a:p>
      </dgm:t>
    </dgm:pt>
    <dgm:pt modelId="{5B5587B4-B407-473A-9787-2E842FB4E65F}">
      <dgm:prSet phldrT="[Text]"/>
      <dgm:spPr>
        <a:solidFill>
          <a:srgbClr val="FFC000"/>
        </a:solidFill>
      </dgm:spPr>
      <dgm:t>
        <a:bodyPr/>
        <a:lstStyle/>
        <a:p>
          <a:r>
            <a:rPr lang="en-US" b="1" dirty="0" smtClean="0">
              <a:latin typeface="Arial" panose="020B0604020202020204" pitchFamily="34" charset="0"/>
              <a:cs typeface="Arial" panose="020B0604020202020204" pitchFamily="34" charset="0"/>
            </a:rPr>
            <a:t>Assessment Record</a:t>
          </a:r>
          <a:endParaRPr lang="en-US" b="1" dirty="0">
            <a:latin typeface="Arial" panose="020B0604020202020204" pitchFamily="34" charset="0"/>
            <a:cs typeface="Arial" panose="020B0604020202020204" pitchFamily="34" charset="0"/>
          </a:endParaRPr>
        </a:p>
      </dgm:t>
    </dgm:pt>
    <dgm:pt modelId="{0C4F1FC6-3633-4C51-9F45-03DE30612560}" type="parTrans" cxnId="{FDA89CB7-8761-46BF-8075-39525B7E2B40}">
      <dgm:prSet/>
      <dgm:spPr/>
      <dgm:t>
        <a:bodyPr/>
        <a:lstStyle/>
        <a:p>
          <a:endParaRPr lang="en-US">
            <a:latin typeface="Arial" panose="020B0604020202020204" pitchFamily="34" charset="0"/>
            <a:cs typeface="Arial" panose="020B0604020202020204" pitchFamily="34" charset="0"/>
          </a:endParaRPr>
        </a:p>
      </dgm:t>
    </dgm:pt>
    <dgm:pt modelId="{F3C84693-6E52-4321-9336-F103E338D257}" type="sibTrans" cxnId="{FDA89CB7-8761-46BF-8075-39525B7E2B40}">
      <dgm:prSet/>
      <dgm:spPr/>
      <dgm:t>
        <a:bodyPr/>
        <a:lstStyle/>
        <a:p>
          <a:endParaRPr lang="en-US">
            <a:latin typeface="Arial" panose="020B0604020202020204" pitchFamily="34" charset="0"/>
            <a:cs typeface="Arial" panose="020B0604020202020204" pitchFamily="34" charset="0"/>
          </a:endParaRPr>
        </a:p>
      </dgm:t>
    </dgm:pt>
    <dgm:pt modelId="{6B029F7F-002E-4084-913B-DE04D710C23F}">
      <dgm:prSet phldrT="[Text]"/>
      <dgm:spPr>
        <a:solidFill>
          <a:srgbClr val="F20017"/>
        </a:solidFill>
      </dgm:spPr>
      <dgm:t>
        <a:bodyPr/>
        <a:lstStyle/>
        <a:p>
          <a:r>
            <a:rPr lang="en-US" b="1" dirty="0" smtClean="0">
              <a:latin typeface="Arial" panose="020B0604020202020204" pitchFamily="34" charset="0"/>
              <a:cs typeface="Arial" panose="020B0604020202020204" pitchFamily="34" charset="0"/>
            </a:rPr>
            <a:t>Career-Ready Skills</a:t>
          </a:r>
          <a:endParaRPr lang="en-US" b="1" dirty="0">
            <a:latin typeface="Arial" panose="020B0604020202020204" pitchFamily="34" charset="0"/>
            <a:cs typeface="Arial" panose="020B0604020202020204" pitchFamily="34" charset="0"/>
          </a:endParaRPr>
        </a:p>
      </dgm:t>
    </dgm:pt>
    <dgm:pt modelId="{87B1F0C4-9815-454F-8290-88ABFCE548ED}" type="parTrans" cxnId="{0E70D9D8-FE0E-4EA9-A93B-DF8298BA5494}">
      <dgm:prSet/>
      <dgm:spPr/>
      <dgm:t>
        <a:bodyPr/>
        <a:lstStyle/>
        <a:p>
          <a:endParaRPr lang="en-US">
            <a:latin typeface="Arial" panose="020B0604020202020204" pitchFamily="34" charset="0"/>
            <a:cs typeface="Arial" panose="020B0604020202020204" pitchFamily="34" charset="0"/>
          </a:endParaRPr>
        </a:p>
      </dgm:t>
    </dgm:pt>
    <dgm:pt modelId="{D940310C-32FE-4EE2-BB6E-60610D92807B}" type="sibTrans" cxnId="{0E70D9D8-FE0E-4EA9-A93B-DF8298BA5494}">
      <dgm:prSet/>
      <dgm:spPr/>
      <dgm:t>
        <a:bodyPr/>
        <a:lstStyle/>
        <a:p>
          <a:endParaRPr lang="en-US">
            <a:latin typeface="Arial" panose="020B0604020202020204" pitchFamily="34" charset="0"/>
            <a:cs typeface="Arial" panose="020B0604020202020204" pitchFamily="34" charset="0"/>
          </a:endParaRPr>
        </a:p>
      </dgm:t>
    </dgm:pt>
    <dgm:pt modelId="{41AB9DE8-A569-4AEB-85FE-195A5AA52327}">
      <dgm:prSet phldrT="[Text]"/>
      <dgm:spPr>
        <a:solidFill>
          <a:schemeClr val="accent5">
            <a:lumMod val="75000"/>
          </a:schemeClr>
        </a:solidFill>
      </dgm:spPr>
      <dgm:t>
        <a:bodyPr/>
        <a:lstStyle/>
        <a:p>
          <a:r>
            <a:rPr lang="en-US" b="1" dirty="0" smtClean="0">
              <a:latin typeface="Arial" panose="020B0604020202020204" pitchFamily="34" charset="0"/>
              <a:cs typeface="Arial" panose="020B0604020202020204" pitchFamily="34" charset="0"/>
            </a:rPr>
            <a:t>Career Exploration Activities</a:t>
          </a:r>
          <a:endParaRPr lang="en-US" b="1" dirty="0">
            <a:latin typeface="Arial" panose="020B0604020202020204" pitchFamily="34" charset="0"/>
            <a:cs typeface="Arial" panose="020B0604020202020204" pitchFamily="34" charset="0"/>
          </a:endParaRPr>
        </a:p>
      </dgm:t>
    </dgm:pt>
    <dgm:pt modelId="{FC10F299-EFF4-495E-9DCD-77A43C75FD70}" type="parTrans" cxnId="{FA722BA0-6A25-4597-BB79-BACDDEB7D4EE}">
      <dgm:prSet/>
      <dgm:spPr/>
      <dgm:t>
        <a:bodyPr/>
        <a:lstStyle/>
        <a:p>
          <a:endParaRPr lang="en-US">
            <a:latin typeface="Arial" panose="020B0604020202020204" pitchFamily="34" charset="0"/>
            <a:cs typeface="Arial" panose="020B0604020202020204" pitchFamily="34" charset="0"/>
          </a:endParaRPr>
        </a:p>
      </dgm:t>
    </dgm:pt>
    <dgm:pt modelId="{3D7A0A0C-2781-433C-A3EC-F1EDB223A58C}" type="sibTrans" cxnId="{FA722BA0-6A25-4597-BB79-BACDDEB7D4EE}">
      <dgm:prSet/>
      <dgm:spPr/>
      <dgm:t>
        <a:bodyPr/>
        <a:lstStyle/>
        <a:p>
          <a:endParaRPr lang="en-US">
            <a:latin typeface="Arial" panose="020B0604020202020204" pitchFamily="34" charset="0"/>
            <a:cs typeface="Arial" panose="020B0604020202020204" pitchFamily="34" charset="0"/>
          </a:endParaRPr>
        </a:p>
      </dgm:t>
    </dgm:pt>
    <dgm:pt modelId="{56A98D34-E1F9-4F34-9B98-67451D80AEB8}" type="pres">
      <dgm:prSet presAssocID="{2A5B73E2-85C0-4980-AFE2-2773F3D4BF7C}" presName="Name0" presStyleCnt="0">
        <dgm:presLayoutVars>
          <dgm:dir/>
          <dgm:animLvl val="lvl"/>
          <dgm:resizeHandles val="exact"/>
        </dgm:presLayoutVars>
      </dgm:prSet>
      <dgm:spPr/>
      <dgm:t>
        <a:bodyPr/>
        <a:lstStyle/>
        <a:p>
          <a:endParaRPr lang="en-US"/>
        </a:p>
      </dgm:t>
    </dgm:pt>
    <dgm:pt modelId="{7C9AE5A5-385D-410E-A5E7-2BD5671A9579}" type="pres">
      <dgm:prSet presAssocID="{4330C23F-D23E-4780-9959-F768F0186546}" presName="linNode" presStyleCnt="0"/>
      <dgm:spPr/>
      <dgm:t>
        <a:bodyPr/>
        <a:lstStyle/>
        <a:p>
          <a:endParaRPr lang="en-US"/>
        </a:p>
      </dgm:t>
    </dgm:pt>
    <dgm:pt modelId="{60C16A10-EC67-4C6A-BD40-CA02D8590ED9}" type="pres">
      <dgm:prSet presAssocID="{4330C23F-D23E-4780-9959-F768F0186546}" presName="parentText" presStyleLbl="node1" presStyleIdx="0" presStyleCnt="7" custScaleX="212983">
        <dgm:presLayoutVars>
          <dgm:chMax val="1"/>
          <dgm:bulletEnabled val="1"/>
        </dgm:presLayoutVars>
      </dgm:prSet>
      <dgm:spPr/>
      <dgm:t>
        <a:bodyPr/>
        <a:lstStyle/>
        <a:p>
          <a:endParaRPr lang="en-US"/>
        </a:p>
      </dgm:t>
    </dgm:pt>
    <dgm:pt modelId="{21122373-FC88-491D-8FB6-7EBAA66F2888}" type="pres">
      <dgm:prSet presAssocID="{06A5DF51-7C2F-4B36-9631-958AD64E5048}" presName="sp" presStyleCnt="0"/>
      <dgm:spPr/>
      <dgm:t>
        <a:bodyPr/>
        <a:lstStyle/>
        <a:p>
          <a:endParaRPr lang="en-US"/>
        </a:p>
      </dgm:t>
    </dgm:pt>
    <dgm:pt modelId="{84410AF6-3687-4501-B340-B39F7820B6E5}" type="pres">
      <dgm:prSet presAssocID="{96C8433E-24F0-40C4-A25F-929C60F4942D}" presName="linNode" presStyleCnt="0"/>
      <dgm:spPr/>
      <dgm:t>
        <a:bodyPr/>
        <a:lstStyle/>
        <a:p>
          <a:endParaRPr lang="en-US"/>
        </a:p>
      </dgm:t>
    </dgm:pt>
    <dgm:pt modelId="{6A395A97-81F9-4FF2-8936-1B699F77F957}" type="pres">
      <dgm:prSet presAssocID="{96C8433E-24F0-40C4-A25F-929C60F4942D}" presName="parentText" presStyleLbl="node1" presStyleIdx="1" presStyleCnt="7" custScaleX="212983">
        <dgm:presLayoutVars>
          <dgm:chMax val="1"/>
          <dgm:bulletEnabled val="1"/>
        </dgm:presLayoutVars>
      </dgm:prSet>
      <dgm:spPr/>
      <dgm:t>
        <a:bodyPr/>
        <a:lstStyle/>
        <a:p>
          <a:endParaRPr lang="en-US"/>
        </a:p>
      </dgm:t>
    </dgm:pt>
    <dgm:pt modelId="{D720A698-7F3F-4611-BB7D-42D7914882EF}" type="pres">
      <dgm:prSet presAssocID="{E120F759-EE1F-45E5-8F12-74BBED464326}" presName="sp" presStyleCnt="0"/>
      <dgm:spPr/>
      <dgm:t>
        <a:bodyPr/>
        <a:lstStyle/>
        <a:p>
          <a:endParaRPr lang="en-US"/>
        </a:p>
      </dgm:t>
    </dgm:pt>
    <dgm:pt modelId="{7EB880BC-A9D5-4681-8C28-40D96FC0CE35}" type="pres">
      <dgm:prSet presAssocID="{8A9AEF75-A966-492B-A8E5-B67C492644F4}" presName="linNode" presStyleCnt="0"/>
      <dgm:spPr/>
      <dgm:t>
        <a:bodyPr/>
        <a:lstStyle/>
        <a:p>
          <a:endParaRPr lang="en-US"/>
        </a:p>
      </dgm:t>
    </dgm:pt>
    <dgm:pt modelId="{32B74350-5928-432F-B08B-7E09946F888E}" type="pres">
      <dgm:prSet presAssocID="{8A9AEF75-A966-492B-A8E5-B67C492644F4}" presName="parentText" presStyleLbl="node1" presStyleIdx="2" presStyleCnt="7" custScaleX="212983">
        <dgm:presLayoutVars>
          <dgm:chMax val="1"/>
          <dgm:bulletEnabled val="1"/>
        </dgm:presLayoutVars>
      </dgm:prSet>
      <dgm:spPr/>
      <dgm:t>
        <a:bodyPr/>
        <a:lstStyle/>
        <a:p>
          <a:endParaRPr lang="en-US"/>
        </a:p>
      </dgm:t>
    </dgm:pt>
    <dgm:pt modelId="{CED24019-4D36-4D93-8AA5-5834341267A6}" type="pres">
      <dgm:prSet presAssocID="{55260E44-9B83-4B6F-8A87-AE3727F5AD45}" presName="sp" presStyleCnt="0"/>
      <dgm:spPr/>
      <dgm:t>
        <a:bodyPr/>
        <a:lstStyle/>
        <a:p>
          <a:endParaRPr lang="en-US"/>
        </a:p>
      </dgm:t>
    </dgm:pt>
    <dgm:pt modelId="{6F92D360-A74F-48F1-ADC2-8C6675FEAED8}" type="pres">
      <dgm:prSet presAssocID="{DE3C1E8A-FB5D-4374-872C-EB077B04F92F}" presName="linNode" presStyleCnt="0"/>
      <dgm:spPr/>
      <dgm:t>
        <a:bodyPr/>
        <a:lstStyle/>
        <a:p>
          <a:endParaRPr lang="en-US"/>
        </a:p>
      </dgm:t>
    </dgm:pt>
    <dgm:pt modelId="{37B0C00B-4F1C-4963-81DB-244027EF0C44}" type="pres">
      <dgm:prSet presAssocID="{DE3C1E8A-FB5D-4374-872C-EB077B04F92F}" presName="parentText" presStyleLbl="node1" presStyleIdx="3" presStyleCnt="7" custScaleX="212983">
        <dgm:presLayoutVars>
          <dgm:chMax val="1"/>
          <dgm:bulletEnabled val="1"/>
        </dgm:presLayoutVars>
      </dgm:prSet>
      <dgm:spPr/>
      <dgm:t>
        <a:bodyPr/>
        <a:lstStyle/>
        <a:p>
          <a:endParaRPr lang="en-US"/>
        </a:p>
      </dgm:t>
    </dgm:pt>
    <dgm:pt modelId="{DEE6D1D8-A275-409F-9880-20507CB60DC2}" type="pres">
      <dgm:prSet presAssocID="{AE36C3A4-75FF-4B0E-9B56-447B1419D9BF}" presName="sp" presStyleCnt="0"/>
      <dgm:spPr/>
      <dgm:t>
        <a:bodyPr/>
        <a:lstStyle/>
        <a:p>
          <a:endParaRPr lang="en-US"/>
        </a:p>
      </dgm:t>
    </dgm:pt>
    <dgm:pt modelId="{B09D8685-E706-4346-8002-D8C7BA275DA7}" type="pres">
      <dgm:prSet presAssocID="{5B5587B4-B407-473A-9787-2E842FB4E65F}" presName="linNode" presStyleCnt="0"/>
      <dgm:spPr/>
      <dgm:t>
        <a:bodyPr/>
        <a:lstStyle/>
        <a:p>
          <a:endParaRPr lang="en-US"/>
        </a:p>
      </dgm:t>
    </dgm:pt>
    <dgm:pt modelId="{1DD44D02-833F-4DA9-96A3-DDC99BA58859}" type="pres">
      <dgm:prSet presAssocID="{5B5587B4-B407-473A-9787-2E842FB4E65F}" presName="parentText" presStyleLbl="node1" presStyleIdx="4" presStyleCnt="7" custScaleX="212983" custLinFactNeighborX="340" custLinFactNeighborY="1032">
        <dgm:presLayoutVars>
          <dgm:chMax val="1"/>
          <dgm:bulletEnabled val="1"/>
        </dgm:presLayoutVars>
      </dgm:prSet>
      <dgm:spPr/>
      <dgm:t>
        <a:bodyPr/>
        <a:lstStyle/>
        <a:p>
          <a:endParaRPr lang="en-US"/>
        </a:p>
      </dgm:t>
    </dgm:pt>
    <dgm:pt modelId="{63573C2E-F67E-4476-8539-83C33110AB19}" type="pres">
      <dgm:prSet presAssocID="{F3C84693-6E52-4321-9336-F103E338D257}" presName="sp" presStyleCnt="0"/>
      <dgm:spPr/>
      <dgm:t>
        <a:bodyPr/>
        <a:lstStyle/>
        <a:p>
          <a:endParaRPr lang="en-US"/>
        </a:p>
      </dgm:t>
    </dgm:pt>
    <dgm:pt modelId="{BD313601-E663-4069-8A6B-7943D848216F}" type="pres">
      <dgm:prSet presAssocID="{6B029F7F-002E-4084-913B-DE04D710C23F}" presName="linNode" presStyleCnt="0"/>
      <dgm:spPr/>
      <dgm:t>
        <a:bodyPr/>
        <a:lstStyle/>
        <a:p>
          <a:endParaRPr lang="en-US"/>
        </a:p>
      </dgm:t>
    </dgm:pt>
    <dgm:pt modelId="{FFDD5FC7-9FCD-4CB6-9ADA-E6F1DAD7203B}" type="pres">
      <dgm:prSet presAssocID="{6B029F7F-002E-4084-913B-DE04D710C23F}" presName="parentText" presStyleLbl="node1" presStyleIdx="5" presStyleCnt="7" custScaleX="212983">
        <dgm:presLayoutVars>
          <dgm:chMax val="1"/>
          <dgm:bulletEnabled val="1"/>
        </dgm:presLayoutVars>
      </dgm:prSet>
      <dgm:spPr/>
      <dgm:t>
        <a:bodyPr/>
        <a:lstStyle/>
        <a:p>
          <a:endParaRPr lang="en-US"/>
        </a:p>
      </dgm:t>
    </dgm:pt>
    <dgm:pt modelId="{A63BB21C-A2E7-40E8-9653-49D069E42AF6}" type="pres">
      <dgm:prSet presAssocID="{D940310C-32FE-4EE2-BB6E-60610D92807B}" presName="sp" presStyleCnt="0"/>
      <dgm:spPr/>
      <dgm:t>
        <a:bodyPr/>
        <a:lstStyle/>
        <a:p>
          <a:endParaRPr lang="en-US"/>
        </a:p>
      </dgm:t>
    </dgm:pt>
    <dgm:pt modelId="{7C9B9B83-AA69-44AB-B425-4E77021C09B8}" type="pres">
      <dgm:prSet presAssocID="{41AB9DE8-A569-4AEB-85FE-195A5AA52327}" presName="linNode" presStyleCnt="0"/>
      <dgm:spPr/>
      <dgm:t>
        <a:bodyPr/>
        <a:lstStyle/>
        <a:p>
          <a:endParaRPr lang="en-US"/>
        </a:p>
      </dgm:t>
    </dgm:pt>
    <dgm:pt modelId="{DD63A4D4-7A64-4241-A0E0-2DC30A73FA74}" type="pres">
      <dgm:prSet presAssocID="{41AB9DE8-A569-4AEB-85FE-195A5AA52327}" presName="parentText" presStyleLbl="node1" presStyleIdx="6" presStyleCnt="7" custScaleX="212983">
        <dgm:presLayoutVars>
          <dgm:chMax val="1"/>
          <dgm:bulletEnabled val="1"/>
        </dgm:presLayoutVars>
      </dgm:prSet>
      <dgm:spPr/>
      <dgm:t>
        <a:bodyPr/>
        <a:lstStyle/>
        <a:p>
          <a:endParaRPr lang="en-US"/>
        </a:p>
      </dgm:t>
    </dgm:pt>
  </dgm:ptLst>
  <dgm:cxnLst>
    <dgm:cxn modelId="{FA722BA0-6A25-4597-BB79-BACDDEB7D4EE}" srcId="{2A5B73E2-85C0-4980-AFE2-2773F3D4BF7C}" destId="{41AB9DE8-A569-4AEB-85FE-195A5AA52327}" srcOrd="6" destOrd="0" parTransId="{FC10F299-EFF4-495E-9DCD-77A43C75FD70}" sibTransId="{3D7A0A0C-2781-433C-A3EC-F1EDB223A58C}"/>
    <dgm:cxn modelId="{2DAF46C8-E748-43EA-9454-53EFB77804FD}" type="presOf" srcId="{96C8433E-24F0-40C4-A25F-929C60F4942D}" destId="{6A395A97-81F9-4FF2-8936-1B699F77F957}" srcOrd="0" destOrd="0" presId="urn:microsoft.com/office/officeart/2005/8/layout/vList5"/>
    <dgm:cxn modelId="{38628C57-71FC-4A04-91FD-552623490001}" srcId="{2A5B73E2-85C0-4980-AFE2-2773F3D4BF7C}" destId="{96C8433E-24F0-40C4-A25F-929C60F4942D}" srcOrd="1" destOrd="0" parTransId="{2AA9A8A4-844B-43E2-8F12-286B538314A4}" sibTransId="{E120F759-EE1F-45E5-8F12-74BBED464326}"/>
    <dgm:cxn modelId="{07172C6A-2761-4BA9-A2AB-A2BBBE8DC0B2}" srcId="{2A5B73E2-85C0-4980-AFE2-2773F3D4BF7C}" destId="{DE3C1E8A-FB5D-4374-872C-EB077B04F92F}" srcOrd="3" destOrd="0" parTransId="{5DE70330-3212-4393-ADF8-EAB003D72469}" sibTransId="{AE36C3A4-75FF-4B0E-9B56-447B1419D9BF}"/>
    <dgm:cxn modelId="{3749510D-5D5F-462E-A5A8-FE47F12F8865}" type="presOf" srcId="{8A9AEF75-A966-492B-A8E5-B67C492644F4}" destId="{32B74350-5928-432F-B08B-7E09946F888E}" srcOrd="0" destOrd="0" presId="urn:microsoft.com/office/officeart/2005/8/layout/vList5"/>
    <dgm:cxn modelId="{175299F3-3E78-40C0-8DD1-F8D15A9E0377}" type="presOf" srcId="{6B029F7F-002E-4084-913B-DE04D710C23F}" destId="{FFDD5FC7-9FCD-4CB6-9ADA-E6F1DAD7203B}" srcOrd="0" destOrd="0" presId="urn:microsoft.com/office/officeart/2005/8/layout/vList5"/>
    <dgm:cxn modelId="{6A609257-D2B5-49CF-8FE7-35F8FAAE7256}" type="presOf" srcId="{DE3C1E8A-FB5D-4374-872C-EB077B04F92F}" destId="{37B0C00B-4F1C-4963-81DB-244027EF0C44}" srcOrd="0" destOrd="0" presId="urn:microsoft.com/office/officeart/2005/8/layout/vList5"/>
    <dgm:cxn modelId="{B66F8F92-C3D2-4C12-A641-5BA4CCDD7732}" type="presOf" srcId="{2A5B73E2-85C0-4980-AFE2-2773F3D4BF7C}" destId="{56A98D34-E1F9-4F34-9B98-67451D80AEB8}" srcOrd="0" destOrd="0" presId="urn:microsoft.com/office/officeart/2005/8/layout/vList5"/>
    <dgm:cxn modelId="{FDA89CB7-8761-46BF-8075-39525B7E2B40}" srcId="{2A5B73E2-85C0-4980-AFE2-2773F3D4BF7C}" destId="{5B5587B4-B407-473A-9787-2E842FB4E65F}" srcOrd="4" destOrd="0" parTransId="{0C4F1FC6-3633-4C51-9F45-03DE30612560}" sibTransId="{F3C84693-6E52-4321-9336-F103E338D257}"/>
    <dgm:cxn modelId="{0D6AF4A1-CE11-43B0-BBD3-9AB8BC1EAFE5}" type="presOf" srcId="{5B5587B4-B407-473A-9787-2E842FB4E65F}" destId="{1DD44D02-833F-4DA9-96A3-DDC99BA58859}" srcOrd="0" destOrd="0" presId="urn:microsoft.com/office/officeart/2005/8/layout/vList5"/>
    <dgm:cxn modelId="{0E70D9D8-FE0E-4EA9-A93B-DF8298BA5494}" srcId="{2A5B73E2-85C0-4980-AFE2-2773F3D4BF7C}" destId="{6B029F7F-002E-4084-913B-DE04D710C23F}" srcOrd="5" destOrd="0" parTransId="{87B1F0C4-9815-454F-8290-88ABFCE548ED}" sibTransId="{D940310C-32FE-4EE2-BB6E-60610D92807B}"/>
    <dgm:cxn modelId="{D6C9E53B-8A7C-45C6-8D73-BFDF71079454}" srcId="{2A5B73E2-85C0-4980-AFE2-2773F3D4BF7C}" destId="{4330C23F-D23E-4780-9959-F768F0186546}" srcOrd="0" destOrd="0" parTransId="{94348512-4558-498F-96C0-55218ABA8CA0}" sibTransId="{06A5DF51-7C2F-4B36-9631-958AD64E5048}"/>
    <dgm:cxn modelId="{E04144A8-D375-4B3D-BBF9-01D2DDBE6F93}" type="presOf" srcId="{41AB9DE8-A569-4AEB-85FE-195A5AA52327}" destId="{DD63A4D4-7A64-4241-A0E0-2DC30A73FA74}" srcOrd="0" destOrd="0" presId="urn:microsoft.com/office/officeart/2005/8/layout/vList5"/>
    <dgm:cxn modelId="{BC22BF44-A7E2-46EA-AE29-2794E1DA4005}" type="presOf" srcId="{4330C23F-D23E-4780-9959-F768F0186546}" destId="{60C16A10-EC67-4C6A-BD40-CA02D8590ED9}" srcOrd="0" destOrd="0" presId="urn:microsoft.com/office/officeart/2005/8/layout/vList5"/>
    <dgm:cxn modelId="{BFEB165B-50EE-479F-A82C-A77C797E1961}" srcId="{2A5B73E2-85C0-4980-AFE2-2773F3D4BF7C}" destId="{8A9AEF75-A966-492B-A8E5-B67C492644F4}" srcOrd="2" destOrd="0" parTransId="{92A07979-71B7-4F54-B7FB-9AF131C76C79}" sibTransId="{55260E44-9B83-4B6F-8A87-AE3727F5AD45}"/>
    <dgm:cxn modelId="{81A27A6E-07C5-4DDF-957E-EE9F34378DB1}" type="presParOf" srcId="{56A98D34-E1F9-4F34-9B98-67451D80AEB8}" destId="{7C9AE5A5-385D-410E-A5E7-2BD5671A9579}" srcOrd="0" destOrd="0" presId="urn:microsoft.com/office/officeart/2005/8/layout/vList5"/>
    <dgm:cxn modelId="{1B60610A-432D-4574-8BCC-85B762F3DC18}" type="presParOf" srcId="{7C9AE5A5-385D-410E-A5E7-2BD5671A9579}" destId="{60C16A10-EC67-4C6A-BD40-CA02D8590ED9}" srcOrd="0" destOrd="0" presId="urn:microsoft.com/office/officeart/2005/8/layout/vList5"/>
    <dgm:cxn modelId="{41713616-6F61-43D7-B0D5-1C4CBF2ECFCD}" type="presParOf" srcId="{56A98D34-E1F9-4F34-9B98-67451D80AEB8}" destId="{21122373-FC88-491D-8FB6-7EBAA66F2888}" srcOrd="1" destOrd="0" presId="urn:microsoft.com/office/officeart/2005/8/layout/vList5"/>
    <dgm:cxn modelId="{CF2EC33D-0B5C-4F4C-9C58-F4FDD5D2DED7}" type="presParOf" srcId="{56A98D34-E1F9-4F34-9B98-67451D80AEB8}" destId="{84410AF6-3687-4501-B340-B39F7820B6E5}" srcOrd="2" destOrd="0" presId="urn:microsoft.com/office/officeart/2005/8/layout/vList5"/>
    <dgm:cxn modelId="{B754A650-556A-43E8-9DEE-BA5655F66619}" type="presParOf" srcId="{84410AF6-3687-4501-B340-B39F7820B6E5}" destId="{6A395A97-81F9-4FF2-8936-1B699F77F957}" srcOrd="0" destOrd="0" presId="urn:microsoft.com/office/officeart/2005/8/layout/vList5"/>
    <dgm:cxn modelId="{1AAC4429-3FCC-4C20-9273-1AE179DA2711}" type="presParOf" srcId="{56A98D34-E1F9-4F34-9B98-67451D80AEB8}" destId="{D720A698-7F3F-4611-BB7D-42D7914882EF}" srcOrd="3" destOrd="0" presId="urn:microsoft.com/office/officeart/2005/8/layout/vList5"/>
    <dgm:cxn modelId="{8916986D-83E5-47FC-9BF3-974E378A2D3C}" type="presParOf" srcId="{56A98D34-E1F9-4F34-9B98-67451D80AEB8}" destId="{7EB880BC-A9D5-4681-8C28-40D96FC0CE35}" srcOrd="4" destOrd="0" presId="urn:microsoft.com/office/officeart/2005/8/layout/vList5"/>
    <dgm:cxn modelId="{FDC99E03-8EED-4C9F-B399-A42F5180E945}" type="presParOf" srcId="{7EB880BC-A9D5-4681-8C28-40D96FC0CE35}" destId="{32B74350-5928-432F-B08B-7E09946F888E}" srcOrd="0" destOrd="0" presId="urn:microsoft.com/office/officeart/2005/8/layout/vList5"/>
    <dgm:cxn modelId="{9D2FA224-1A19-4743-8855-972A1E844DF0}" type="presParOf" srcId="{56A98D34-E1F9-4F34-9B98-67451D80AEB8}" destId="{CED24019-4D36-4D93-8AA5-5834341267A6}" srcOrd="5" destOrd="0" presId="urn:microsoft.com/office/officeart/2005/8/layout/vList5"/>
    <dgm:cxn modelId="{2ED37E04-75BB-40E2-B524-49076F7FCB97}" type="presParOf" srcId="{56A98D34-E1F9-4F34-9B98-67451D80AEB8}" destId="{6F92D360-A74F-48F1-ADC2-8C6675FEAED8}" srcOrd="6" destOrd="0" presId="urn:microsoft.com/office/officeart/2005/8/layout/vList5"/>
    <dgm:cxn modelId="{06FCCD37-D008-467C-9EB7-0A61838B59CC}" type="presParOf" srcId="{6F92D360-A74F-48F1-ADC2-8C6675FEAED8}" destId="{37B0C00B-4F1C-4963-81DB-244027EF0C44}" srcOrd="0" destOrd="0" presId="urn:microsoft.com/office/officeart/2005/8/layout/vList5"/>
    <dgm:cxn modelId="{FFE3AA87-71FB-409B-A55A-78934ECA29F1}" type="presParOf" srcId="{56A98D34-E1F9-4F34-9B98-67451D80AEB8}" destId="{DEE6D1D8-A275-409F-9880-20507CB60DC2}" srcOrd="7" destOrd="0" presId="urn:microsoft.com/office/officeart/2005/8/layout/vList5"/>
    <dgm:cxn modelId="{F715EC2B-EB42-4A3D-8E49-4F339127D28C}" type="presParOf" srcId="{56A98D34-E1F9-4F34-9B98-67451D80AEB8}" destId="{B09D8685-E706-4346-8002-D8C7BA275DA7}" srcOrd="8" destOrd="0" presId="urn:microsoft.com/office/officeart/2005/8/layout/vList5"/>
    <dgm:cxn modelId="{F8B7ACAA-061B-4C07-9F5A-5A3B51E6EDF9}" type="presParOf" srcId="{B09D8685-E706-4346-8002-D8C7BA275DA7}" destId="{1DD44D02-833F-4DA9-96A3-DDC99BA58859}" srcOrd="0" destOrd="0" presId="urn:microsoft.com/office/officeart/2005/8/layout/vList5"/>
    <dgm:cxn modelId="{5F9BE88B-5C47-4190-8860-0115CC5A49F0}" type="presParOf" srcId="{56A98D34-E1F9-4F34-9B98-67451D80AEB8}" destId="{63573C2E-F67E-4476-8539-83C33110AB19}" srcOrd="9" destOrd="0" presId="urn:microsoft.com/office/officeart/2005/8/layout/vList5"/>
    <dgm:cxn modelId="{C2583FAF-66B8-42B1-8B1C-7D5690699EDA}" type="presParOf" srcId="{56A98D34-E1F9-4F34-9B98-67451D80AEB8}" destId="{BD313601-E663-4069-8A6B-7943D848216F}" srcOrd="10" destOrd="0" presId="urn:microsoft.com/office/officeart/2005/8/layout/vList5"/>
    <dgm:cxn modelId="{B6CE7622-BA9F-4673-9182-4A80BEA04D8E}" type="presParOf" srcId="{BD313601-E663-4069-8A6B-7943D848216F}" destId="{FFDD5FC7-9FCD-4CB6-9ADA-E6F1DAD7203B}" srcOrd="0" destOrd="0" presId="urn:microsoft.com/office/officeart/2005/8/layout/vList5"/>
    <dgm:cxn modelId="{03FBCB28-8CF3-44D8-B61C-45D6218B4440}" type="presParOf" srcId="{56A98D34-E1F9-4F34-9B98-67451D80AEB8}" destId="{A63BB21C-A2E7-40E8-9653-49D069E42AF6}" srcOrd="11" destOrd="0" presId="urn:microsoft.com/office/officeart/2005/8/layout/vList5"/>
    <dgm:cxn modelId="{B647F2E0-2755-49F6-B3E9-71B7D3277DDF}" type="presParOf" srcId="{56A98D34-E1F9-4F34-9B98-67451D80AEB8}" destId="{7C9B9B83-AA69-44AB-B425-4E77021C09B8}" srcOrd="12" destOrd="0" presId="urn:microsoft.com/office/officeart/2005/8/layout/vList5"/>
    <dgm:cxn modelId="{5F4146DA-2F6A-4937-9775-3F6768876B96}" type="presParOf" srcId="{7C9B9B83-AA69-44AB-B425-4E77021C09B8}" destId="{DD63A4D4-7A64-4241-A0E0-2DC30A73FA7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D5AEF7F5-A769-3A4C-97AB-123EA98D7E28}" type="datetimeFigureOut">
              <a:rPr lang="en-US" smtClean="0"/>
              <a:t>8/9/2018</a:t>
            </a:fld>
            <a:endParaRPr lang="en-US"/>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03CF2412-BBFC-C743-A335-C52F912E73D9}" type="slidenum">
              <a:rPr lang="en-US" smtClean="0"/>
              <a:t>‹#›</a:t>
            </a:fld>
            <a:endParaRPr lang="en-US"/>
          </a:p>
        </p:txBody>
      </p:sp>
    </p:spTree>
    <p:extLst>
      <p:ext uri="{BB962C8B-B14F-4D97-AF65-F5344CB8AC3E}">
        <p14:creationId xmlns:p14="http://schemas.microsoft.com/office/powerpoint/2010/main" val="64953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BA7CD3FE-FC32-4918-93A9-46D434C18221}" type="datetimeFigureOut">
              <a:rPr lang="en-US" smtClean="0"/>
              <a:t>8/9/2018</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D511BF9F-3761-4277-891B-62BE24B38264}" type="slidenum">
              <a:rPr lang="en-US" smtClean="0"/>
              <a:t>‹#›</a:t>
            </a:fld>
            <a:endParaRPr lang="en-US"/>
          </a:p>
        </p:txBody>
      </p:sp>
    </p:spTree>
    <p:extLst>
      <p:ext uri="{BB962C8B-B14F-4D97-AF65-F5344CB8AC3E}">
        <p14:creationId xmlns:p14="http://schemas.microsoft.com/office/powerpoint/2010/main" val="268859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Options highlighted in the pathway may include opportunities for students to earn credentials and college credit.</a:t>
            </a:r>
          </a:p>
        </p:txBody>
      </p:sp>
      <p:sp>
        <p:nvSpPr>
          <p:cNvPr id="4" name="Slide Number Placeholder 3"/>
          <p:cNvSpPr>
            <a:spLocks noGrp="1"/>
          </p:cNvSpPr>
          <p:nvPr>
            <p:ph type="sldNum" sz="quarter" idx="10"/>
          </p:nvPr>
        </p:nvSpPr>
        <p:spPr/>
        <p:txBody>
          <a:bodyPr/>
          <a:lstStyle/>
          <a:p>
            <a:fld id="{4EE0CA37-B3D3-4D0D-8A2B-1C633EDD525F}" type="slidenum">
              <a:rPr lang="en-US" smtClean="0"/>
              <a:t>13</a:t>
            </a:fld>
            <a:endParaRPr lang="en-US"/>
          </a:p>
        </p:txBody>
      </p:sp>
    </p:spTree>
    <p:extLst>
      <p:ext uri="{BB962C8B-B14F-4D97-AF65-F5344CB8AC3E}">
        <p14:creationId xmlns:p14="http://schemas.microsoft.com/office/powerpoint/2010/main" val="185377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NOTE: </a:t>
            </a:r>
            <a:r>
              <a:rPr lang="en-US" b="0" dirty="0" smtClean="0"/>
              <a:t>Explain</a:t>
            </a:r>
            <a:r>
              <a:rPr lang="en-US" b="0" baseline="0" dirty="0" smtClean="0"/>
              <a:t> &amp; have them work through handout</a:t>
            </a:r>
          </a:p>
          <a:p>
            <a:endParaRPr lang="en-US" b="0" baseline="0" dirty="0" smtClean="0"/>
          </a:p>
          <a:p>
            <a:r>
              <a:rPr lang="en-US" b="1" dirty="0"/>
              <a:t>Pathway Activity </a:t>
            </a:r>
            <a:endParaRPr lang="en-US" dirty="0"/>
          </a:p>
          <a:p>
            <a:r>
              <a:rPr lang="en-US" dirty="0"/>
              <a:t>Using the sample pathway, how can we use this tool to advise students on careers? Record on sticky notes and place on poster</a:t>
            </a:r>
          </a:p>
          <a:p>
            <a:r>
              <a:rPr lang="en-US" dirty="0"/>
              <a:t>How can teachers use the career pathways as a tool? Record on sticky notes and place on poster</a:t>
            </a:r>
          </a:p>
          <a:p>
            <a:endParaRPr lang="en-US" b="1" dirty="0"/>
          </a:p>
        </p:txBody>
      </p:sp>
      <p:sp>
        <p:nvSpPr>
          <p:cNvPr id="4" name="Slide Number Placeholder 3"/>
          <p:cNvSpPr>
            <a:spLocks noGrp="1"/>
          </p:cNvSpPr>
          <p:nvPr>
            <p:ph type="sldNum" sz="quarter" idx="10"/>
          </p:nvPr>
        </p:nvSpPr>
        <p:spPr/>
        <p:txBody>
          <a:bodyPr/>
          <a:lstStyle/>
          <a:p>
            <a:fld id="{038C54DE-FEB7-41C0-B14B-E5D918D47597}" type="slidenum">
              <a:rPr lang="en-US" smtClean="0"/>
              <a:t>14</a:t>
            </a:fld>
            <a:endParaRPr lang="en-US"/>
          </a:p>
        </p:txBody>
      </p:sp>
    </p:spTree>
    <p:extLst>
      <p:ext uri="{BB962C8B-B14F-4D97-AF65-F5344CB8AC3E}">
        <p14:creationId xmlns:p14="http://schemas.microsoft.com/office/powerpoint/2010/main" val="303809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DEFINE:</a:t>
            </a:r>
          </a:p>
          <a:p>
            <a:pPr marL="233401" indent="-233401">
              <a:buAutoNum type="arabicPeriod"/>
            </a:pPr>
            <a:r>
              <a:rPr lang="en-US" dirty="0"/>
              <a:t>Technical Courses - High school technical courses aligned to state and industry standards, leading to credentials and college degrees – examples:</a:t>
            </a:r>
          </a:p>
          <a:p>
            <a:pPr marL="700202" lvl="1" indent="-233401">
              <a:buAutoNum type="arabicPeriod"/>
            </a:pPr>
            <a:r>
              <a:rPr lang="en-US" dirty="0"/>
              <a:t>PLTW</a:t>
            </a:r>
          </a:p>
          <a:p>
            <a:pPr marL="700202" lvl="1" indent="-233401">
              <a:buAutoNum type="arabicPeriod"/>
            </a:pPr>
            <a:r>
              <a:rPr lang="en-US" dirty="0"/>
              <a:t>Vocational Agriculture – Welding</a:t>
            </a:r>
          </a:p>
          <a:p>
            <a:pPr marL="700202" lvl="1" indent="-233401">
              <a:buAutoNum type="arabicPeriod"/>
            </a:pPr>
            <a:r>
              <a:rPr lang="en-US" dirty="0"/>
              <a:t>Business Courses</a:t>
            </a:r>
          </a:p>
          <a:p>
            <a:pPr marL="700202" lvl="1" indent="-233401">
              <a:buAutoNum type="arabicPeriod"/>
            </a:pPr>
            <a:r>
              <a:rPr lang="en-US" dirty="0"/>
              <a:t>Technology Courses</a:t>
            </a:r>
          </a:p>
          <a:p>
            <a:pPr marL="466801" lvl="1"/>
            <a:endParaRPr lang="en-US" dirty="0"/>
          </a:p>
          <a:p>
            <a:pPr marL="21881"/>
            <a:r>
              <a:rPr lang="en" dirty="0"/>
              <a:t>2. Academic Courses</a:t>
            </a:r>
            <a:r>
              <a:rPr lang="en-US" dirty="0"/>
              <a:t> – ARTICLE - </a:t>
            </a:r>
            <a:r>
              <a:rPr lang="en" dirty="0"/>
              <a:t>Rigorous academic curriculum, aligned to Ohio’s Learning Standards; Offer higher-level learning experiences that may be inquiry, problem or project-based</a:t>
            </a:r>
          </a:p>
          <a:p>
            <a:pPr marL="21881"/>
            <a:r>
              <a:rPr lang="en" i="1" dirty="0"/>
              <a:t>Such courses include College Credit Plus, Advance Placement (AP), International Baccalaureate Diploma (IB) and Early College High School Programs. College Credit Plus courses are for students grades 7-12. The new policy replaces postsecondary education options (PSEO) and other dual enrollment programs and allows students to choose any course at a public or participating private college. </a:t>
            </a:r>
            <a:endParaRPr lang="en-US" dirty="0"/>
          </a:p>
          <a:p>
            <a:endParaRPr lang="en-US" dirty="0" smtClean="0"/>
          </a:p>
          <a:p>
            <a:r>
              <a:rPr lang="en-US" b="1" dirty="0" smtClean="0"/>
              <a:t>May</a:t>
            </a:r>
            <a:r>
              <a:rPr lang="en-US" b="1" baseline="0" dirty="0" smtClean="0"/>
              <a:t> complete in workbook</a:t>
            </a:r>
            <a:endParaRPr lang="en-US" b="1" dirty="0"/>
          </a:p>
        </p:txBody>
      </p:sp>
      <p:sp>
        <p:nvSpPr>
          <p:cNvPr id="4" name="Slide Number Placeholder 3"/>
          <p:cNvSpPr>
            <a:spLocks noGrp="1"/>
          </p:cNvSpPr>
          <p:nvPr>
            <p:ph type="sldNum" sz="quarter" idx="10"/>
          </p:nvPr>
        </p:nvSpPr>
        <p:spPr/>
        <p:txBody>
          <a:bodyPr/>
          <a:lstStyle/>
          <a:p>
            <a:fld id="{038C54DE-FEB7-41C0-B14B-E5D918D47597}" type="slidenum">
              <a:rPr lang="en-US" smtClean="0"/>
              <a:t>15</a:t>
            </a:fld>
            <a:endParaRPr lang="en-US"/>
          </a:p>
        </p:txBody>
      </p:sp>
    </p:spTree>
    <p:extLst>
      <p:ext uri="{BB962C8B-B14F-4D97-AF65-F5344CB8AC3E}">
        <p14:creationId xmlns:p14="http://schemas.microsoft.com/office/powerpoint/2010/main" val="369402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1BF9F-3761-4277-891B-62BE24B38264}" type="slidenum">
              <a:rPr lang="en-US" smtClean="0"/>
              <a:t>23</a:t>
            </a:fld>
            <a:endParaRPr lang="en-US"/>
          </a:p>
        </p:txBody>
      </p:sp>
    </p:spTree>
    <p:extLst>
      <p:ext uri="{BB962C8B-B14F-4D97-AF65-F5344CB8AC3E}">
        <p14:creationId xmlns:p14="http://schemas.microsoft.com/office/powerpoint/2010/main" val="3632852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15C6EC-1846-8B4D-B336-8334D0CD3060}"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08C1F-1888-8A4E-BC77-1BD55D9B9337}" type="slidenum">
              <a:rPr lang="en-US" smtClean="0"/>
              <a:t>‹#›</a:t>
            </a:fld>
            <a:endParaRPr lang="en-US"/>
          </a:p>
        </p:txBody>
      </p:sp>
    </p:spTree>
    <p:extLst>
      <p:ext uri="{BB962C8B-B14F-4D97-AF65-F5344CB8AC3E}">
        <p14:creationId xmlns:p14="http://schemas.microsoft.com/office/powerpoint/2010/main" val="194105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15C6EC-1846-8B4D-B336-8334D0CD3060}"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08C1F-1888-8A4E-BC77-1BD55D9B9337}" type="slidenum">
              <a:rPr lang="en-US" smtClean="0"/>
              <a:t>‹#›</a:t>
            </a:fld>
            <a:endParaRPr lang="en-US"/>
          </a:p>
        </p:txBody>
      </p:sp>
    </p:spTree>
    <p:extLst>
      <p:ext uri="{BB962C8B-B14F-4D97-AF65-F5344CB8AC3E}">
        <p14:creationId xmlns:p14="http://schemas.microsoft.com/office/powerpoint/2010/main" val="89115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15C6EC-1846-8B4D-B336-8334D0CD3060}"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08C1F-1888-8A4E-BC77-1BD55D9B9337}" type="slidenum">
              <a:rPr lang="en-US" smtClean="0"/>
              <a:t>‹#›</a:t>
            </a:fld>
            <a:endParaRPr lang="en-US"/>
          </a:p>
        </p:txBody>
      </p:sp>
    </p:spTree>
    <p:extLst>
      <p:ext uri="{BB962C8B-B14F-4D97-AF65-F5344CB8AC3E}">
        <p14:creationId xmlns:p14="http://schemas.microsoft.com/office/powerpoint/2010/main" val="110909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15C6EC-1846-8B4D-B336-8334D0CD3060}"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08C1F-1888-8A4E-BC77-1BD55D9B9337}" type="slidenum">
              <a:rPr lang="en-US" smtClean="0"/>
              <a:t>‹#›</a:t>
            </a:fld>
            <a:endParaRPr lang="en-US"/>
          </a:p>
        </p:txBody>
      </p:sp>
    </p:spTree>
    <p:extLst>
      <p:ext uri="{BB962C8B-B14F-4D97-AF65-F5344CB8AC3E}">
        <p14:creationId xmlns:p14="http://schemas.microsoft.com/office/powerpoint/2010/main" val="183709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715C6EC-1846-8B4D-B336-8334D0CD3060}"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08C1F-1888-8A4E-BC77-1BD55D9B9337}" type="slidenum">
              <a:rPr lang="en-US" smtClean="0"/>
              <a:t>‹#›</a:t>
            </a:fld>
            <a:endParaRPr lang="en-US"/>
          </a:p>
        </p:txBody>
      </p:sp>
    </p:spTree>
    <p:extLst>
      <p:ext uri="{BB962C8B-B14F-4D97-AF65-F5344CB8AC3E}">
        <p14:creationId xmlns:p14="http://schemas.microsoft.com/office/powerpoint/2010/main" val="162317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15C6EC-1846-8B4D-B336-8334D0CD3060}"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08C1F-1888-8A4E-BC77-1BD55D9B9337}" type="slidenum">
              <a:rPr lang="en-US" smtClean="0"/>
              <a:t>‹#›</a:t>
            </a:fld>
            <a:endParaRPr lang="en-US"/>
          </a:p>
        </p:txBody>
      </p:sp>
    </p:spTree>
    <p:extLst>
      <p:ext uri="{BB962C8B-B14F-4D97-AF65-F5344CB8AC3E}">
        <p14:creationId xmlns:p14="http://schemas.microsoft.com/office/powerpoint/2010/main" val="113760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15C6EC-1846-8B4D-B336-8334D0CD3060}" type="datetimeFigureOut">
              <a:rPr lang="en-US" smtClean="0"/>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08C1F-1888-8A4E-BC77-1BD55D9B9337}" type="slidenum">
              <a:rPr lang="en-US" smtClean="0"/>
              <a:t>‹#›</a:t>
            </a:fld>
            <a:endParaRPr lang="en-US"/>
          </a:p>
        </p:txBody>
      </p:sp>
    </p:spTree>
    <p:extLst>
      <p:ext uri="{BB962C8B-B14F-4D97-AF65-F5344CB8AC3E}">
        <p14:creationId xmlns:p14="http://schemas.microsoft.com/office/powerpoint/2010/main" val="71565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15C6EC-1846-8B4D-B336-8334D0CD3060}" type="datetimeFigureOut">
              <a:rPr lang="en-US" smtClean="0"/>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08C1F-1888-8A4E-BC77-1BD55D9B9337}" type="slidenum">
              <a:rPr lang="en-US" smtClean="0"/>
              <a:t>‹#›</a:t>
            </a:fld>
            <a:endParaRPr lang="en-US"/>
          </a:p>
        </p:txBody>
      </p:sp>
    </p:spTree>
    <p:extLst>
      <p:ext uri="{BB962C8B-B14F-4D97-AF65-F5344CB8AC3E}">
        <p14:creationId xmlns:p14="http://schemas.microsoft.com/office/powerpoint/2010/main" val="208958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5C6EC-1846-8B4D-B336-8334D0CD3060}" type="datetimeFigureOut">
              <a:rPr lang="en-US" smtClean="0"/>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08C1F-1888-8A4E-BC77-1BD55D9B9337}" type="slidenum">
              <a:rPr lang="en-US" smtClean="0"/>
              <a:t>‹#›</a:t>
            </a:fld>
            <a:endParaRPr lang="en-US"/>
          </a:p>
        </p:txBody>
      </p:sp>
    </p:spTree>
    <p:extLst>
      <p:ext uri="{BB962C8B-B14F-4D97-AF65-F5344CB8AC3E}">
        <p14:creationId xmlns:p14="http://schemas.microsoft.com/office/powerpoint/2010/main" val="1799737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5C6EC-1846-8B4D-B336-8334D0CD3060}"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08C1F-1888-8A4E-BC77-1BD55D9B9337}" type="slidenum">
              <a:rPr lang="en-US" smtClean="0"/>
              <a:t>‹#›</a:t>
            </a:fld>
            <a:endParaRPr lang="en-US"/>
          </a:p>
        </p:txBody>
      </p:sp>
    </p:spTree>
    <p:extLst>
      <p:ext uri="{BB962C8B-B14F-4D97-AF65-F5344CB8AC3E}">
        <p14:creationId xmlns:p14="http://schemas.microsoft.com/office/powerpoint/2010/main" val="87907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5C6EC-1846-8B4D-B336-8334D0CD3060}"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08C1F-1888-8A4E-BC77-1BD55D9B9337}" type="slidenum">
              <a:rPr lang="en-US" smtClean="0"/>
              <a:t>‹#›</a:t>
            </a:fld>
            <a:endParaRPr lang="en-US"/>
          </a:p>
        </p:txBody>
      </p:sp>
    </p:spTree>
    <p:extLst>
      <p:ext uri="{BB962C8B-B14F-4D97-AF65-F5344CB8AC3E}">
        <p14:creationId xmlns:p14="http://schemas.microsoft.com/office/powerpoint/2010/main" val="2132459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5C6EC-1846-8B4D-B336-8334D0CD3060}" type="datetimeFigureOut">
              <a:rPr lang="en-US" smtClean="0"/>
              <a:t>8/9/2018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08C1F-1888-8A4E-BC77-1BD55D9B9337}" type="slidenum">
              <a:rPr lang="en-US" smtClean="0"/>
              <a:t>‹#›</a:t>
            </a:fld>
            <a:endParaRPr lang="en-US"/>
          </a:p>
        </p:txBody>
      </p:sp>
    </p:spTree>
    <p:extLst>
      <p:ext uri="{BB962C8B-B14F-4D97-AF65-F5344CB8AC3E}">
        <p14:creationId xmlns:p14="http://schemas.microsoft.com/office/powerpoint/2010/main" val="387012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jobseeker.k-12.ohiomeansjobs.monster.com/seeker.aspx"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tinyurl.com/hkvgk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Christine.Galvin@escco.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168" y="745763"/>
            <a:ext cx="10348210" cy="53120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807" y="5894270"/>
            <a:ext cx="4051242" cy="805384"/>
          </a:xfrm>
          <a:prstGeom prst="rect">
            <a:avLst/>
          </a:prstGeom>
        </p:spPr>
      </p:pic>
    </p:spTree>
    <p:extLst>
      <p:ext uri="{BB962C8B-B14F-4D97-AF65-F5344CB8AC3E}">
        <p14:creationId xmlns:p14="http://schemas.microsoft.com/office/powerpoint/2010/main" val="941186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28407"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77486"/>
          <a:stretch/>
        </p:blipFill>
        <p:spPr>
          <a:xfrm>
            <a:off x="249836" y="0"/>
            <a:ext cx="2058649" cy="6858000"/>
          </a:xfrm>
          <a:prstGeom prst="rect">
            <a:avLst/>
          </a:prstGeom>
        </p:spPr>
      </p:pic>
      <p:sp>
        <p:nvSpPr>
          <p:cNvPr id="5" name="Title 4"/>
          <p:cNvSpPr>
            <a:spLocks noGrp="1"/>
          </p:cNvSpPr>
          <p:nvPr>
            <p:ph type="title"/>
          </p:nvPr>
        </p:nvSpPr>
        <p:spPr>
          <a:xfrm>
            <a:off x="2678242" y="365127"/>
            <a:ext cx="8675557" cy="1325563"/>
          </a:xfrm>
        </p:spPr>
        <p:txBody>
          <a:bodyPr/>
          <a:lstStyle/>
          <a:p>
            <a:pPr algn="ctr"/>
            <a:r>
              <a:rPr lang="en-US" dirty="0" smtClean="0"/>
              <a:t>Student Success Plan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0556771"/>
              </p:ext>
            </p:extLst>
          </p:nvPr>
        </p:nvGraphicFramePr>
        <p:xfrm>
          <a:off x="2678113" y="1825625"/>
          <a:ext cx="8675687" cy="3465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3288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28407"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77486"/>
          <a:stretch/>
        </p:blipFill>
        <p:spPr>
          <a:xfrm>
            <a:off x="249836" y="0"/>
            <a:ext cx="2058649" cy="6858000"/>
          </a:xfrm>
          <a:prstGeom prst="rect">
            <a:avLst/>
          </a:prstGeom>
        </p:spPr>
      </p:pic>
      <p:sp>
        <p:nvSpPr>
          <p:cNvPr id="5" name="Title 4"/>
          <p:cNvSpPr>
            <a:spLocks noGrp="1"/>
          </p:cNvSpPr>
          <p:nvPr>
            <p:ph type="title"/>
          </p:nvPr>
        </p:nvSpPr>
        <p:spPr>
          <a:xfrm>
            <a:off x="2678242" y="365127"/>
            <a:ext cx="8675557" cy="1325563"/>
          </a:xfrm>
        </p:spPr>
        <p:txBody>
          <a:bodyPr>
            <a:normAutofit fontScale="90000"/>
          </a:bodyPr>
          <a:lstStyle/>
          <a:p>
            <a:pPr algn="ctr"/>
            <a:r>
              <a:rPr lang="en-US" dirty="0" smtClean="0"/>
              <a:t>#4. Employee Training on How to Advise Students on Career Pathways</a:t>
            </a:r>
            <a:endParaRPr lang="en-US" dirty="0"/>
          </a:p>
        </p:txBody>
      </p:sp>
      <p:sp>
        <p:nvSpPr>
          <p:cNvPr id="6" name="Content Placeholder 5"/>
          <p:cNvSpPr>
            <a:spLocks noGrp="1"/>
          </p:cNvSpPr>
          <p:nvPr>
            <p:ph idx="1"/>
          </p:nvPr>
        </p:nvSpPr>
        <p:spPr>
          <a:xfrm>
            <a:off x="2678242" y="1842448"/>
            <a:ext cx="8675558" cy="3971499"/>
          </a:xfrm>
        </p:spPr>
        <p:txBody>
          <a:bodyPr>
            <a:normAutofit fontScale="92500" lnSpcReduction="10000"/>
          </a:bodyPr>
          <a:lstStyle/>
          <a:p>
            <a:r>
              <a:rPr lang="en-US" sz="3600" dirty="0" smtClean="0"/>
              <a:t>Training includes how to advise students on pathways and training on advising students using online tools, such as Ohio Means Jobs </a:t>
            </a:r>
          </a:p>
          <a:p>
            <a:r>
              <a:rPr lang="en-US" sz="3600" dirty="0" smtClean="0"/>
              <a:t>May also include training on other tools provided by the district that offer resources to students for discovering career interests, exploring and researching career and education options, and supporting the development of their student success plan.</a:t>
            </a:r>
          </a:p>
        </p:txBody>
      </p:sp>
    </p:spTree>
    <p:extLst>
      <p:ext uri="{BB962C8B-B14F-4D97-AF65-F5344CB8AC3E}">
        <p14:creationId xmlns:p14="http://schemas.microsoft.com/office/powerpoint/2010/main" val="2996318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202181" y="1031147"/>
            <a:ext cx="5181600" cy="4351338"/>
          </a:xfrm>
        </p:spPr>
        <p:style>
          <a:lnRef idx="0">
            <a:schemeClr val="accent3"/>
          </a:lnRef>
          <a:fillRef idx="3">
            <a:schemeClr val="accent3"/>
          </a:fillRef>
          <a:effectRef idx="3">
            <a:schemeClr val="accent3"/>
          </a:effectRef>
          <a:fontRef idx="minor">
            <a:schemeClr val="lt1"/>
          </a:fontRef>
        </p:style>
        <p:txBody>
          <a:bodyPr/>
          <a:lstStyle/>
          <a:p>
            <a:endParaRPr lang="en-US" dirty="0" smtClean="0"/>
          </a:p>
          <a:p>
            <a:endParaRPr lang="en-US" dirty="0"/>
          </a:p>
          <a:p>
            <a:endParaRPr lang="en-US" dirty="0" smtClean="0"/>
          </a:p>
          <a:p>
            <a:pPr marL="0" indent="0">
              <a:buNone/>
            </a:pPr>
            <a:endParaRPr lang="en-US" dirty="0"/>
          </a:p>
        </p:txBody>
      </p:sp>
      <p:sp>
        <p:nvSpPr>
          <p:cNvPr id="10" name="Snip Single Corner Rectangle 9"/>
          <p:cNvSpPr/>
          <p:nvPr/>
        </p:nvSpPr>
        <p:spPr>
          <a:xfrm flipH="1">
            <a:off x="1349114" y="1031148"/>
            <a:ext cx="4527030" cy="4351337"/>
          </a:xfrm>
          <a:prstGeom prst="snip1Rect">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marL="571500" indent="-571500">
              <a:buFont typeface="Arial" panose="020B0604020202020204" pitchFamily="34" charset="0"/>
              <a:buChar char="•"/>
            </a:pPr>
            <a:r>
              <a:rPr lang="en-US" sz="2800" dirty="0" smtClean="0">
                <a:effectLst>
                  <a:innerShdw blurRad="114300">
                    <a:prstClr val="black"/>
                  </a:innerShdw>
                </a:effectLst>
              </a:rPr>
              <a:t>Career Advising Policy offers multiple academic and career pathways including opportunities to earn industry recognized credentials and postsecondary course credit</a:t>
            </a:r>
            <a:endParaRPr lang="en-US" sz="2800" dirty="0">
              <a:effectLst>
                <a:innerShdw blurRad="114300">
                  <a:prstClr val="black"/>
                </a:innerShdw>
              </a:effectLst>
            </a:endParaRPr>
          </a:p>
        </p:txBody>
      </p:sp>
      <p:sp>
        <p:nvSpPr>
          <p:cNvPr id="12" name="Rectangle 11"/>
          <p:cNvSpPr/>
          <p:nvPr/>
        </p:nvSpPr>
        <p:spPr>
          <a:xfrm>
            <a:off x="0" y="0"/>
            <a:ext cx="12192000" cy="8094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4000" b="1" dirty="0" smtClean="0"/>
              <a:t>#5. Pathways</a:t>
            </a:r>
            <a:endParaRPr lang="en-US" sz="4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279" y="1164656"/>
            <a:ext cx="4084320" cy="4084320"/>
          </a:xfrm>
          <a:prstGeom prst="rect">
            <a:avLst/>
          </a:prstGeom>
        </p:spPr>
      </p:pic>
    </p:spTree>
    <p:extLst>
      <p:ext uri="{BB962C8B-B14F-4D97-AF65-F5344CB8AC3E}">
        <p14:creationId xmlns:p14="http://schemas.microsoft.com/office/powerpoint/2010/main" val="4445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5-01-14 at 3.10.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69" y="0"/>
            <a:ext cx="10859069" cy="6858000"/>
          </a:xfrm>
          <a:prstGeom prst="rect">
            <a:avLst/>
          </a:prstGeom>
        </p:spPr>
      </p:pic>
    </p:spTree>
    <p:extLst>
      <p:ext uri="{BB962C8B-B14F-4D97-AF65-F5344CB8AC3E}">
        <p14:creationId xmlns:p14="http://schemas.microsoft.com/office/powerpoint/2010/main" val="4091014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ChangeAspect="1"/>
          </p:cNvGraphicFramePr>
          <p:nvPr>
            <p:extLst>
              <p:ext uri="{D42A27DB-BD31-4B8C-83A1-F6EECF244321}">
                <p14:modId xmlns:p14="http://schemas.microsoft.com/office/powerpoint/2010/main" val="2115843622"/>
              </p:ext>
            </p:extLst>
          </p:nvPr>
        </p:nvGraphicFramePr>
        <p:xfrm>
          <a:off x="1078174" y="368490"/>
          <a:ext cx="9485197" cy="5158853"/>
        </p:xfrm>
        <a:graphic>
          <a:graphicData uri="http://schemas.openxmlformats.org/drawingml/2006/table">
            <a:tbl>
              <a:tblPr firstRow="1" firstCol="1" lastRow="1" lastCol="1" bandRow="1" bandCol="1"/>
              <a:tblGrid>
                <a:gridCol w="272108"/>
                <a:gridCol w="1842617"/>
                <a:gridCol w="921309"/>
                <a:gridCol w="921309"/>
                <a:gridCol w="921309"/>
                <a:gridCol w="921309"/>
                <a:gridCol w="921309"/>
                <a:gridCol w="921309"/>
                <a:gridCol w="921309"/>
                <a:gridCol w="921309"/>
              </a:tblGrid>
              <a:tr h="172129">
                <a:tc gridSpan="4">
                  <a:txBody>
                    <a:bodyPr/>
                    <a:lstStyle/>
                    <a:p>
                      <a:pPr marL="0" marR="0" indent="0" algn="l" defTabSz="457200" rtl="0" eaLnBrk="1" fontAlgn="auto" latinLnBrk="0" hangingPunct="1">
                        <a:lnSpc>
                          <a:spcPct val="100000"/>
                        </a:lnSpc>
                        <a:spcBef>
                          <a:spcPts val="0"/>
                        </a:spcBef>
                        <a:spcAft>
                          <a:spcPts val="600"/>
                        </a:spcAft>
                        <a:buClrTx/>
                        <a:buSzTx/>
                        <a:buFontTx/>
                        <a:buNone/>
                        <a:tabLst>
                          <a:tab pos="2722245" algn="l"/>
                          <a:tab pos="5484495" algn="l"/>
                        </a:tabLst>
                        <a:defRPr/>
                      </a:pPr>
                      <a:r>
                        <a:rPr lang="en-US" sz="1000" b="0" dirty="0" smtClean="0">
                          <a:effectLst/>
                          <a:latin typeface="Arial"/>
                          <a:ea typeface="Times New Roman"/>
                          <a:cs typeface="Arial"/>
                        </a:rPr>
                        <a:t>Secondary </a:t>
                      </a:r>
                      <a:r>
                        <a:rPr lang="en-US" sz="1000" b="0" dirty="0">
                          <a:effectLst/>
                          <a:latin typeface="Arial"/>
                          <a:ea typeface="Times New Roman"/>
                          <a:cs typeface="Arial"/>
                        </a:rPr>
                        <a:t>Pathway</a:t>
                      </a:r>
                      <a:r>
                        <a:rPr lang="en-US" sz="1000" b="0" dirty="0" smtClean="0">
                          <a:effectLst/>
                          <a:latin typeface="Arial"/>
                          <a:ea typeface="Times New Roman"/>
                          <a:cs typeface="Arial"/>
                        </a:rPr>
                        <a:t>:</a:t>
                      </a:r>
                      <a:r>
                        <a:rPr lang="en-US" sz="1000" b="0" u="none" dirty="0" smtClean="0">
                          <a:solidFill>
                            <a:srgbClr val="1F497D"/>
                          </a:solidFill>
                          <a:effectLst/>
                          <a:latin typeface="Arial"/>
                          <a:ea typeface="Times New Roman"/>
                          <a:cs typeface="Arial"/>
                        </a:rPr>
                        <a:t> </a:t>
                      </a:r>
                      <a:r>
                        <a:rPr lang="en-US" sz="1000" b="1" u="sng" dirty="0" smtClean="0">
                          <a:solidFill>
                            <a:schemeClr val="tx1"/>
                          </a:solidFill>
                          <a:effectLst/>
                          <a:latin typeface="+mn-lt"/>
                          <a:ea typeface="Times New Roman"/>
                          <a:cs typeface="Arial"/>
                        </a:rPr>
                        <a:t>Allied Health and </a:t>
                      </a:r>
                      <a:r>
                        <a:rPr lang="en-US" sz="1000" b="1" u="sng" dirty="0" smtClean="0">
                          <a:solidFill>
                            <a:schemeClr val="tx1"/>
                          </a:solidFill>
                          <a:effectLst/>
                          <a:latin typeface="Arial"/>
                          <a:ea typeface="Times New Roman"/>
                          <a:cs typeface="Arial"/>
                        </a:rPr>
                        <a:t>Nursing</a:t>
                      </a:r>
                      <a:endParaRPr lang="en-US" sz="1000" u="none" dirty="0">
                        <a:solidFill>
                          <a:schemeClr val="tx1"/>
                        </a:solidFill>
                        <a:effectLst/>
                        <a:latin typeface="Arial"/>
                        <a:ea typeface="Times New Roman"/>
                        <a:cs typeface="Arial"/>
                      </a:endParaRPr>
                    </a:p>
                  </a:txBody>
                  <a:tcPr marL="42825" marR="42825" marT="0" marB="0">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a:noFill/>
                    </a:lnB>
                    <a:lnBlToTr w="3175" cap="flat" cmpd="sng" algn="ctr">
                      <a:noFill/>
                      <a:prstDash val="solid"/>
                      <a:round/>
                      <a:headEnd type="none" w="med" len="med"/>
                      <a:tailEnd type="none" w="med" len="med"/>
                    </a:lnBlToTr>
                  </a:tcPr>
                </a:tc>
                <a:tc hMerge="1">
                  <a:txBody>
                    <a:bodyPr/>
                    <a:lstStyle/>
                    <a:p>
                      <a:endParaRPr lang="en-US" dirty="0"/>
                    </a:p>
                  </a:txBody>
                  <a:tcPr/>
                </a:tc>
                <a:tc hMerge="1">
                  <a:txBody>
                    <a:bodyPr/>
                    <a:lstStyle/>
                    <a:p>
                      <a:endParaRPr lang="en-US"/>
                    </a:p>
                  </a:txBody>
                  <a:tcPr/>
                </a:tc>
                <a:tc hMerge="1">
                  <a:txBody>
                    <a:bodyPr/>
                    <a:lstStyle/>
                    <a:p>
                      <a:endParaRPr lang="en-US"/>
                    </a:p>
                  </a:txBody>
                  <a:tcPr/>
                </a:tc>
                <a:tc gridSpan="6">
                  <a:txBody>
                    <a:bodyPr/>
                    <a:lstStyle/>
                    <a:p>
                      <a:pPr marL="0" marR="0">
                        <a:spcBef>
                          <a:spcPts val="0"/>
                        </a:spcBef>
                        <a:spcAft>
                          <a:spcPts val="600"/>
                        </a:spcAft>
                        <a:tabLst>
                          <a:tab pos="2722245" algn="l"/>
                          <a:tab pos="5484495" algn="l"/>
                        </a:tabLst>
                      </a:pPr>
                      <a:r>
                        <a:rPr lang="en-US" sz="1000" b="0" dirty="0" smtClean="0">
                          <a:effectLst/>
                          <a:latin typeface="Arial"/>
                          <a:ea typeface="Times New Roman"/>
                          <a:cs typeface="Arial"/>
                        </a:rPr>
                        <a:t>Postsecondary Program: </a:t>
                      </a:r>
                      <a:r>
                        <a:rPr lang="en-US" sz="1000" b="1" u="sng" dirty="0" smtClean="0">
                          <a:solidFill>
                            <a:srgbClr val="000000"/>
                          </a:solidFill>
                          <a:effectLst/>
                          <a:latin typeface="Arial"/>
                          <a:ea typeface="Times New Roman"/>
                          <a:cs typeface="Arial"/>
                        </a:rPr>
                        <a:t>Dental Hygiene</a:t>
                      </a:r>
                      <a:endParaRPr lang="en-US" sz="1000" dirty="0">
                        <a:solidFill>
                          <a:srgbClr val="000000"/>
                        </a:solidFill>
                        <a:effectLst/>
                        <a:latin typeface="Arial"/>
                        <a:ea typeface="Times New Roman"/>
                        <a:cs typeface="Arial"/>
                      </a:endParaRPr>
                    </a:p>
                  </a:txBody>
                  <a:tcPr marL="42825" marR="42825" marT="0" marB="0">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a:noFill/>
                    </a:lnB>
                    <a:lnBlToTr w="3175" cap="flat" cmpd="sng" algn="ctr">
                      <a:noFill/>
                      <a:prstDash val="solid"/>
                      <a:round/>
                      <a:headEnd type="none" w="med" len="med"/>
                      <a:tailEnd type="none" w="med" len="me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88">
                <a:tc gridSpan="10">
                  <a:txBody>
                    <a:bodyPr/>
                    <a:lstStyle/>
                    <a:p>
                      <a:pPr marL="0" marR="0" algn="ctr">
                        <a:spcBef>
                          <a:spcPts val="0"/>
                        </a:spcBef>
                        <a:spcAft>
                          <a:spcPts val="0"/>
                        </a:spcAft>
                      </a:pPr>
                      <a:endParaRPr lang="en-US" sz="100"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9728">
                <a:tc gridSpan="10">
                  <a:txBody>
                    <a:bodyPr/>
                    <a:lstStyle/>
                    <a:p>
                      <a:pPr marL="0" marR="0" algn="ctr">
                        <a:spcBef>
                          <a:spcPts val="0"/>
                        </a:spcBef>
                        <a:spcAft>
                          <a:spcPts val="0"/>
                        </a:spcAft>
                      </a:pPr>
                      <a:r>
                        <a:rPr lang="en-US" sz="1200" b="1" dirty="0" smtClean="0">
                          <a:effectLst/>
                          <a:latin typeface="Arial"/>
                          <a:ea typeface="Times New Roman"/>
                          <a:cs typeface="Arial"/>
                        </a:rPr>
                        <a:t>An Example of Courses </a:t>
                      </a:r>
                      <a:r>
                        <a:rPr lang="en-US" sz="1200" b="1" dirty="0">
                          <a:effectLst/>
                          <a:latin typeface="Arial"/>
                          <a:ea typeface="Times New Roman"/>
                          <a:cs typeface="Arial"/>
                        </a:rPr>
                        <a:t>with Secondary and </a:t>
                      </a:r>
                      <a:r>
                        <a:rPr lang="en-US" sz="1200" b="1" dirty="0" smtClean="0">
                          <a:effectLst/>
                          <a:latin typeface="Arial"/>
                          <a:ea typeface="Times New Roman"/>
                          <a:cs typeface="Arial"/>
                        </a:rPr>
                        <a:t>Postsecondary </a:t>
                      </a:r>
                      <a:r>
                        <a:rPr lang="en-US" sz="1200" b="1" dirty="0">
                          <a:effectLst/>
                          <a:latin typeface="Arial"/>
                          <a:ea typeface="Times New Roman"/>
                          <a:cs typeface="Arial"/>
                        </a:rPr>
                        <a:t>Credits</a:t>
                      </a:r>
                      <a:endParaRPr lang="en-US" sz="1200"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4088">
                <a:tc rowSpan="4">
                  <a:txBody>
                    <a:bodyPr/>
                    <a:lstStyle/>
                    <a:p>
                      <a:pPr marL="71755" marR="71755" algn="ctr">
                        <a:spcBef>
                          <a:spcPts val="0"/>
                        </a:spcBef>
                        <a:spcAft>
                          <a:spcPts val="0"/>
                        </a:spcAft>
                      </a:pPr>
                      <a:r>
                        <a:rPr lang="en-US" sz="1000" b="1" dirty="0">
                          <a:solidFill>
                            <a:srgbClr val="000000"/>
                          </a:solidFill>
                          <a:effectLst/>
                          <a:latin typeface="Arial"/>
                          <a:ea typeface="Times New Roman"/>
                          <a:cs typeface="Arial"/>
                        </a:rPr>
                        <a:t>Secondary</a:t>
                      </a:r>
                      <a:endParaRPr lang="en-US" sz="1000" b="1" dirty="0">
                        <a:effectLst/>
                        <a:latin typeface="Arial"/>
                        <a:ea typeface="Times New Roman"/>
                        <a:cs typeface="Arial"/>
                      </a:endParaRPr>
                    </a:p>
                  </a:txBody>
                  <a:tcPr marL="42825" marR="42825" marT="0" marB="0" vert="vert270" anchor="ctr">
                    <a:lnL w="317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marL="0" marR="0" algn="ctr">
                        <a:spcBef>
                          <a:spcPts val="0"/>
                        </a:spcBef>
                        <a:spcAft>
                          <a:spcPts val="0"/>
                        </a:spcAft>
                      </a:pPr>
                      <a:r>
                        <a:rPr lang="en-US" sz="800" b="1" baseline="0" dirty="0">
                          <a:effectLst/>
                          <a:latin typeface="Arial"/>
                          <a:ea typeface="Times New Roman"/>
                          <a:cs typeface="Arial"/>
                        </a:rPr>
                        <a:t>7</a:t>
                      </a:r>
                    </a:p>
                    <a:p>
                      <a:pPr marL="0" marR="0" algn="ctr">
                        <a:spcBef>
                          <a:spcPts val="0"/>
                        </a:spcBef>
                        <a:spcAft>
                          <a:spcPts val="0"/>
                        </a:spcAft>
                      </a:pPr>
                      <a:r>
                        <a:rPr lang="en-US" sz="800" b="1" baseline="0" dirty="0" smtClean="0">
                          <a:effectLst/>
                          <a:latin typeface="Arial"/>
                          <a:ea typeface="Times New Roman"/>
                          <a:cs typeface="Arial"/>
                        </a:rPr>
                        <a:t>8</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a:t>
                      </a:r>
                      <a:endParaRPr lang="en-US" sz="800" b="0" i="0" dirty="0">
                        <a:latin typeface="Arial"/>
                        <a:cs typeface="Arial"/>
                      </a:endParaRP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Algebra</a:t>
                      </a:r>
                      <a:r>
                        <a:rPr lang="en-US" sz="800" b="0" i="0" baseline="0" dirty="0" smtClean="0">
                          <a:latin typeface="Arial"/>
                          <a:cs typeface="Arial"/>
                        </a:rPr>
                        <a:t> 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Physical Science</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Social Studies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Fine Arts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Health Science &amp; Technology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418180">
                <a:tc vMerge="1">
                  <a:txBody>
                    <a:bodyPr/>
                    <a:lstStyle/>
                    <a:p>
                      <a:endParaRPr lang="en-US"/>
                    </a:p>
                  </a:txBody>
                  <a:tcPr/>
                </a:tc>
                <a:tc>
                  <a:txBody>
                    <a:bodyPr/>
                    <a:lstStyle/>
                    <a:p>
                      <a:pPr marL="0" marR="0" algn="ctr">
                        <a:spcBef>
                          <a:spcPts val="0"/>
                        </a:spcBef>
                        <a:spcAft>
                          <a:spcPts val="0"/>
                        </a:spcAft>
                      </a:pPr>
                      <a:r>
                        <a:rPr lang="en-US" sz="800" b="1" baseline="0" dirty="0">
                          <a:effectLst/>
                          <a:latin typeface="Arial"/>
                          <a:ea typeface="Times New Roman"/>
                          <a:cs typeface="Arial"/>
                        </a:rPr>
                        <a:t>9</a:t>
                      </a:r>
                    </a:p>
                    <a:p>
                      <a:pPr marL="0" marR="0" algn="ctr">
                        <a:spcBef>
                          <a:spcPts val="0"/>
                        </a:spcBef>
                        <a:spcAft>
                          <a:spcPts val="0"/>
                        </a:spcAft>
                      </a:pPr>
                      <a:r>
                        <a:rPr lang="en-US" sz="800" b="1" baseline="0" dirty="0">
                          <a:effectLst/>
                          <a:latin typeface="Arial"/>
                          <a:ea typeface="Times New Roman"/>
                          <a:cs typeface="Arial"/>
                        </a:rPr>
                        <a:t>10</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II</a:t>
                      </a: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Geometry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Biology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World History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mn-lt"/>
                          <a:cs typeface="Arial"/>
                        </a:rPr>
                        <a:t>Health (.5)</a:t>
                      </a:r>
                    </a:p>
                    <a:p>
                      <a:pPr algn="ctr"/>
                      <a:r>
                        <a:rPr lang="en-US" sz="800" b="0" i="0" dirty="0" smtClean="0">
                          <a:latin typeface="+mn-lt"/>
                          <a:cs typeface="Arial"/>
                        </a:rPr>
                        <a:t>PE</a:t>
                      </a:r>
                      <a:r>
                        <a:rPr lang="en-US" sz="800" b="0" i="0" baseline="0" dirty="0" smtClean="0">
                          <a:latin typeface="+mn-lt"/>
                          <a:cs typeface="Arial"/>
                        </a:rPr>
                        <a:t> (.5)</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Principles of Allied Health</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World Languages</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427270">
                <a:tc vMerge="1">
                  <a:txBody>
                    <a:bodyPr/>
                    <a:lstStyle/>
                    <a:p>
                      <a:endParaRPr lang="en-US"/>
                    </a:p>
                  </a:txBody>
                  <a:tcPr/>
                </a:tc>
                <a:tc>
                  <a:txBody>
                    <a:bodyPr/>
                    <a:lstStyle/>
                    <a:p>
                      <a:pPr marL="0" marR="0" algn="ctr">
                        <a:spcBef>
                          <a:spcPts val="0"/>
                        </a:spcBef>
                        <a:spcAft>
                          <a:spcPts val="0"/>
                        </a:spcAft>
                      </a:pPr>
                      <a:r>
                        <a:rPr lang="en-US" sz="800" b="1" baseline="0" dirty="0">
                          <a:effectLst/>
                          <a:latin typeface="Arial"/>
                          <a:ea typeface="Times New Roman"/>
                          <a:cs typeface="Arial"/>
                        </a:rPr>
                        <a:t>11</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III</a:t>
                      </a:r>
                      <a:endParaRPr lang="en-US" sz="800" b="0" i="0" dirty="0">
                        <a:latin typeface="Arial"/>
                        <a:cs typeface="Arial"/>
                      </a:endParaRP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Algebra</a:t>
                      </a:r>
                      <a:r>
                        <a:rPr lang="en-US" sz="800" b="0" i="0" baseline="0" dirty="0" smtClean="0">
                          <a:latin typeface="+mn-lt"/>
                          <a:cs typeface="Arial"/>
                        </a:rPr>
                        <a:t> II</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Chemistry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U.S. History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Dental Technology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Medical Terminology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World Languages</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endParaRPr lang="en-US" dirty="0"/>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436362">
                <a:tc vMerge="1">
                  <a:txBody>
                    <a:bodyPr/>
                    <a:lstStyle/>
                    <a:p>
                      <a:endParaRPr lang="en-US"/>
                    </a:p>
                  </a:txBody>
                  <a:tcPr/>
                </a:tc>
                <a:tc>
                  <a:txBody>
                    <a:bodyPr/>
                    <a:lstStyle/>
                    <a:p>
                      <a:pPr marL="0" marR="0" algn="ctr">
                        <a:spcBef>
                          <a:spcPts val="0"/>
                        </a:spcBef>
                        <a:spcAft>
                          <a:spcPts val="0"/>
                        </a:spcAft>
                      </a:pPr>
                      <a:r>
                        <a:rPr lang="en-US" sz="800" b="1" baseline="0" dirty="0">
                          <a:effectLst/>
                          <a:latin typeface="Arial"/>
                          <a:ea typeface="Times New Roman"/>
                          <a:cs typeface="Arial"/>
                        </a:rPr>
                        <a:t>12</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IV</a:t>
                      </a:r>
                      <a:endParaRPr lang="en-US" sz="800" b="0" i="0" dirty="0">
                        <a:latin typeface="Arial"/>
                        <a:cs typeface="Arial"/>
                      </a:endParaRP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Trigonometry/ Calculus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mn-lt"/>
                          <a:cs typeface="Arial"/>
                        </a:rPr>
                        <a:t>Anatomy &amp; Physiology</a:t>
                      </a:r>
                      <a:endParaRPr lang="en-US" sz="800" b="0" i="0" dirty="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Arial"/>
                          <a:cs typeface="Arial"/>
                        </a:rPr>
                        <a:t>U.S. Government</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Dental Radiography</a:t>
                      </a:r>
                      <a:endParaRPr lang="en-US" sz="800" b="0" i="0" dirty="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Oral Diagnosis &amp; Treatment Planning</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endParaRPr lang="en-US" dirty="0"/>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86064">
                <a:tc>
                  <a:txBody>
                    <a:bodyPr/>
                    <a:lstStyle/>
                    <a:p>
                      <a:pPr marL="71755" marR="71755" algn="ctr">
                        <a:spcBef>
                          <a:spcPts val="0"/>
                        </a:spcBef>
                        <a:spcAft>
                          <a:spcPts val="0"/>
                        </a:spcAft>
                      </a:pPr>
                      <a:endParaRPr lang="en-US" sz="500" b="1"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marL="71755" marR="71755" algn="ctr">
                        <a:spcBef>
                          <a:spcPts val="0"/>
                        </a:spcBef>
                        <a:spcAft>
                          <a:spcPts val="0"/>
                        </a:spcAft>
                      </a:pPr>
                      <a:endParaRPr lang="en-US" sz="500" b="0" spc="0" dirty="0">
                        <a:effectLst/>
                        <a:latin typeface="Arial"/>
                        <a:ea typeface="Times New Roman"/>
                        <a:cs typeface="Arial"/>
                      </a:endParaRPr>
                    </a:p>
                  </a:txBody>
                  <a:tcPr marL="42825" marR="42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12700" cap="flat" cmpd="sng" algn="ctr">
                      <a:no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marL="0" marR="0" algn="ctr">
                        <a:spcBef>
                          <a:spcPts val="0"/>
                        </a:spcBef>
                        <a:spcAft>
                          <a:spcPts val="0"/>
                        </a:spcAft>
                      </a:pPr>
                      <a:endParaRPr lang="en-US" sz="5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r>
              <a:tr h="436546">
                <a:tc rowSpan="4">
                  <a:txBody>
                    <a:bodyPr/>
                    <a:lstStyle/>
                    <a:p>
                      <a:pPr marL="71755" marR="71755" algn="ctr">
                        <a:spcBef>
                          <a:spcPts val="0"/>
                        </a:spcBef>
                        <a:spcAft>
                          <a:spcPts val="0"/>
                        </a:spcAft>
                      </a:pPr>
                      <a:r>
                        <a:rPr lang="en-US" sz="1000" b="1" dirty="0" smtClean="0">
                          <a:effectLst/>
                          <a:latin typeface="Arial"/>
                          <a:ea typeface="Times New Roman"/>
                          <a:cs typeface="Arial"/>
                        </a:rPr>
                        <a:t>Postsecondary</a:t>
                      </a:r>
                      <a:endParaRPr lang="en-US" sz="1000" b="1" dirty="0">
                        <a:effectLst/>
                        <a:latin typeface="Arial"/>
                        <a:ea typeface="Times New Roman"/>
                        <a:cs typeface="Arial"/>
                      </a:endParaRPr>
                    </a:p>
                  </a:txBody>
                  <a:tcPr marL="42825" marR="42825" marT="0" marB="0" vert="vert270" anchor="ctr">
                    <a:lnL w="3175" cap="flat" cmpd="sng" algn="ctr">
                      <a:no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marL="71755" marR="71755" algn="ctr">
                        <a:spcBef>
                          <a:spcPts val="0"/>
                        </a:spcBef>
                        <a:spcAft>
                          <a:spcPts val="0"/>
                        </a:spcAft>
                      </a:pPr>
                      <a:r>
                        <a:rPr lang="en-US" sz="800" b="1" spc="0" baseline="0" dirty="0">
                          <a:solidFill>
                            <a:srgbClr val="000000"/>
                          </a:solidFill>
                          <a:effectLst/>
                          <a:latin typeface="Arial"/>
                          <a:ea typeface="Times New Roman"/>
                          <a:cs typeface="Arial"/>
                        </a:rPr>
                        <a:t>Year 1</a:t>
                      </a:r>
                      <a:endParaRPr lang="en-US" sz="800" b="1" spc="0" baseline="0" dirty="0">
                        <a:effectLst/>
                        <a:latin typeface="Arial"/>
                        <a:ea typeface="Times New Roman"/>
                        <a:cs typeface="Arial"/>
                      </a:endParaRPr>
                    </a:p>
                    <a:p>
                      <a:pPr marL="71755" marR="71755" algn="ctr">
                        <a:spcBef>
                          <a:spcPts val="0"/>
                        </a:spcBef>
                        <a:spcAft>
                          <a:spcPts val="0"/>
                        </a:spcAft>
                      </a:pPr>
                      <a:r>
                        <a:rPr lang="en-US" sz="800" b="1" spc="0" baseline="0" dirty="0">
                          <a:solidFill>
                            <a:srgbClr val="000000"/>
                          </a:solidFill>
                          <a:effectLst/>
                          <a:latin typeface="Arial"/>
                          <a:ea typeface="Times New Roman"/>
                          <a:cs typeface="Arial"/>
                        </a:rPr>
                        <a:t>1st Semester</a:t>
                      </a:r>
                      <a:endParaRPr lang="en-US" sz="800" b="1" spc="0" baseline="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College Seminar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Human </a:t>
                      </a:r>
                      <a:r>
                        <a:rPr lang="en-US" sz="800" b="0" i="0" dirty="0" err="1" smtClean="0">
                          <a:latin typeface="+mn-lt"/>
                          <a:cs typeface="Arial"/>
                        </a:rPr>
                        <a:t>Patho</a:t>
                      </a:r>
                      <a:r>
                        <a:rPr lang="en-US" sz="800" b="0" i="0" dirty="0" smtClean="0">
                          <a:latin typeface="+mn-lt"/>
                          <a:cs typeface="Arial"/>
                        </a:rPr>
                        <a:t>-physiology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Dental Anatomy &amp; Physiology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Arial"/>
                          <a:cs typeface="Arial"/>
                        </a:rPr>
                        <a:t>Dental Hygiene</a:t>
                      </a:r>
                      <a:r>
                        <a:rPr lang="en-US" sz="800" b="0" i="0" baseline="0" dirty="0" smtClean="0">
                          <a:latin typeface="Arial"/>
                          <a:cs typeface="Arial"/>
                        </a:rPr>
                        <a:t> Pre-Clinic</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Intro to Dental Hygiene</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Arial"/>
                          <a:cs typeface="Arial"/>
                        </a:rPr>
                        <a:t>Periodontology</a:t>
                      </a:r>
                      <a:r>
                        <a:rPr lang="en-US" sz="800" b="0" i="0" baseline="0" dirty="0" smtClean="0">
                          <a:latin typeface="Arial"/>
                          <a:cs typeface="Arial"/>
                        </a:rPr>
                        <a:t> 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Preventive Concepts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algn="ctr">
                        <a:spcBef>
                          <a:spcPts val="0"/>
                        </a:spcBef>
                        <a:spcAft>
                          <a:spcPts val="0"/>
                        </a:spcAft>
                      </a:pPr>
                      <a:r>
                        <a:rPr lang="en-US" sz="800" b="0" i="0" dirty="0">
                          <a:effectLst/>
                          <a:latin typeface="Arial"/>
                          <a:ea typeface="Times New Roman"/>
                          <a:cs typeface="Arial"/>
                        </a:rPr>
                        <a:t> </a:t>
                      </a:r>
                      <a:r>
                        <a:rPr lang="en-US" sz="800" b="0" i="0" dirty="0" smtClean="0">
                          <a:latin typeface="+mn-lt"/>
                          <a:cs typeface="Arial"/>
                        </a:rPr>
                        <a:t>Techniques I </a:t>
                      </a:r>
                      <a:endParaRPr lang="en-US" sz="8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r>
              <a:tr h="454543">
                <a:tc vMerge="1">
                  <a:txBody>
                    <a:bodyPr/>
                    <a:lstStyle/>
                    <a:p>
                      <a:endParaRPr lang="en-US"/>
                    </a:p>
                  </a:txBody>
                  <a:tcPr/>
                </a:tc>
                <a:tc>
                  <a:txBody>
                    <a:bodyPr/>
                    <a:lstStyle/>
                    <a:p>
                      <a:pPr marL="71755" marR="71755" algn="ctr">
                        <a:spcBef>
                          <a:spcPts val="0"/>
                        </a:spcBef>
                        <a:spcAft>
                          <a:spcPts val="0"/>
                        </a:spcAft>
                      </a:pPr>
                      <a:r>
                        <a:rPr lang="en-US" sz="800" b="1" spc="0" baseline="0" dirty="0">
                          <a:effectLst/>
                          <a:latin typeface="Arial"/>
                          <a:ea typeface="Times New Roman"/>
                          <a:cs typeface="Arial"/>
                        </a:rPr>
                        <a:t>Year 1</a:t>
                      </a:r>
                    </a:p>
                    <a:p>
                      <a:pPr marL="71755" marR="71755" algn="ctr">
                        <a:spcBef>
                          <a:spcPts val="0"/>
                        </a:spcBef>
                        <a:spcAft>
                          <a:spcPts val="0"/>
                        </a:spcAft>
                      </a:pPr>
                      <a:r>
                        <a:rPr lang="en-US" sz="800" b="1" spc="0" baseline="0" dirty="0">
                          <a:effectLst/>
                          <a:latin typeface="Arial"/>
                          <a:ea typeface="Times New Roman"/>
                          <a:cs typeface="Arial"/>
                        </a:rPr>
                        <a:t>2nd Semester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algn="ctr"/>
                      <a:r>
                        <a:rPr lang="en-US" sz="800" b="0" i="0" dirty="0" smtClean="0">
                          <a:latin typeface="Arial"/>
                          <a:cs typeface="Arial"/>
                        </a:rPr>
                        <a:t>English</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Intro to Microbiology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Techniques II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Clinic I</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Oral</a:t>
                      </a:r>
                      <a:r>
                        <a:rPr lang="en-US" sz="800" b="0" i="0" baseline="0" dirty="0" smtClean="0">
                          <a:latin typeface="+mn-lt"/>
                          <a:cs typeface="Arial"/>
                        </a:rPr>
                        <a:t> Pathology</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Periodontology</a:t>
                      </a:r>
                      <a:r>
                        <a:rPr lang="en-US" sz="800" b="0" i="0" baseline="0" dirty="0" smtClean="0">
                          <a:latin typeface="+mn-lt"/>
                          <a:cs typeface="Arial"/>
                        </a:rPr>
                        <a:t> II</a:t>
                      </a:r>
                      <a:endParaRPr lang="en-US" sz="800" b="0" i="0" dirty="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Community Health Concepts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algn="ctr">
                        <a:spcBef>
                          <a:spcPts val="0"/>
                        </a:spcBef>
                        <a:spcAft>
                          <a:spcPts val="0"/>
                        </a:spcAft>
                      </a:pPr>
                      <a:r>
                        <a:rPr lang="en-US" sz="800" b="0" i="0" dirty="0" smtClean="0">
                          <a:effectLst/>
                          <a:latin typeface="Arial"/>
                          <a:ea typeface="Times New Roman"/>
                          <a:cs typeface="Arial"/>
                        </a:rPr>
                        <a:t>Dental Radiography</a:t>
                      </a:r>
                      <a:endParaRPr lang="en-US" sz="8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r>
              <a:tr h="427270">
                <a:tc vMerge="1">
                  <a:txBody>
                    <a:bodyPr/>
                    <a:lstStyle/>
                    <a:p>
                      <a:endParaRPr lang="en-US"/>
                    </a:p>
                  </a:txBody>
                  <a:tcPr/>
                </a:tc>
                <a:tc>
                  <a:txBody>
                    <a:bodyPr/>
                    <a:lstStyle/>
                    <a:p>
                      <a:pPr marL="71755" marR="71755" algn="ctr">
                        <a:spcBef>
                          <a:spcPts val="0"/>
                        </a:spcBef>
                        <a:spcAft>
                          <a:spcPts val="0"/>
                        </a:spcAft>
                      </a:pPr>
                      <a:r>
                        <a:rPr lang="en-US" sz="800" b="1" spc="0" baseline="0" dirty="0">
                          <a:effectLst/>
                          <a:latin typeface="Arial"/>
                          <a:ea typeface="Times New Roman"/>
                          <a:cs typeface="Arial"/>
                        </a:rPr>
                        <a:t>Year 2</a:t>
                      </a:r>
                    </a:p>
                    <a:p>
                      <a:pPr marL="71755" marR="71755" algn="ctr">
                        <a:spcBef>
                          <a:spcPts val="0"/>
                        </a:spcBef>
                        <a:spcAft>
                          <a:spcPts val="0"/>
                        </a:spcAft>
                      </a:pPr>
                      <a:r>
                        <a:rPr lang="en-US" sz="800" b="1" spc="0" baseline="0" dirty="0">
                          <a:effectLst/>
                          <a:latin typeface="Arial"/>
                          <a:ea typeface="Times New Roman"/>
                          <a:cs typeface="Arial"/>
                        </a:rPr>
                        <a:t>1st Semester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algn="ctr"/>
                      <a:r>
                        <a:rPr lang="en-US" sz="800" b="0" i="0" dirty="0" smtClean="0">
                          <a:latin typeface="Arial"/>
                          <a:cs typeface="Arial"/>
                        </a:rPr>
                        <a:t>Interpersonal</a:t>
                      </a:r>
                      <a:r>
                        <a:rPr lang="en-US" sz="800" b="0" i="0" baseline="0" dirty="0" smtClean="0">
                          <a:latin typeface="Arial"/>
                          <a:cs typeface="Arial"/>
                        </a:rPr>
                        <a:t> Communication</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Community Health</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Techniques III</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Clinic II</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Sociology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Pharmacology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Dental Materials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algn="ctr">
                        <a:spcBef>
                          <a:spcPts val="0"/>
                        </a:spcBef>
                        <a:spcAft>
                          <a:spcPts val="0"/>
                        </a:spcAft>
                      </a:pPr>
                      <a:r>
                        <a:rPr lang="en-US" sz="800" b="0" i="0" dirty="0" smtClean="0">
                          <a:effectLst/>
                          <a:latin typeface="Arial"/>
                          <a:ea typeface="Times New Roman"/>
                          <a:cs typeface="Arial"/>
                        </a:rPr>
                        <a:t>Pain Management</a:t>
                      </a:r>
                      <a:endParaRPr lang="en-US" sz="8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r>
              <a:tr h="454716">
                <a:tc vMerge="1">
                  <a:txBody>
                    <a:bodyPr/>
                    <a:lstStyle/>
                    <a:p>
                      <a:endParaRPr lang="en-US"/>
                    </a:p>
                  </a:txBody>
                  <a:tcPr/>
                </a:tc>
                <a:tc>
                  <a:txBody>
                    <a:bodyPr/>
                    <a:lstStyle/>
                    <a:p>
                      <a:pPr marL="71755" marR="71755" algn="ctr">
                        <a:spcBef>
                          <a:spcPts val="0"/>
                        </a:spcBef>
                        <a:spcAft>
                          <a:spcPts val="0"/>
                        </a:spcAft>
                      </a:pPr>
                      <a:r>
                        <a:rPr lang="en-US" sz="800" b="1" spc="0" baseline="0" dirty="0">
                          <a:effectLst/>
                          <a:latin typeface="Arial"/>
                          <a:ea typeface="Times New Roman"/>
                          <a:cs typeface="Arial"/>
                        </a:rPr>
                        <a:t>Year 2</a:t>
                      </a:r>
                    </a:p>
                    <a:p>
                      <a:pPr marL="71755" marR="71755" algn="ctr">
                        <a:spcBef>
                          <a:spcPts val="0"/>
                        </a:spcBef>
                        <a:spcAft>
                          <a:spcPts val="0"/>
                        </a:spcAft>
                      </a:pPr>
                      <a:r>
                        <a:rPr lang="en-US" sz="800" b="1" spc="0" baseline="0" dirty="0">
                          <a:effectLst/>
                          <a:latin typeface="Arial"/>
                          <a:ea typeface="Times New Roman"/>
                          <a:cs typeface="Arial"/>
                        </a:rPr>
                        <a:t>2nd Semester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algn="ctr"/>
                      <a:r>
                        <a:rPr lang="en-US" sz="800" b="0" i="0" dirty="0" smtClean="0">
                          <a:latin typeface="Arial"/>
                          <a:cs typeface="Arial"/>
                        </a:rPr>
                        <a:t>Oral Communication</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dirty="0" smtClean="0"/>
                        <a:t>College Algebra</a:t>
                      </a:r>
                      <a:endParaRPr lang="en-US" sz="800" dirty="0"/>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Techniques IV</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Clinic III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dirty="0" smtClean="0"/>
                        <a:t> Psychology</a:t>
                      </a:r>
                      <a:endParaRPr lang="en-US" sz="800" dirty="0"/>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Dental</a:t>
                      </a:r>
                      <a:r>
                        <a:rPr lang="en-US" sz="800" b="0" i="0" baseline="0" dirty="0" smtClean="0">
                          <a:latin typeface="Arial"/>
                          <a:cs typeface="Arial"/>
                        </a:rPr>
                        <a:t> Hygiene Case &amp; Concepts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Humanities</a:t>
                      </a:r>
                      <a:r>
                        <a:rPr lang="en-US" sz="800" b="0" i="0" baseline="0" dirty="0" smtClean="0">
                          <a:latin typeface="+mn-lt"/>
                          <a:cs typeface="Arial"/>
                        </a:rPr>
                        <a:t> Elective</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pPr marL="0" marR="0" algn="ctr">
                        <a:spcBef>
                          <a:spcPts val="0"/>
                        </a:spcBef>
                        <a:spcAft>
                          <a:spcPts val="0"/>
                        </a:spcAft>
                      </a:pPr>
                      <a:r>
                        <a:rPr lang="en-US" sz="800" b="0" i="0" dirty="0">
                          <a:effectLst/>
                          <a:latin typeface="Arial"/>
                          <a:ea typeface="Times New Roman"/>
                          <a:cs typeface="Arial"/>
                        </a:rPr>
                        <a:t> </a:t>
                      </a: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103277">
                <a:tc rowSpan="5">
                  <a:txBody>
                    <a:bodyPr/>
                    <a:lstStyle/>
                    <a:p>
                      <a:endParaRPr lang="en-US" dirty="0"/>
                    </a:p>
                  </a:txBody>
                  <a:tcPr marL="42825" marR="42825" marT="0" marB="0" vert="vert27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9">
                  <a:txBody>
                    <a:bodyPr/>
                    <a:lstStyle/>
                    <a:p>
                      <a:endParaRPr lang="en-US" sz="6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4543">
                <a:tc vMerge="1">
                  <a:txBody>
                    <a:bodyPr/>
                    <a:lstStyle/>
                    <a:p>
                      <a:endParaRPr lang="en-US"/>
                    </a:p>
                  </a:txBody>
                  <a:tcPr/>
                </a:tc>
                <a:tc>
                  <a:txBody>
                    <a:bodyPr/>
                    <a:lstStyle/>
                    <a:p>
                      <a:endParaRPr lang="en-US" sz="7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mn-lt"/>
                          <a:ea typeface="Times New Roman"/>
                          <a:cs typeface="Arial"/>
                        </a:rPr>
                        <a:t>High</a:t>
                      </a:r>
                      <a:r>
                        <a:rPr lang="en-US" sz="700" b="1" baseline="0" dirty="0" smtClean="0">
                          <a:effectLst/>
                          <a:latin typeface="+mn-lt"/>
                          <a:ea typeface="Times New Roman"/>
                          <a:cs typeface="Arial"/>
                        </a:rPr>
                        <a:t> School </a:t>
                      </a:r>
                      <a:r>
                        <a:rPr lang="en-US" sz="700" b="1" dirty="0" smtClean="0">
                          <a:effectLst/>
                          <a:latin typeface="+mn-lt"/>
                          <a:ea typeface="Times New Roman"/>
                          <a:cs typeface="Arial"/>
                        </a:rPr>
                        <a:t>Career-Technical</a:t>
                      </a:r>
                      <a:r>
                        <a:rPr lang="en-US" sz="700" b="1" baseline="0" dirty="0" smtClean="0">
                          <a:effectLst/>
                          <a:latin typeface="+mn-lt"/>
                          <a:ea typeface="Times New Roman"/>
                          <a:cs typeface="Arial"/>
                        </a:rPr>
                        <a:t> Education </a:t>
                      </a:r>
                      <a:r>
                        <a:rPr lang="en-US" sz="700" b="1" dirty="0" smtClean="0">
                          <a:effectLst/>
                          <a:latin typeface="+mn-lt"/>
                          <a:ea typeface="Times New Roman"/>
                          <a:cs typeface="Arial"/>
                        </a:rPr>
                        <a:t>Program </a:t>
                      </a:r>
                      <a:r>
                        <a:rPr lang="en-US" sz="700" b="1" baseline="0" dirty="0" smtClean="0">
                          <a:effectLst/>
                          <a:latin typeface="+mn-lt"/>
                          <a:ea typeface="Times New Roman"/>
                          <a:cs typeface="Arial"/>
                        </a:rPr>
                        <a:t>Courses</a:t>
                      </a:r>
                      <a:endParaRPr lang="en-US" sz="700" b="1" dirty="0" smtClean="0">
                        <a:effectLst/>
                        <a:latin typeface="+mn-lt"/>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2"/>
                    </a:solidFill>
                  </a:tcPr>
                </a:tc>
                <a:tc hMerge="1">
                  <a:txBody>
                    <a:bodyPr/>
                    <a:lstStyle/>
                    <a:p>
                      <a:endParaRPr lang="en-US"/>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1" dirty="0" smtClean="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8180">
                <a:tc vMerge="1">
                  <a:txBody>
                    <a:bodyPr/>
                    <a:lstStyle/>
                    <a:p>
                      <a:endParaRPr lang="en-US"/>
                    </a:p>
                  </a:txBody>
                  <a:tcPr/>
                </a:tc>
                <a:tc>
                  <a:txBody>
                    <a:bodyPr/>
                    <a:lstStyle/>
                    <a:p>
                      <a:endParaRPr lang="en-US" sz="7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Arial"/>
                          <a:ea typeface="Times New Roman"/>
                          <a:cs typeface="Arial"/>
                        </a:rPr>
                        <a:t>High School Courses for Postsecondary Credit (Including Apprenticeship Hours) and the Corresponding Postsecondary Courses</a:t>
                      </a: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8180">
                <a:tc vMerge="1">
                  <a:txBody>
                    <a:bodyPr/>
                    <a:lstStyle/>
                    <a:p>
                      <a:endParaRPr lang="en-US"/>
                    </a:p>
                  </a:txBody>
                  <a:tcPr/>
                </a:tc>
                <a:tc>
                  <a:txBody>
                    <a:bodyPr/>
                    <a:lstStyle/>
                    <a:p>
                      <a:pPr marL="0" marR="0" algn="ctr">
                        <a:spcBef>
                          <a:spcPts val="0"/>
                        </a:spcBef>
                        <a:spcAft>
                          <a:spcPts val="0"/>
                        </a:spcAft>
                      </a:pPr>
                      <a:endParaRPr lang="en-US" sz="700" b="1"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Arial"/>
                          <a:ea typeface="Times New Roman"/>
                          <a:cs typeface="Arial"/>
                        </a:rPr>
                        <a:t>Required Courses</a:t>
                      </a: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hMerge="1">
                  <a:txBody>
                    <a:bodyPr/>
                    <a:lstStyle/>
                    <a:p>
                      <a:endParaRPr lang="en-US"/>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1" dirty="0" smtClean="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hMerge="1">
                  <a:txBody>
                    <a:bodyPr/>
                    <a:lstStyle/>
                    <a:p>
                      <a:pPr marL="0" marR="0" algn="ctr">
                        <a:spcBef>
                          <a:spcPts val="0"/>
                        </a:spcBef>
                        <a:spcAft>
                          <a:spcPts val="0"/>
                        </a:spcAft>
                      </a:pPr>
                      <a:endParaRPr lang="en-US" sz="700" b="1"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9089">
                <a:tc vMerge="1">
                  <a:txBody>
                    <a:bodyPr/>
                    <a:lstStyle/>
                    <a:p>
                      <a:endParaRPr lang="en-US"/>
                    </a:p>
                  </a:txBody>
                  <a:tcPr/>
                </a:tc>
                <a:tc>
                  <a:txBody>
                    <a:bodyPr/>
                    <a:lstStyle/>
                    <a:p>
                      <a:endParaRPr lang="en-US" sz="7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Arial"/>
                          <a:ea typeface="Times New Roman"/>
                          <a:cs typeface="Arial"/>
                        </a:rPr>
                        <a:t>Recommended Electives</a:t>
                      </a: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 name="Group 1"/>
          <p:cNvGrpSpPr/>
          <p:nvPr/>
        </p:nvGrpSpPr>
        <p:grpSpPr>
          <a:xfrm>
            <a:off x="3721901" y="5917683"/>
            <a:ext cx="6625877" cy="346249"/>
            <a:chOff x="2197900" y="5917682"/>
            <a:chExt cx="6625877" cy="346249"/>
          </a:xfrm>
        </p:grpSpPr>
        <p:sp>
          <p:nvSpPr>
            <p:cNvPr id="3" name="TextBox 2"/>
            <p:cNvSpPr txBox="1"/>
            <p:nvPr/>
          </p:nvSpPr>
          <p:spPr>
            <a:xfrm>
              <a:off x="8203718" y="5935475"/>
              <a:ext cx="620059" cy="200055"/>
            </a:xfrm>
            <a:prstGeom prst="rect">
              <a:avLst/>
            </a:prstGeom>
            <a:noFill/>
          </p:spPr>
          <p:txBody>
            <a:bodyPr wrap="square" rtlCol="0">
              <a:spAutoFit/>
            </a:bodyPr>
            <a:lstStyle/>
            <a:p>
              <a:pPr defTabSz="457200"/>
              <a:r>
                <a:rPr lang="en-US" sz="700" i="1" dirty="0">
                  <a:solidFill>
                    <a:srgbClr val="000000"/>
                  </a:solidFill>
                </a:rPr>
                <a:t>11/2014</a:t>
              </a:r>
            </a:p>
          </p:txBody>
        </p:sp>
        <p:sp>
          <p:nvSpPr>
            <p:cNvPr id="4" name="TextBox 3"/>
            <p:cNvSpPr txBox="1"/>
            <p:nvPr/>
          </p:nvSpPr>
          <p:spPr>
            <a:xfrm>
              <a:off x="2197900" y="5917682"/>
              <a:ext cx="5618232" cy="346249"/>
            </a:xfrm>
            <a:prstGeom prst="rect">
              <a:avLst/>
            </a:prstGeom>
            <a:noFill/>
          </p:spPr>
          <p:txBody>
            <a:bodyPr wrap="square" rtlCol="0">
              <a:spAutoFit/>
            </a:bodyPr>
            <a:lstStyle/>
            <a:p>
              <a:pPr defTabSz="457200"/>
              <a:r>
                <a:rPr lang="en-US" sz="700" i="1" dirty="0">
                  <a:solidFill>
                    <a:srgbClr val="000000"/>
                  </a:solidFill>
                </a:rPr>
                <a:t>Visit education.ohio.gov/CareerConnections for reference information. </a:t>
              </a:r>
            </a:p>
            <a:p>
              <a:pPr defTabSz="457200">
                <a:spcBef>
                  <a:spcPts val="300"/>
                </a:spcBef>
              </a:pPr>
              <a:r>
                <a:rPr lang="en-US" sz="700" i="1" dirty="0">
                  <a:solidFill>
                    <a:srgbClr val="000000"/>
                  </a:solidFill>
                </a:rPr>
                <a:t>Course titles and sequences will vary between schools.</a:t>
              </a:r>
            </a:p>
          </p:txBody>
        </p:sp>
      </p:grpSp>
    </p:spTree>
    <p:extLst>
      <p:ext uri="{BB962C8B-B14F-4D97-AF65-F5344CB8AC3E}">
        <p14:creationId xmlns:p14="http://schemas.microsoft.com/office/powerpoint/2010/main" val="2813144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86984"/>
            <a:ext cx="9144000" cy="553998"/>
          </a:xfrm>
        </p:spPr>
        <p:txBody>
          <a:bodyPr>
            <a:normAutofit fontScale="90000"/>
          </a:bodyPr>
          <a:lstStyle/>
          <a:p>
            <a:r>
              <a:rPr lang="en-US" dirty="0" smtClean="0"/>
              <a:t>#6.   Academic &amp; Technical Courses</a:t>
            </a:r>
            <a:endParaRPr lang="en-US" dirty="0"/>
          </a:p>
        </p:txBody>
      </p:sp>
      <p:pic>
        <p:nvPicPr>
          <p:cNvPr id="5" name="Picture 4" descr="ppt icons-2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208" y="2032691"/>
            <a:ext cx="705535" cy="707887"/>
          </a:xfrm>
          <a:prstGeom prst="rect">
            <a:avLst/>
          </a:prstGeom>
        </p:spPr>
      </p:pic>
      <p:pic>
        <p:nvPicPr>
          <p:cNvPr id="6" name="Picture 5" descr="ppt icons-2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207" y="3208072"/>
            <a:ext cx="705535" cy="707887"/>
          </a:xfrm>
          <a:prstGeom prst="rect">
            <a:avLst/>
          </a:prstGeom>
        </p:spPr>
      </p:pic>
      <p:pic>
        <p:nvPicPr>
          <p:cNvPr id="7" name="Picture 6" descr="ppt icons-2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207" y="4392798"/>
            <a:ext cx="705535" cy="707887"/>
          </a:xfrm>
          <a:prstGeom prst="rect">
            <a:avLst/>
          </a:prstGeom>
        </p:spPr>
      </p:pic>
      <p:sp>
        <p:nvSpPr>
          <p:cNvPr id="8" name="TextBox 7"/>
          <p:cNvSpPr txBox="1"/>
          <p:nvPr/>
        </p:nvSpPr>
        <p:spPr>
          <a:xfrm>
            <a:off x="3217890" y="2032691"/>
            <a:ext cx="6829009" cy="830997"/>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What types of academic and technical education program options do your schools/districts offer? </a:t>
            </a:r>
          </a:p>
        </p:txBody>
      </p:sp>
      <p:sp>
        <p:nvSpPr>
          <p:cNvPr id="9" name="TextBox 8"/>
          <p:cNvSpPr txBox="1"/>
          <p:nvPr/>
        </p:nvSpPr>
        <p:spPr>
          <a:xfrm>
            <a:off x="3217890" y="3146516"/>
            <a:ext cx="5981075" cy="830997"/>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What technical courses do area students have access to in grades 7-12?</a:t>
            </a:r>
          </a:p>
        </p:txBody>
      </p:sp>
      <p:sp>
        <p:nvSpPr>
          <p:cNvPr id="10" name="TextBox 9"/>
          <p:cNvSpPr txBox="1"/>
          <p:nvPr/>
        </p:nvSpPr>
        <p:spPr>
          <a:xfrm>
            <a:off x="3217890" y="4347997"/>
            <a:ext cx="6829009" cy="1200329"/>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What options do area students have as far as academic courses outside standard curriculum</a:t>
            </a:r>
            <a:r>
              <a:rPr lang="en-US" sz="2400" i="1" dirty="0" smtClean="0">
                <a:latin typeface="Arial" panose="020B0604020202020204" pitchFamily="34" charset="0"/>
                <a:cs typeface="Arial" panose="020B0604020202020204" pitchFamily="34" charset="0"/>
              </a:rPr>
              <a:t>? (Credit Flex)</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61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202181" y="1031147"/>
            <a:ext cx="5181600" cy="4351338"/>
          </a:xfrm>
        </p:spPr>
        <p:style>
          <a:lnRef idx="0">
            <a:schemeClr val="accent3"/>
          </a:lnRef>
          <a:fillRef idx="3">
            <a:schemeClr val="accent3"/>
          </a:fillRef>
          <a:effectRef idx="3">
            <a:schemeClr val="accent3"/>
          </a:effectRef>
          <a:fontRef idx="minor">
            <a:schemeClr val="lt1"/>
          </a:fontRef>
        </p:style>
        <p:txBody>
          <a:bodyPr/>
          <a:lstStyle/>
          <a:p>
            <a:r>
              <a:rPr lang="en-US">
                <a:latin typeface="Arial" panose="020B0604020202020204" pitchFamily="34" charset="0"/>
                <a:cs typeface="Arial" panose="020B0604020202020204" pitchFamily="34" charset="0"/>
              </a:rPr>
              <a:t>You can use </a:t>
            </a:r>
            <a:r>
              <a:rPr lang="en-US">
                <a:latin typeface="Arial" panose="020B0604020202020204" pitchFamily="34" charset="0"/>
                <a:cs typeface="Arial" panose="020B0604020202020204" pitchFamily="34" charset="0"/>
                <a:hlinkClick r:id="rId2"/>
              </a:rPr>
              <a:t>OhioMeansJobs K-12 </a:t>
            </a:r>
            <a:r>
              <a:rPr lang="en-US">
                <a:latin typeface="Arial" panose="020B0604020202020204" pitchFamily="34" charset="0"/>
                <a:cs typeface="Arial" panose="020B0604020202020204" pitchFamily="34" charset="0"/>
              </a:rPr>
              <a:t>for documenting Student Success Plan information</a:t>
            </a:r>
            <a:endParaRPr lang="en-US" dirty="0"/>
          </a:p>
        </p:txBody>
      </p:sp>
      <p:sp>
        <p:nvSpPr>
          <p:cNvPr id="10" name="Snip Single Corner Rectangle 9"/>
          <p:cNvSpPr/>
          <p:nvPr/>
        </p:nvSpPr>
        <p:spPr>
          <a:xfrm flipH="1">
            <a:off x="1349114" y="1031148"/>
            <a:ext cx="4527030" cy="4351337"/>
          </a:xfrm>
          <a:prstGeom prst="snip1Rect">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marL="571500" indent="-571500">
              <a:buFont typeface="Arial" panose="020B0604020202020204" pitchFamily="34" charset="0"/>
              <a:buChar char="•"/>
            </a:pPr>
            <a:r>
              <a:rPr lang="en-US" sz="2000" dirty="0" smtClean="0">
                <a:effectLst>
                  <a:innerShdw blurRad="114300">
                    <a:prstClr val="black"/>
                  </a:innerShdw>
                </a:effectLst>
              </a:rPr>
              <a:t>Evidence of services provided to students</a:t>
            </a:r>
          </a:p>
          <a:p>
            <a:pPr marL="571500" indent="-571500">
              <a:buFont typeface="Arial" panose="020B0604020202020204" pitchFamily="34" charset="0"/>
              <a:buChar char="•"/>
            </a:pPr>
            <a:r>
              <a:rPr lang="en-US" sz="2000" dirty="0" smtClean="0">
                <a:effectLst>
                  <a:innerShdw blurRad="114300">
                    <a:prstClr val="black"/>
                  </a:innerShdw>
                </a:effectLst>
              </a:rPr>
              <a:t>Activities completed by students related to Career Connections Framework</a:t>
            </a:r>
          </a:p>
          <a:p>
            <a:pPr marL="571500" indent="-571500">
              <a:buFont typeface="Arial" panose="020B0604020202020204" pitchFamily="34" charset="0"/>
              <a:buChar char="•"/>
            </a:pPr>
            <a:r>
              <a:rPr lang="en-US" sz="2000" dirty="0" smtClean="0">
                <a:effectLst>
                  <a:innerShdw blurRad="114300">
                    <a:prstClr val="black"/>
                  </a:innerShdw>
                </a:effectLst>
              </a:rPr>
              <a:t>Conversations with students</a:t>
            </a:r>
          </a:p>
          <a:p>
            <a:pPr marL="571500" indent="-571500">
              <a:buFont typeface="Arial" panose="020B0604020202020204" pitchFamily="34" charset="0"/>
              <a:buChar char="•"/>
            </a:pPr>
            <a:r>
              <a:rPr lang="en-US" sz="2000" dirty="0" smtClean="0">
                <a:effectLst>
                  <a:innerShdw blurRad="114300">
                    <a:prstClr val="black"/>
                  </a:innerShdw>
                </a:effectLst>
              </a:rPr>
              <a:t>Events available to students</a:t>
            </a:r>
          </a:p>
          <a:p>
            <a:pPr marL="571500" indent="-571500">
              <a:buFont typeface="Arial" panose="020B0604020202020204" pitchFamily="34" charset="0"/>
              <a:buChar char="•"/>
            </a:pPr>
            <a:r>
              <a:rPr lang="en-US" sz="2000" dirty="0" smtClean="0">
                <a:effectLst>
                  <a:innerShdw blurRad="114300">
                    <a:prstClr val="black"/>
                  </a:innerShdw>
                </a:effectLst>
              </a:rPr>
              <a:t>Records of career advising with students and their families</a:t>
            </a:r>
            <a:endParaRPr lang="en-US" sz="2000" dirty="0">
              <a:effectLst>
                <a:innerShdw blurRad="114300">
                  <a:prstClr val="black"/>
                </a:innerShdw>
              </a:effectLst>
            </a:endParaRPr>
          </a:p>
        </p:txBody>
      </p:sp>
      <p:sp>
        <p:nvSpPr>
          <p:cNvPr id="12" name="Rectangle 11"/>
          <p:cNvSpPr/>
          <p:nvPr/>
        </p:nvSpPr>
        <p:spPr>
          <a:xfrm>
            <a:off x="0" y="0"/>
            <a:ext cx="12192000" cy="8094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4000" b="1" dirty="0" smtClean="0"/>
              <a:t>#7. Documentation on Career Advising</a:t>
            </a:r>
            <a:endParaRPr lang="en-US" sz="40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6445" y="2306422"/>
            <a:ext cx="2107598" cy="2584625"/>
          </a:xfrm>
          <a:prstGeom prst="rect">
            <a:avLst/>
          </a:prstGeom>
        </p:spPr>
      </p:pic>
      <p:pic>
        <p:nvPicPr>
          <p:cNvPr id="8" name="Picture 7">
            <a:hlinkClick r:id="rId2"/>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145" y="2947662"/>
            <a:ext cx="954540" cy="1623534"/>
          </a:xfrm>
          <a:prstGeom prst="rect">
            <a:avLst/>
          </a:prstGeom>
        </p:spPr>
      </p:pic>
    </p:spTree>
    <p:extLst>
      <p:ext uri="{BB962C8B-B14F-4D97-AF65-F5344CB8AC3E}">
        <p14:creationId xmlns:p14="http://schemas.microsoft.com/office/powerpoint/2010/main" val="2374402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55820" y="1046138"/>
            <a:ext cx="5181600" cy="4351338"/>
          </a:xfrm>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a:p>
          <a:p>
            <a:endParaRPr lang="en-US" dirty="0" smtClean="0"/>
          </a:p>
          <a:p>
            <a:pPr marL="0" indent="0">
              <a:buNone/>
            </a:pPr>
            <a:endParaRPr lang="en-US" dirty="0"/>
          </a:p>
        </p:txBody>
      </p:sp>
      <p:sp>
        <p:nvSpPr>
          <p:cNvPr id="7" name="Snip Single Corner Rectangle 6"/>
          <p:cNvSpPr/>
          <p:nvPr/>
        </p:nvSpPr>
        <p:spPr>
          <a:xfrm>
            <a:off x="6280879" y="1046138"/>
            <a:ext cx="4751882" cy="4351337"/>
          </a:xfrm>
          <a:prstGeom prst="snip1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lang="en-US" sz="2800" dirty="0" smtClean="0">
                <a:effectLst>
                  <a:innerShdw blurRad="114300">
                    <a:prstClr val="black"/>
                  </a:innerShdw>
                </a:effectLst>
              </a:rPr>
              <a:t>Increasing course offerings</a:t>
            </a:r>
          </a:p>
          <a:p>
            <a:pPr marL="457200" indent="-457200">
              <a:buFont typeface="Arial" panose="020B0604020202020204" pitchFamily="34" charset="0"/>
              <a:buChar char="•"/>
            </a:pPr>
            <a:r>
              <a:rPr lang="en-US" sz="2800" dirty="0" smtClean="0">
                <a:effectLst>
                  <a:innerShdw blurRad="114300">
                    <a:prstClr val="black"/>
                  </a:innerShdw>
                </a:effectLst>
              </a:rPr>
              <a:t>Providing remediation to ensure academic readiness</a:t>
            </a:r>
          </a:p>
          <a:p>
            <a:pPr marL="457200" indent="-457200">
              <a:buFont typeface="Arial" panose="020B0604020202020204" pitchFamily="34" charset="0"/>
              <a:buChar char="•"/>
            </a:pPr>
            <a:r>
              <a:rPr lang="en-US" sz="2800" dirty="0" smtClean="0">
                <a:effectLst>
                  <a:innerShdw blurRad="114300">
                    <a:prstClr val="black"/>
                  </a:innerShdw>
                </a:effectLst>
              </a:rPr>
              <a:t>Enhancing wrap around services at critical transition points</a:t>
            </a:r>
          </a:p>
          <a:p>
            <a:endParaRPr lang="en-US" sz="2800" dirty="0">
              <a:effectLst>
                <a:innerShdw blurRad="114300">
                  <a:prstClr val="black"/>
                </a:innerShdw>
              </a:effectLst>
            </a:endParaRPr>
          </a:p>
        </p:txBody>
      </p:sp>
      <p:sp>
        <p:nvSpPr>
          <p:cNvPr id="8" name="Rectangle 7"/>
          <p:cNvSpPr/>
          <p:nvPr/>
        </p:nvSpPr>
        <p:spPr>
          <a:xfrm>
            <a:off x="0" y="0"/>
            <a:ext cx="12192000" cy="8094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800" b="1" dirty="0" smtClean="0"/>
              <a:t>#8.  Supports for Students to Transition to Postsecondary Destinations</a:t>
            </a:r>
            <a:endParaRPr lang="en-US"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808" y="1678674"/>
            <a:ext cx="4121624" cy="2756848"/>
          </a:xfrm>
          <a:prstGeom prst="rect">
            <a:avLst/>
          </a:prstGeom>
        </p:spPr>
      </p:pic>
    </p:spTree>
    <p:extLst>
      <p:ext uri="{BB962C8B-B14F-4D97-AF65-F5344CB8AC3E}">
        <p14:creationId xmlns:p14="http://schemas.microsoft.com/office/powerpoint/2010/main" val="2560226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4144"/>
            <a:ext cx="10515600" cy="3582651"/>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marL="0" indent="0" algn="ctr">
              <a:lnSpc>
                <a:spcPct val="100000"/>
              </a:lnSpc>
              <a:spcBef>
                <a:spcPts val="0"/>
              </a:spcBef>
              <a:buNone/>
            </a:pPr>
            <a:r>
              <a:rPr lang="en-US" sz="6600" dirty="0" smtClean="0"/>
              <a:t>Audit/Sharing Best Practices Activity</a:t>
            </a:r>
          </a:p>
          <a:p>
            <a:pPr marL="0" indent="0" algn="ctr">
              <a:lnSpc>
                <a:spcPct val="100000"/>
              </a:lnSpc>
              <a:spcBef>
                <a:spcPts val="0"/>
              </a:spcBef>
              <a:buNone/>
            </a:pPr>
            <a:endParaRPr lang="en-US" sz="6600" dirty="0"/>
          </a:p>
          <a:p>
            <a:pPr>
              <a:lnSpc>
                <a:spcPct val="100000"/>
              </a:lnSpc>
              <a:spcBef>
                <a:spcPts val="0"/>
              </a:spcBef>
            </a:pPr>
            <a:r>
              <a:rPr lang="en-US" sz="3900" dirty="0" smtClean="0"/>
              <a:t>Where is your district in your implementation?</a:t>
            </a:r>
          </a:p>
          <a:p>
            <a:pPr marL="0" indent="0">
              <a:lnSpc>
                <a:spcPct val="100000"/>
              </a:lnSpc>
              <a:spcBef>
                <a:spcPts val="0"/>
              </a:spcBef>
              <a:buNone/>
            </a:pPr>
            <a:endParaRPr lang="en-US" sz="3900" dirty="0"/>
          </a:p>
          <a:p>
            <a:pPr>
              <a:lnSpc>
                <a:spcPct val="100000"/>
              </a:lnSpc>
              <a:spcBef>
                <a:spcPts val="0"/>
              </a:spcBef>
            </a:pPr>
            <a:r>
              <a:rPr lang="en-US" sz="3900" dirty="0" smtClean="0"/>
              <a:t>Share what is working in your district &amp; how you are addressing the requirements</a:t>
            </a:r>
          </a:p>
          <a:p>
            <a:pPr>
              <a:lnSpc>
                <a:spcPct val="100000"/>
              </a:lnSpc>
              <a:spcBef>
                <a:spcPts val="0"/>
              </a:spcBef>
            </a:pPr>
            <a:endParaRPr lang="en-US" sz="3900" dirty="0"/>
          </a:p>
          <a:p>
            <a:pPr>
              <a:lnSpc>
                <a:spcPct val="100000"/>
              </a:lnSpc>
              <a:spcBef>
                <a:spcPts val="0"/>
              </a:spcBef>
            </a:pPr>
            <a:r>
              <a:rPr lang="en-US" sz="3900" dirty="0" smtClean="0"/>
              <a:t>Discuss what supports are still needed for true implementation</a:t>
            </a:r>
          </a:p>
        </p:txBody>
      </p:sp>
      <p:sp>
        <p:nvSpPr>
          <p:cNvPr id="6" name="Rectangle 5"/>
          <p:cNvSpPr/>
          <p:nvPr/>
        </p:nvSpPr>
        <p:spPr>
          <a:xfrm>
            <a:off x="838200" y="4886795"/>
            <a:ext cx="10515600" cy="509664"/>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36644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55820" y="1046138"/>
            <a:ext cx="5181600" cy="4351338"/>
          </a:xfrm>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a:p>
          <a:p>
            <a:endParaRPr lang="en-US" dirty="0" smtClean="0"/>
          </a:p>
          <a:p>
            <a:pPr marL="0" indent="0">
              <a:buNone/>
            </a:pPr>
            <a:endParaRPr lang="en-US" dirty="0"/>
          </a:p>
        </p:txBody>
      </p:sp>
      <p:sp>
        <p:nvSpPr>
          <p:cNvPr id="7" name="Snip Single Corner Rectangle 6"/>
          <p:cNvSpPr/>
          <p:nvPr/>
        </p:nvSpPr>
        <p:spPr>
          <a:xfrm>
            <a:off x="6280879" y="1046138"/>
            <a:ext cx="4751882" cy="4351337"/>
          </a:xfrm>
          <a:prstGeom prst="snip1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lang="en-US" sz="2800" dirty="0" smtClean="0">
                <a:effectLst>
                  <a:innerShdw blurRad="114300">
                    <a:prstClr val="black"/>
                  </a:innerShdw>
                </a:effectLst>
              </a:rPr>
              <a:t>Asking better questions</a:t>
            </a:r>
          </a:p>
          <a:p>
            <a:endParaRPr lang="en-US" sz="2800" dirty="0" smtClean="0">
              <a:effectLst>
                <a:innerShdw blurRad="114300">
                  <a:prstClr val="black"/>
                </a:innerShdw>
              </a:effectLst>
            </a:endParaRPr>
          </a:p>
          <a:p>
            <a:pPr marL="457200" indent="-457200">
              <a:buFont typeface="Arial" panose="020B0604020202020204" pitchFamily="34" charset="0"/>
              <a:buChar char="•"/>
            </a:pPr>
            <a:r>
              <a:rPr lang="en-US" sz="2800" dirty="0" smtClean="0">
                <a:effectLst>
                  <a:innerShdw blurRad="114300">
                    <a:prstClr val="black"/>
                  </a:innerShdw>
                </a:effectLst>
              </a:rPr>
              <a:t>Participating more effectively in decisions</a:t>
            </a:r>
          </a:p>
          <a:p>
            <a:endParaRPr lang="en-US" sz="2800" dirty="0" smtClean="0">
              <a:effectLst>
                <a:innerShdw blurRad="114300">
                  <a:prstClr val="black"/>
                </a:innerShdw>
              </a:effectLst>
            </a:endParaRPr>
          </a:p>
          <a:p>
            <a:pPr marL="457200" indent="-457200">
              <a:buFont typeface="Arial" panose="020B0604020202020204" pitchFamily="34" charset="0"/>
              <a:buChar char="•"/>
            </a:pPr>
            <a:r>
              <a:rPr lang="en-US" sz="2800" dirty="0" smtClean="0">
                <a:effectLst>
                  <a:innerShdw blurRad="114300">
                    <a:prstClr val="black"/>
                  </a:innerShdw>
                </a:effectLst>
              </a:rPr>
              <a:t>Support, Monitor, Advocate</a:t>
            </a:r>
          </a:p>
          <a:p>
            <a:endParaRPr lang="en-US" sz="2800" dirty="0">
              <a:effectLst>
                <a:innerShdw blurRad="114300">
                  <a:prstClr val="black"/>
                </a:innerShdw>
              </a:effectLst>
            </a:endParaRPr>
          </a:p>
        </p:txBody>
      </p:sp>
      <p:sp>
        <p:nvSpPr>
          <p:cNvPr id="8" name="Rectangle 7"/>
          <p:cNvSpPr/>
          <p:nvPr/>
        </p:nvSpPr>
        <p:spPr>
          <a:xfrm>
            <a:off x="0" y="0"/>
            <a:ext cx="12192000" cy="8094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800" b="1" dirty="0" smtClean="0"/>
              <a:t>Partnering With Parents</a:t>
            </a:r>
            <a:endParaRPr lang="en-US"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310" y="1146413"/>
            <a:ext cx="3425589" cy="4039736"/>
          </a:xfrm>
          <a:prstGeom prst="rect">
            <a:avLst/>
          </a:prstGeom>
        </p:spPr>
      </p:pic>
    </p:spTree>
    <p:extLst>
      <p:ext uri="{BB962C8B-B14F-4D97-AF65-F5344CB8AC3E}">
        <p14:creationId xmlns:p14="http://schemas.microsoft.com/office/powerpoint/2010/main" val="2849965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7579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28407"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77486"/>
          <a:stretch/>
        </p:blipFill>
        <p:spPr>
          <a:xfrm>
            <a:off x="249836" y="0"/>
            <a:ext cx="2058649" cy="6858000"/>
          </a:xfrm>
          <a:prstGeom prst="rect">
            <a:avLst/>
          </a:prstGeom>
        </p:spPr>
      </p:pic>
      <p:sp>
        <p:nvSpPr>
          <p:cNvPr id="5" name="Title 4"/>
          <p:cNvSpPr>
            <a:spLocks noGrp="1"/>
          </p:cNvSpPr>
          <p:nvPr>
            <p:ph type="title"/>
          </p:nvPr>
        </p:nvSpPr>
        <p:spPr>
          <a:xfrm>
            <a:off x="2678242" y="365127"/>
            <a:ext cx="8675557" cy="1325563"/>
          </a:xfrm>
        </p:spPr>
        <p:txBody>
          <a:bodyPr/>
          <a:lstStyle/>
          <a:p>
            <a:pPr algn="ctr"/>
            <a:r>
              <a:rPr lang="en-US" dirty="0" smtClean="0"/>
              <a:t>Question Formulation Technique</a:t>
            </a:r>
            <a:endParaRPr lang="en-US" dirty="0"/>
          </a:p>
        </p:txBody>
      </p:sp>
      <p:sp>
        <p:nvSpPr>
          <p:cNvPr id="6" name="Content Placeholder 5"/>
          <p:cNvSpPr>
            <a:spLocks noGrp="1"/>
          </p:cNvSpPr>
          <p:nvPr>
            <p:ph idx="1"/>
          </p:nvPr>
        </p:nvSpPr>
        <p:spPr>
          <a:xfrm>
            <a:off x="2678242" y="1460311"/>
            <a:ext cx="8675558" cy="4067032"/>
          </a:xfrm>
        </p:spPr>
        <p:txBody>
          <a:bodyPr>
            <a:normAutofit fontScale="92500"/>
          </a:bodyPr>
          <a:lstStyle/>
          <a:p>
            <a:pPr marL="742950" indent="-742950">
              <a:buAutoNum type="arabicPeriod"/>
            </a:pPr>
            <a:r>
              <a:rPr lang="en-US" sz="3600" dirty="0" smtClean="0"/>
              <a:t>Produce their own questions</a:t>
            </a:r>
          </a:p>
          <a:p>
            <a:pPr marL="742950" indent="-742950">
              <a:buAutoNum type="arabicPeriod"/>
            </a:pPr>
            <a:r>
              <a:rPr lang="en-US" sz="3600" dirty="0" smtClean="0"/>
              <a:t>Work with and improve their own questions</a:t>
            </a:r>
          </a:p>
          <a:p>
            <a:pPr marL="742950" indent="-742950">
              <a:buAutoNum type="arabicPeriod"/>
            </a:pPr>
            <a:r>
              <a:rPr lang="en-US" sz="3600" dirty="0" smtClean="0"/>
              <a:t>Prioritize their questions</a:t>
            </a:r>
          </a:p>
          <a:p>
            <a:pPr marL="742950" indent="-742950">
              <a:buAutoNum type="arabicPeriod"/>
            </a:pPr>
            <a:r>
              <a:rPr lang="en-US" sz="3600" dirty="0" smtClean="0"/>
              <a:t>Strategize on next steps and how to use the questions</a:t>
            </a:r>
          </a:p>
          <a:p>
            <a:pPr marL="742950" indent="-742950">
              <a:buAutoNum type="arabicPeriod"/>
            </a:pPr>
            <a:r>
              <a:rPr lang="en-US" sz="3600" dirty="0" smtClean="0"/>
              <a:t>Reflect on what they have learned by working with their questions</a:t>
            </a:r>
          </a:p>
        </p:txBody>
      </p:sp>
    </p:spTree>
    <p:extLst>
      <p:ext uri="{BB962C8B-B14F-4D97-AF65-F5344CB8AC3E}">
        <p14:creationId xmlns:p14="http://schemas.microsoft.com/office/powerpoint/2010/main" val="919575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Create a Question Focus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Name the topic, problem, or situation.</a:t>
            </a:r>
          </a:p>
          <a:p>
            <a:pPr marL="514350" indent="-514350">
              <a:buFont typeface="+mj-lt"/>
              <a:buAutoNum type="arabicPeriod"/>
            </a:pPr>
            <a:r>
              <a:rPr lang="en-US" dirty="0" smtClean="0"/>
              <a:t>Think about your purpose.  Why do you want participants to ask questions?</a:t>
            </a:r>
          </a:p>
          <a:p>
            <a:pPr marL="514350" indent="-514350">
              <a:buFont typeface="+mj-lt"/>
              <a:buAutoNum type="arabicPeriod"/>
            </a:pPr>
            <a:r>
              <a:rPr lang="en-US" dirty="0" smtClean="0"/>
              <a:t>Name how the questions produced will be used.</a:t>
            </a:r>
          </a:p>
          <a:p>
            <a:pPr marL="514350" indent="-514350">
              <a:buFont typeface="+mj-lt"/>
              <a:buAutoNum type="arabicPeriod"/>
            </a:pPr>
            <a:r>
              <a:rPr lang="en-US" dirty="0" smtClean="0"/>
              <a:t>Generate three ideas related to the topic.</a:t>
            </a:r>
          </a:p>
          <a:p>
            <a:pPr marL="514350" indent="-514350">
              <a:buFont typeface="+mj-lt"/>
              <a:buAutoNum type="arabicPeriod"/>
            </a:pPr>
            <a:r>
              <a:rPr lang="en-US" dirty="0" smtClean="0"/>
              <a:t>Choose the idea that you think will best stimulate questioning.</a:t>
            </a:r>
          </a:p>
          <a:p>
            <a:pPr marL="514350" indent="-514350">
              <a:buFont typeface="+mj-lt"/>
              <a:buAutoNum type="arabicPeriod"/>
            </a:pPr>
            <a:r>
              <a:rPr lang="en-US" dirty="0" smtClean="0"/>
              <a:t>Test it out by asking your own questions.</a:t>
            </a:r>
            <a:endParaRPr lang="en-US" dirty="0"/>
          </a:p>
        </p:txBody>
      </p:sp>
    </p:spTree>
    <p:extLst>
      <p:ext uri="{BB962C8B-B14F-4D97-AF65-F5344CB8AC3E}">
        <p14:creationId xmlns:p14="http://schemas.microsoft.com/office/powerpoint/2010/main" val="2114379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28407"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77486"/>
          <a:stretch/>
        </p:blipFill>
        <p:spPr>
          <a:xfrm>
            <a:off x="249836" y="0"/>
            <a:ext cx="2058649" cy="6858000"/>
          </a:xfrm>
          <a:prstGeom prst="rect">
            <a:avLst/>
          </a:prstGeom>
        </p:spPr>
      </p:pic>
      <p:sp>
        <p:nvSpPr>
          <p:cNvPr id="5" name="Title 4"/>
          <p:cNvSpPr>
            <a:spLocks noGrp="1"/>
          </p:cNvSpPr>
          <p:nvPr>
            <p:ph type="title"/>
          </p:nvPr>
        </p:nvSpPr>
        <p:spPr>
          <a:xfrm>
            <a:off x="2678243" y="365127"/>
            <a:ext cx="8499274" cy="781285"/>
          </a:xfrm>
        </p:spPr>
        <p:txBody>
          <a:bodyPr>
            <a:normAutofit fontScale="90000"/>
          </a:bodyPr>
          <a:lstStyle/>
          <a:p>
            <a:pPr algn="ctr"/>
            <a:r>
              <a:rPr lang="en-US" dirty="0" smtClean="0"/>
              <a:t>Q Focus:  S seems to be having trouble doing his homework</a:t>
            </a:r>
            <a:endParaRPr lang="en-US" dirty="0"/>
          </a:p>
        </p:txBody>
      </p:sp>
      <p:pic>
        <p:nvPicPr>
          <p:cNvPr id="3" name="Content Placeholder 2"/>
          <p:cNvPicPr>
            <a:picLocks noGrp="1" noChangeAspect="1"/>
          </p:cNvPicPr>
          <p:nvPr>
            <p:ph idx="1"/>
          </p:nvPr>
        </p:nvPicPr>
        <p:blipFill>
          <a:blip r:embed="rId3"/>
          <a:stretch>
            <a:fillRect/>
          </a:stretch>
        </p:blipFill>
        <p:spPr>
          <a:xfrm>
            <a:off x="2976471" y="1596788"/>
            <a:ext cx="8487648" cy="3794078"/>
          </a:xfrm>
          <a:prstGeom prst="rect">
            <a:avLst/>
          </a:prstGeom>
        </p:spPr>
      </p:pic>
    </p:spTree>
    <p:extLst>
      <p:ext uri="{BB962C8B-B14F-4D97-AF65-F5344CB8AC3E}">
        <p14:creationId xmlns:p14="http://schemas.microsoft.com/office/powerpoint/2010/main" val="141896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28407"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77486"/>
          <a:stretch/>
        </p:blipFill>
        <p:spPr>
          <a:xfrm>
            <a:off x="249836" y="0"/>
            <a:ext cx="2058649" cy="6858000"/>
          </a:xfrm>
          <a:prstGeom prst="rect">
            <a:avLst/>
          </a:prstGeom>
        </p:spPr>
      </p:pic>
      <p:pic>
        <p:nvPicPr>
          <p:cNvPr id="6" name="Content Placeholder 5"/>
          <p:cNvPicPr>
            <a:picLocks noGrp="1" noChangeAspect="1"/>
          </p:cNvPicPr>
          <p:nvPr>
            <p:ph idx="1"/>
          </p:nvPr>
        </p:nvPicPr>
        <p:blipFill>
          <a:blip r:embed="rId4"/>
          <a:stretch>
            <a:fillRect/>
          </a:stretch>
        </p:blipFill>
        <p:spPr>
          <a:xfrm>
            <a:off x="2428407" y="109181"/>
            <a:ext cx="9763593" cy="5295331"/>
          </a:xfrm>
          <a:prstGeom prst="rect">
            <a:avLst/>
          </a:prstGeom>
        </p:spPr>
      </p:pic>
    </p:spTree>
    <p:extLst>
      <p:ext uri="{BB962C8B-B14F-4D97-AF65-F5344CB8AC3E}">
        <p14:creationId xmlns:p14="http://schemas.microsoft.com/office/powerpoint/2010/main" val="158666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55820" y="1046138"/>
            <a:ext cx="5181600" cy="4351338"/>
          </a:xfrm>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a:p>
          <a:p>
            <a:endParaRPr lang="en-US" dirty="0" smtClean="0"/>
          </a:p>
          <a:p>
            <a:pPr marL="0" indent="0">
              <a:buNone/>
            </a:pPr>
            <a:endParaRPr lang="en-US" dirty="0"/>
          </a:p>
        </p:txBody>
      </p:sp>
      <p:sp>
        <p:nvSpPr>
          <p:cNvPr id="7" name="Snip Single Corner Rectangle 6"/>
          <p:cNvSpPr/>
          <p:nvPr/>
        </p:nvSpPr>
        <p:spPr>
          <a:xfrm>
            <a:off x="6280879" y="1046138"/>
            <a:ext cx="4751882" cy="4351337"/>
          </a:xfrm>
          <a:prstGeom prst="snip1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lang="en-US" sz="2800" dirty="0" smtClean="0">
                <a:effectLst>
                  <a:innerShdw blurRad="114300">
                    <a:prstClr val="black"/>
                  </a:innerShdw>
                </a:effectLst>
              </a:rPr>
              <a:t>Which three questions do you want to get answered first?</a:t>
            </a:r>
          </a:p>
          <a:p>
            <a:pPr marL="457200" indent="-457200">
              <a:buFont typeface="Arial" panose="020B0604020202020204" pitchFamily="34" charset="0"/>
              <a:buChar char="•"/>
            </a:pPr>
            <a:r>
              <a:rPr lang="en-US" sz="2800" dirty="0" smtClean="0">
                <a:effectLst>
                  <a:innerShdw blurRad="114300">
                    <a:prstClr val="black"/>
                  </a:innerShdw>
                </a:effectLst>
              </a:rPr>
              <a:t>Which three questions will help you address the problem immediately?</a:t>
            </a:r>
          </a:p>
          <a:p>
            <a:pPr marL="457200" indent="-457200">
              <a:buFont typeface="Arial" panose="020B0604020202020204" pitchFamily="34" charset="0"/>
              <a:buChar char="•"/>
            </a:pPr>
            <a:r>
              <a:rPr lang="en-US" sz="2800" dirty="0" smtClean="0">
                <a:effectLst>
                  <a:innerShdw blurRad="114300">
                    <a:prstClr val="black"/>
                  </a:innerShdw>
                </a:effectLst>
              </a:rPr>
              <a:t>What three questions will help you figure out next steps?</a:t>
            </a:r>
          </a:p>
          <a:p>
            <a:endParaRPr lang="en-US" sz="2800" dirty="0">
              <a:effectLst>
                <a:innerShdw blurRad="114300">
                  <a:prstClr val="black"/>
                </a:innerShdw>
              </a:effectLst>
            </a:endParaRPr>
          </a:p>
        </p:txBody>
      </p:sp>
      <p:sp>
        <p:nvSpPr>
          <p:cNvPr id="8" name="Rectangle 7"/>
          <p:cNvSpPr/>
          <p:nvPr/>
        </p:nvSpPr>
        <p:spPr>
          <a:xfrm>
            <a:off x="0" y="0"/>
            <a:ext cx="12192000" cy="8094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800" b="1" dirty="0" smtClean="0"/>
              <a:t>Prioritize Your Questions</a:t>
            </a:r>
            <a:endParaRPr lang="en-US" sz="2800" b="1" dirty="0"/>
          </a:p>
        </p:txBody>
      </p:sp>
      <p:pic>
        <p:nvPicPr>
          <p:cNvPr id="4" name="Content Placeholder 3"/>
          <p:cNvPicPr>
            <a:picLocks noGrp="1" noChangeAspect="1"/>
          </p:cNvPicPr>
          <p:nvPr>
            <p:ph sz="half" idx="1"/>
          </p:nvPr>
        </p:nvPicPr>
        <p:blipFill>
          <a:blip r:embed="rId2"/>
          <a:stretch>
            <a:fillRect/>
          </a:stretch>
        </p:blipFill>
        <p:spPr>
          <a:xfrm>
            <a:off x="914400" y="1577251"/>
            <a:ext cx="4722125" cy="3289110"/>
          </a:xfrm>
          <a:prstGeom prst="rect">
            <a:avLst/>
          </a:prstGeom>
        </p:spPr>
      </p:pic>
    </p:spTree>
    <p:extLst>
      <p:ext uri="{BB962C8B-B14F-4D97-AF65-F5344CB8AC3E}">
        <p14:creationId xmlns:p14="http://schemas.microsoft.com/office/powerpoint/2010/main" val="2694694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nip Single Corner Rectangle 9"/>
          <p:cNvSpPr/>
          <p:nvPr/>
        </p:nvSpPr>
        <p:spPr>
          <a:xfrm flipH="1">
            <a:off x="1349114" y="1031148"/>
            <a:ext cx="4527030" cy="4351337"/>
          </a:xfrm>
          <a:prstGeom prst="snip1Rect">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marL="571500" indent="-571500">
              <a:buFont typeface="Arial" panose="020B0604020202020204" pitchFamily="34" charset="0"/>
              <a:buChar char="•"/>
            </a:pPr>
            <a:endParaRPr lang="en-US" sz="2000" dirty="0" smtClean="0">
              <a:effectLst>
                <a:innerShdw blurRad="114300">
                  <a:prstClr val="black"/>
                </a:innerShdw>
              </a:effectLst>
            </a:endParaRPr>
          </a:p>
          <a:p>
            <a:pPr marL="571500" indent="-571500">
              <a:buFont typeface="Arial" panose="020B0604020202020204" pitchFamily="34" charset="0"/>
              <a:buChar char="•"/>
            </a:pPr>
            <a:r>
              <a:rPr lang="en-US" sz="2000" dirty="0" smtClean="0">
                <a:effectLst>
                  <a:innerShdw blurRad="114300">
                    <a:prstClr val="black"/>
                  </a:innerShdw>
                </a:effectLst>
              </a:rPr>
              <a:t>What information do you still need to get?</a:t>
            </a:r>
          </a:p>
          <a:p>
            <a:pPr marL="571500" indent="-571500">
              <a:buFont typeface="Arial" panose="020B0604020202020204" pitchFamily="34" charset="0"/>
              <a:buChar char="•"/>
            </a:pPr>
            <a:r>
              <a:rPr lang="en-US" sz="2000" dirty="0" smtClean="0">
                <a:effectLst>
                  <a:innerShdw blurRad="114300">
                    <a:prstClr val="black"/>
                  </a:innerShdw>
                </a:effectLst>
              </a:rPr>
              <a:t>What tasks do you need to implement?</a:t>
            </a:r>
          </a:p>
          <a:p>
            <a:pPr marL="571500" indent="-571500">
              <a:buFont typeface="Arial" panose="020B0604020202020204" pitchFamily="34" charset="0"/>
              <a:buChar char="•"/>
            </a:pPr>
            <a:r>
              <a:rPr lang="en-US" sz="2000" dirty="0" smtClean="0">
                <a:effectLst>
                  <a:innerShdw blurRad="114300">
                    <a:prstClr val="black"/>
                  </a:innerShdw>
                </a:effectLst>
              </a:rPr>
              <a:t>How can you use the information?</a:t>
            </a:r>
          </a:p>
          <a:p>
            <a:pPr marL="571500" indent="-571500">
              <a:buFont typeface="Arial" panose="020B0604020202020204" pitchFamily="34" charset="0"/>
              <a:buChar char="•"/>
            </a:pPr>
            <a:r>
              <a:rPr lang="en-US" sz="2000" dirty="0" smtClean="0">
                <a:effectLst>
                  <a:innerShdw blurRad="114300">
                    <a:prstClr val="black"/>
                  </a:innerShdw>
                </a:effectLst>
              </a:rPr>
              <a:t>Who do you need to partner with?</a:t>
            </a:r>
          </a:p>
          <a:p>
            <a:pPr marL="571500" indent="-571500">
              <a:buFont typeface="Arial" panose="020B0604020202020204" pitchFamily="34" charset="0"/>
              <a:buChar char="•"/>
            </a:pPr>
            <a:r>
              <a:rPr lang="en-US" sz="2000" dirty="0" smtClean="0">
                <a:effectLst>
                  <a:innerShdw blurRad="114300">
                    <a:prstClr val="black"/>
                  </a:innerShdw>
                </a:effectLst>
              </a:rPr>
              <a:t>How can this fit with the three parent roles of support, monitor, advocate?</a:t>
            </a:r>
          </a:p>
          <a:p>
            <a:pPr marL="571500" indent="-571500">
              <a:buFont typeface="Arial" panose="020B0604020202020204" pitchFamily="34" charset="0"/>
              <a:buChar char="•"/>
            </a:pPr>
            <a:endParaRPr lang="en-US" sz="2000" dirty="0">
              <a:effectLst>
                <a:innerShdw blurRad="114300">
                  <a:prstClr val="black"/>
                </a:innerShdw>
              </a:effectLst>
            </a:endParaRPr>
          </a:p>
          <a:p>
            <a:endParaRPr lang="en-US" sz="2000" dirty="0">
              <a:effectLst>
                <a:innerShdw blurRad="114300">
                  <a:prstClr val="black"/>
                </a:innerShdw>
              </a:effectLst>
            </a:endParaRPr>
          </a:p>
        </p:txBody>
      </p:sp>
      <p:sp>
        <p:nvSpPr>
          <p:cNvPr id="12" name="Rectangle 11"/>
          <p:cNvSpPr/>
          <p:nvPr/>
        </p:nvSpPr>
        <p:spPr>
          <a:xfrm>
            <a:off x="0" y="0"/>
            <a:ext cx="12192000" cy="8094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4000" b="1" dirty="0" smtClean="0"/>
              <a:t>Next Steps &amp; Reflection</a:t>
            </a:r>
            <a:endParaRPr lang="en-US" sz="4000" b="1" dirty="0"/>
          </a:p>
        </p:txBody>
      </p:sp>
      <p:pic>
        <p:nvPicPr>
          <p:cNvPr id="9" name="Content Placeholder 3"/>
          <p:cNvPicPr>
            <a:picLocks noGrp="1" noChangeAspect="1"/>
          </p:cNvPicPr>
          <p:nvPr>
            <p:ph sz="half" idx="2"/>
          </p:nvPr>
        </p:nvPicPr>
        <p:blipFill>
          <a:blip r:embed="rId2"/>
          <a:stretch>
            <a:fillRect/>
          </a:stretch>
        </p:blipFill>
        <p:spPr>
          <a:xfrm>
            <a:off x="6202363" y="1031147"/>
            <a:ext cx="5181600" cy="4351337"/>
          </a:xfrm>
          <a:prstGeom prst="rect">
            <a:avLst/>
          </a:prstGeom>
        </p:spPr>
      </p:pic>
    </p:spTree>
    <p:extLst>
      <p:ext uri="{BB962C8B-B14F-4D97-AF65-F5344CB8AC3E}">
        <p14:creationId xmlns:p14="http://schemas.microsoft.com/office/powerpoint/2010/main" val="1689027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28407"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77486"/>
          <a:stretch/>
        </p:blipFill>
        <p:spPr>
          <a:xfrm>
            <a:off x="249836" y="0"/>
            <a:ext cx="2058649" cy="6858000"/>
          </a:xfrm>
          <a:prstGeom prst="rect">
            <a:avLst/>
          </a:prstGeom>
        </p:spPr>
      </p:pic>
      <p:sp>
        <p:nvSpPr>
          <p:cNvPr id="5" name="Title 4"/>
          <p:cNvSpPr>
            <a:spLocks noGrp="1"/>
          </p:cNvSpPr>
          <p:nvPr>
            <p:ph type="title"/>
          </p:nvPr>
        </p:nvSpPr>
        <p:spPr>
          <a:xfrm>
            <a:off x="2678242" y="365128"/>
            <a:ext cx="8675557" cy="1095184"/>
          </a:xfrm>
        </p:spPr>
        <p:txBody>
          <a:bodyPr>
            <a:normAutofit fontScale="90000"/>
          </a:bodyPr>
          <a:lstStyle/>
          <a:p>
            <a:pPr algn="ctr"/>
            <a:r>
              <a:rPr lang="en-US" dirty="0" smtClean="0"/>
              <a:t>Framework for Accountable Decision Making</a:t>
            </a:r>
            <a:endParaRPr lang="en-US" dirty="0"/>
          </a:p>
        </p:txBody>
      </p:sp>
      <p:sp>
        <p:nvSpPr>
          <p:cNvPr id="6" name="Content Placeholder 5"/>
          <p:cNvSpPr>
            <a:spLocks noGrp="1"/>
          </p:cNvSpPr>
          <p:nvPr>
            <p:ph idx="1"/>
          </p:nvPr>
        </p:nvSpPr>
        <p:spPr>
          <a:xfrm>
            <a:off x="2678242" y="1460311"/>
            <a:ext cx="8675558" cy="4067032"/>
          </a:xfrm>
        </p:spPr>
        <p:txBody>
          <a:bodyPr>
            <a:normAutofit/>
          </a:bodyPr>
          <a:lstStyle/>
          <a:p>
            <a:pPr marL="0" indent="0">
              <a:buNone/>
            </a:pPr>
            <a:r>
              <a:rPr lang="en-US" sz="3600" dirty="0" smtClean="0">
                <a:solidFill>
                  <a:schemeClr val="accent3">
                    <a:lumMod val="75000"/>
                  </a:schemeClr>
                </a:solidFill>
              </a:rPr>
              <a:t>Step One- Define and Identify Decisions</a:t>
            </a:r>
          </a:p>
          <a:p>
            <a:r>
              <a:rPr lang="en-US" sz="3600" dirty="0" smtClean="0"/>
              <a:t>Define the term decision- the selection of one option from among two or more options</a:t>
            </a:r>
          </a:p>
          <a:p>
            <a:r>
              <a:rPr lang="en-US" sz="3600" dirty="0" smtClean="0"/>
              <a:t>Identifying decisions- a </a:t>
            </a:r>
            <a:r>
              <a:rPr lang="en-US" sz="3600" dirty="0" err="1" smtClean="0"/>
              <a:t>scaffolded</a:t>
            </a:r>
            <a:r>
              <a:rPr lang="en-US" sz="3600" dirty="0" smtClean="0"/>
              <a:t> learning process that helps parents identify the many decisions they make every day</a:t>
            </a:r>
          </a:p>
        </p:txBody>
      </p:sp>
    </p:spTree>
    <p:extLst>
      <p:ext uri="{BB962C8B-B14F-4D97-AF65-F5344CB8AC3E}">
        <p14:creationId xmlns:p14="http://schemas.microsoft.com/office/powerpoint/2010/main" val="718027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Step Two: Explore Three Key Elements in Decision Making</a:t>
            </a:r>
            <a:endParaRPr lang="en-US" dirty="0"/>
          </a:p>
        </p:txBody>
      </p:sp>
      <p:sp>
        <p:nvSpPr>
          <p:cNvPr id="3" name="Content Placeholder 2"/>
          <p:cNvSpPr>
            <a:spLocks noGrp="1"/>
          </p:cNvSpPr>
          <p:nvPr>
            <p:ph idx="1"/>
          </p:nvPr>
        </p:nvSpPr>
        <p:spPr/>
        <p:txBody>
          <a:bodyPr/>
          <a:lstStyle/>
          <a:p>
            <a:r>
              <a:rPr lang="en-US" dirty="0" smtClean="0">
                <a:solidFill>
                  <a:schemeClr val="accent3">
                    <a:lumMod val="75000"/>
                  </a:schemeClr>
                </a:solidFill>
              </a:rPr>
              <a:t>Reason</a:t>
            </a:r>
            <a:r>
              <a:rPr lang="en-US" dirty="0" smtClean="0"/>
              <a:t>- the basis for all decisions.  Zeroing in on the reason for a decision can help clarify why one particular option was selected</a:t>
            </a:r>
          </a:p>
          <a:p>
            <a:r>
              <a:rPr lang="en-US" dirty="0" smtClean="0">
                <a:solidFill>
                  <a:schemeClr val="accent3">
                    <a:lumMod val="75000"/>
                  </a:schemeClr>
                </a:solidFill>
              </a:rPr>
              <a:t>Process</a:t>
            </a:r>
            <a:r>
              <a:rPr lang="en-US" dirty="0" smtClean="0"/>
              <a:t>- fully knowing about the process requires learning about the information used, the steps leading up to the selection of one option, who was (and was not) involved, and the logistics of when and where the decision was made</a:t>
            </a:r>
          </a:p>
          <a:p>
            <a:r>
              <a:rPr lang="en-US" dirty="0" smtClean="0">
                <a:solidFill>
                  <a:schemeClr val="accent3">
                    <a:lumMod val="75000"/>
                  </a:schemeClr>
                </a:solidFill>
              </a:rPr>
              <a:t>Role</a:t>
            </a:r>
            <a:r>
              <a:rPr lang="en-US" dirty="0" smtClean="0"/>
              <a:t>- defining the role the parent can play in the decision-making process</a:t>
            </a:r>
            <a:endParaRPr lang="en-US" dirty="0"/>
          </a:p>
        </p:txBody>
      </p:sp>
    </p:spTree>
    <p:extLst>
      <p:ext uri="{BB962C8B-B14F-4D97-AF65-F5344CB8AC3E}">
        <p14:creationId xmlns:p14="http://schemas.microsoft.com/office/powerpoint/2010/main" val="1314083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28407"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77486"/>
          <a:stretch/>
        </p:blipFill>
        <p:spPr>
          <a:xfrm>
            <a:off x="249836" y="0"/>
            <a:ext cx="2058649" cy="6858000"/>
          </a:xfrm>
          <a:prstGeom prst="rect">
            <a:avLst/>
          </a:prstGeom>
        </p:spPr>
      </p:pic>
      <p:sp>
        <p:nvSpPr>
          <p:cNvPr id="5" name="Title 4"/>
          <p:cNvSpPr>
            <a:spLocks noGrp="1"/>
          </p:cNvSpPr>
          <p:nvPr>
            <p:ph type="title"/>
          </p:nvPr>
        </p:nvSpPr>
        <p:spPr>
          <a:xfrm>
            <a:off x="2678242" y="365128"/>
            <a:ext cx="8675557" cy="1095184"/>
          </a:xfrm>
        </p:spPr>
        <p:txBody>
          <a:bodyPr>
            <a:normAutofit fontScale="90000"/>
          </a:bodyPr>
          <a:lstStyle/>
          <a:p>
            <a:pPr algn="ctr"/>
            <a:r>
              <a:rPr lang="en-US" dirty="0" smtClean="0"/>
              <a:t>Step Three: Ask Questions About Decisions</a:t>
            </a:r>
            <a:endParaRPr lang="en-US" dirty="0"/>
          </a:p>
        </p:txBody>
      </p:sp>
      <p:sp>
        <p:nvSpPr>
          <p:cNvPr id="6" name="Content Placeholder 5"/>
          <p:cNvSpPr>
            <a:spLocks noGrp="1"/>
          </p:cNvSpPr>
          <p:nvPr>
            <p:ph idx="1"/>
          </p:nvPr>
        </p:nvSpPr>
        <p:spPr>
          <a:xfrm>
            <a:off x="2678242" y="1460311"/>
            <a:ext cx="8675558" cy="4067032"/>
          </a:xfrm>
        </p:spPr>
        <p:txBody>
          <a:bodyPr>
            <a:normAutofit fontScale="92500" lnSpcReduction="10000"/>
          </a:bodyPr>
          <a:lstStyle/>
          <a:p>
            <a:pPr marL="0" indent="0">
              <a:buNone/>
            </a:pPr>
            <a:r>
              <a:rPr lang="en-US" sz="3600" dirty="0" smtClean="0">
                <a:solidFill>
                  <a:schemeClr val="accent3">
                    <a:lumMod val="75000"/>
                  </a:schemeClr>
                </a:solidFill>
              </a:rPr>
              <a:t>Create Questions Around the Three Criteria</a:t>
            </a:r>
          </a:p>
          <a:p>
            <a:r>
              <a:rPr lang="en-US" sz="3600" dirty="0" smtClean="0"/>
              <a:t>Reason- helps parents to understand the legitimacy for a decision</a:t>
            </a:r>
          </a:p>
          <a:p>
            <a:r>
              <a:rPr lang="en-US" sz="3600" dirty="0" smtClean="0"/>
              <a:t>Process- allows parents to see the transparency of the process to arrive at a decision</a:t>
            </a:r>
          </a:p>
          <a:p>
            <a:r>
              <a:rPr lang="en-US" sz="3600" dirty="0" smtClean="0"/>
              <a:t>Role- allows parents to understand their opportunities for participation in the decision</a:t>
            </a:r>
          </a:p>
        </p:txBody>
      </p:sp>
    </p:spTree>
    <p:extLst>
      <p:ext uri="{BB962C8B-B14F-4D97-AF65-F5344CB8AC3E}">
        <p14:creationId xmlns:p14="http://schemas.microsoft.com/office/powerpoint/2010/main" val="691125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4006" y="1282889"/>
            <a:ext cx="4121623" cy="4099595"/>
          </a:xfrm>
        </p:spPr>
        <p:style>
          <a:lnRef idx="0">
            <a:schemeClr val="accent3"/>
          </a:lnRef>
          <a:fillRef idx="3">
            <a:schemeClr val="accent3"/>
          </a:fillRef>
          <a:effectRef idx="3">
            <a:schemeClr val="accent3"/>
          </a:effectRef>
          <a:fontRef idx="minor">
            <a:schemeClr val="lt1"/>
          </a:fontRef>
        </p:style>
      </p:pic>
      <p:sp>
        <p:nvSpPr>
          <p:cNvPr id="10" name="Snip Single Corner Rectangle 9"/>
          <p:cNvSpPr/>
          <p:nvPr/>
        </p:nvSpPr>
        <p:spPr>
          <a:xfrm flipH="1">
            <a:off x="1198988" y="1282889"/>
            <a:ext cx="4527030" cy="4351337"/>
          </a:xfrm>
          <a:prstGeom prst="snip1Rect">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smtClean="0">
                <a:effectLst>
                  <a:innerShdw blurRad="114300">
                    <a:prstClr val="black"/>
                  </a:innerShdw>
                </a:effectLst>
              </a:rPr>
              <a:t>Support</a:t>
            </a:r>
            <a:r>
              <a:rPr lang="en-US" sz="2000" dirty="0" smtClean="0">
                <a:effectLst>
                  <a:innerShdw blurRad="114300">
                    <a:prstClr val="black"/>
                  </a:innerShdw>
                </a:effectLst>
              </a:rPr>
              <a:t> </a:t>
            </a:r>
          </a:p>
          <a:p>
            <a:pPr marL="342900" indent="-342900">
              <a:buFont typeface="Arial" panose="020B0604020202020204" pitchFamily="34" charset="0"/>
              <a:buChar char="•"/>
            </a:pPr>
            <a:r>
              <a:rPr lang="en-US" sz="2000" dirty="0" smtClean="0">
                <a:effectLst>
                  <a:innerShdw blurRad="114300">
                    <a:prstClr val="black"/>
                  </a:innerShdw>
                </a:effectLst>
              </a:rPr>
              <a:t>Meet child’s basic health, nutritional, and emotional needs</a:t>
            </a:r>
          </a:p>
          <a:p>
            <a:pPr marL="342900" indent="-342900">
              <a:buFont typeface="Arial" panose="020B0604020202020204" pitchFamily="34" charset="0"/>
              <a:buChar char="•"/>
            </a:pPr>
            <a:r>
              <a:rPr lang="en-US" sz="2000" dirty="0" smtClean="0">
                <a:effectLst>
                  <a:innerShdw blurRad="114300">
                    <a:prstClr val="black"/>
                  </a:innerShdw>
                </a:effectLst>
              </a:rPr>
              <a:t>Communicate clearly that education is a priority</a:t>
            </a:r>
          </a:p>
          <a:p>
            <a:pPr marL="342900" indent="-342900">
              <a:buFont typeface="Arial" panose="020B0604020202020204" pitchFamily="34" charset="0"/>
              <a:buChar char="•"/>
            </a:pPr>
            <a:r>
              <a:rPr lang="en-US" sz="2000" dirty="0" smtClean="0">
                <a:effectLst>
                  <a:innerShdw blurRad="114300">
                    <a:prstClr val="black"/>
                  </a:innerShdw>
                </a:effectLst>
              </a:rPr>
              <a:t>Create space and time for student to complete school work at home</a:t>
            </a:r>
          </a:p>
          <a:p>
            <a:pPr marL="342900" indent="-342900">
              <a:buFont typeface="Arial" panose="020B0604020202020204" pitchFamily="34" charset="0"/>
              <a:buChar char="•"/>
            </a:pPr>
            <a:r>
              <a:rPr lang="en-US" sz="2000" dirty="0" smtClean="0">
                <a:effectLst>
                  <a:innerShdw blurRad="114300">
                    <a:prstClr val="black"/>
                  </a:innerShdw>
                </a:effectLst>
              </a:rPr>
              <a:t>Do the best they can to ensure students arrive safely to school</a:t>
            </a:r>
          </a:p>
          <a:p>
            <a:pPr marL="342900" indent="-342900">
              <a:buFont typeface="Arial" panose="020B0604020202020204" pitchFamily="34" charset="0"/>
              <a:buChar char="•"/>
            </a:pPr>
            <a:endParaRPr lang="en-US" sz="2000" dirty="0">
              <a:effectLst>
                <a:innerShdw blurRad="114300">
                  <a:prstClr val="black"/>
                </a:innerShdw>
              </a:effectLst>
            </a:endParaRPr>
          </a:p>
          <a:p>
            <a:endParaRPr lang="en-US" sz="2000" dirty="0" smtClean="0">
              <a:effectLst>
                <a:innerShdw blurRad="114300">
                  <a:prstClr val="black"/>
                </a:innerShdw>
              </a:effectLst>
            </a:endParaRPr>
          </a:p>
        </p:txBody>
      </p:sp>
      <p:sp>
        <p:nvSpPr>
          <p:cNvPr id="12" name="Rectangle 11"/>
          <p:cNvSpPr/>
          <p:nvPr/>
        </p:nvSpPr>
        <p:spPr>
          <a:xfrm>
            <a:off x="0" y="0"/>
            <a:ext cx="12192000" cy="8094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4000" b="1" dirty="0" smtClean="0"/>
              <a:t>Three Ways to Partner</a:t>
            </a:r>
            <a:endParaRPr lang="en-US" sz="4000" b="1" dirty="0"/>
          </a:p>
        </p:txBody>
      </p:sp>
    </p:spTree>
    <p:extLst>
      <p:ext uri="{BB962C8B-B14F-4D97-AF65-F5344CB8AC3E}">
        <p14:creationId xmlns:p14="http://schemas.microsoft.com/office/powerpoint/2010/main" val="1633137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253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4006" y="1282889"/>
            <a:ext cx="4121623" cy="4099595"/>
          </a:xfrm>
        </p:spPr>
        <p:style>
          <a:lnRef idx="0">
            <a:schemeClr val="accent3"/>
          </a:lnRef>
          <a:fillRef idx="3">
            <a:schemeClr val="accent3"/>
          </a:fillRef>
          <a:effectRef idx="3">
            <a:schemeClr val="accent3"/>
          </a:effectRef>
          <a:fontRef idx="minor">
            <a:schemeClr val="lt1"/>
          </a:fontRef>
        </p:style>
      </p:pic>
      <p:sp>
        <p:nvSpPr>
          <p:cNvPr id="10" name="Snip Single Corner Rectangle 9"/>
          <p:cNvSpPr/>
          <p:nvPr/>
        </p:nvSpPr>
        <p:spPr>
          <a:xfrm flipH="1">
            <a:off x="1198988" y="1282889"/>
            <a:ext cx="4527030" cy="4351337"/>
          </a:xfrm>
          <a:prstGeom prst="snip1Rect">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smtClean="0">
                <a:effectLst>
                  <a:innerShdw blurRad="114300">
                    <a:prstClr val="black"/>
                  </a:innerShdw>
                </a:effectLst>
              </a:rPr>
              <a:t>Monitor</a:t>
            </a:r>
            <a:r>
              <a:rPr lang="en-US" sz="2000" dirty="0" smtClean="0">
                <a:effectLst>
                  <a:innerShdw blurRad="114300">
                    <a:prstClr val="black"/>
                  </a:innerShdw>
                </a:effectLst>
              </a:rPr>
              <a:t> </a:t>
            </a:r>
          </a:p>
          <a:p>
            <a:pPr marL="342900" indent="-342900">
              <a:buFont typeface="Arial" panose="020B0604020202020204" pitchFamily="34" charset="0"/>
              <a:buChar char="•"/>
            </a:pPr>
            <a:r>
              <a:rPr lang="en-US" sz="2000" dirty="0" smtClean="0">
                <a:effectLst>
                  <a:innerShdw blurRad="114300">
                    <a:prstClr val="black"/>
                  </a:innerShdw>
                </a:effectLst>
              </a:rPr>
              <a:t>Ask more questions about how if their children are making appropriate academic progress</a:t>
            </a:r>
          </a:p>
          <a:p>
            <a:pPr marL="342900" indent="-342900">
              <a:buFont typeface="Arial" panose="020B0604020202020204" pitchFamily="34" charset="0"/>
              <a:buChar char="•"/>
            </a:pPr>
            <a:r>
              <a:rPr lang="en-US" sz="2000" dirty="0" smtClean="0">
                <a:effectLst>
                  <a:innerShdw blurRad="114300">
                    <a:prstClr val="black"/>
                  </a:innerShdw>
                </a:effectLst>
              </a:rPr>
              <a:t>Check to see if student feels safe and comfortable in the school environment</a:t>
            </a:r>
          </a:p>
          <a:p>
            <a:pPr marL="342900" indent="-342900">
              <a:buFont typeface="Arial" panose="020B0604020202020204" pitchFamily="34" charset="0"/>
              <a:buChar char="•"/>
            </a:pPr>
            <a:r>
              <a:rPr lang="en-US" sz="2000" dirty="0" smtClean="0">
                <a:effectLst>
                  <a:innerShdw blurRad="114300">
                    <a:prstClr val="black"/>
                  </a:innerShdw>
                </a:effectLst>
              </a:rPr>
              <a:t>Pay attention to homework assignments</a:t>
            </a:r>
          </a:p>
          <a:p>
            <a:pPr marL="342900" indent="-342900">
              <a:buFont typeface="Arial" panose="020B0604020202020204" pitchFamily="34" charset="0"/>
              <a:buChar char="•"/>
            </a:pPr>
            <a:r>
              <a:rPr lang="en-US" sz="2000" dirty="0" smtClean="0">
                <a:effectLst>
                  <a:innerShdw blurRad="114300">
                    <a:prstClr val="black"/>
                  </a:innerShdw>
                </a:effectLst>
              </a:rPr>
              <a:t>Communicate with the teacher and school on a regular basis</a:t>
            </a:r>
          </a:p>
          <a:p>
            <a:pPr marL="342900" indent="-342900">
              <a:buFont typeface="Arial" panose="020B0604020202020204" pitchFamily="34" charset="0"/>
              <a:buChar char="•"/>
            </a:pPr>
            <a:endParaRPr lang="en-US" sz="2000" dirty="0">
              <a:effectLst>
                <a:innerShdw blurRad="114300">
                  <a:prstClr val="black"/>
                </a:innerShdw>
              </a:effectLst>
            </a:endParaRPr>
          </a:p>
          <a:p>
            <a:endParaRPr lang="en-US" sz="2000" dirty="0" smtClean="0">
              <a:effectLst>
                <a:innerShdw blurRad="114300">
                  <a:prstClr val="black"/>
                </a:innerShdw>
              </a:effectLst>
            </a:endParaRPr>
          </a:p>
        </p:txBody>
      </p:sp>
      <p:sp>
        <p:nvSpPr>
          <p:cNvPr id="12" name="Rectangle 11"/>
          <p:cNvSpPr/>
          <p:nvPr/>
        </p:nvSpPr>
        <p:spPr>
          <a:xfrm>
            <a:off x="0" y="0"/>
            <a:ext cx="12192000" cy="8094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4000" b="1" dirty="0" smtClean="0"/>
              <a:t>Three Ways to Partner</a:t>
            </a:r>
            <a:endParaRPr lang="en-US" sz="4000" b="1" dirty="0"/>
          </a:p>
        </p:txBody>
      </p:sp>
    </p:spTree>
    <p:extLst>
      <p:ext uri="{BB962C8B-B14F-4D97-AF65-F5344CB8AC3E}">
        <p14:creationId xmlns:p14="http://schemas.microsoft.com/office/powerpoint/2010/main" val="669741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4006" y="1282889"/>
            <a:ext cx="4121623" cy="4099595"/>
          </a:xfrm>
        </p:spPr>
        <p:style>
          <a:lnRef idx="0">
            <a:schemeClr val="accent3"/>
          </a:lnRef>
          <a:fillRef idx="3">
            <a:schemeClr val="accent3"/>
          </a:fillRef>
          <a:effectRef idx="3">
            <a:schemeClr val="accent3"/>
          </a:effectRef>
          <a:fontRef idx="minor">
            <a:schemeClr val="lt1"/>
          </a:fontRef>
        </p:style>
      </p:pic>
      <p:sp>
        <p:nvSpPr>
          <p:cNvPr id="10" name="Snip Single Corner Rectangle 9"/>
          <p:cNvSpPr/>
          <p:nvPr/>
        </p:nvSpPr>
        <p:spPr>
          <a:xfrm flipH="1">
            <a:off x="1198988" y="1282889"/>
            <a:ext cx="4527030" cy="4351337"/>
          </a:xfrm>
          <a:prstGeom prst="snip1Rect">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smtClean="0">
                <a:effectLst>
                  <a:innerShdw blurRad="114300">
                    <a:prstClr val="black"/>
                  </a:innerShdw>
                </a:effectLst>
              </a:rPr>
              <a:t>Advocate</a:t>
            </a:r>
            <a:endParaRPr lang="en-US" sz="2000" dirty="0" smtClean="0">
              <a:effectLst>
                <a:innerShdw blurRad="114300">
                  <a:prstClr val="black"/>
                </a:innerShdw>
              </a:effectLst>
            </a:endParaRPr>
          </a:p>
          <a:p>
            <a:pPr marL="342900" indent="-342900">
              <a:buFont typeface="Arial" panose="020B0604020202020204" pitchFamily="34" charset="0"/>
              <a:buChar char="•"/>
            </a:pPr>
            <a:r>
              <a:rPr lang="en-US" sz="2000" dirty="0" smtClean="0">
                <a:effectLst>
                  <a:innerShdw blurRad="114300">
                    <a:prstClr val="black"/>
                  </a:innerShdw>
                </a:effectLst>
              </a:rPr>
              <a:t>Communicate with teachers and schools about changes in their student’s performance</a:t>
            </a:r>
          </a:p>
          <a:p>
            <a:pPr marL="342900" indent="-342900">
              <a:buFont typeface="Arial" panose="020B0604020202020204" pitchFamily="34" charset="0"/>
              <a:buChar char="•"/>
            </a:pPr>
            <a:r>
              <a:rPr lang="en-US" sz="2000" dirty="0" smtClean="0">
                <a:effectLst>
                  <a:innerShdw blurRad="114300">
                    <a:prstClr val="black"/>
                  </a:innerShdw>
                </a:effectLst>
              </a:rPr>
              <a:t>Ask questions about decisions made related to their student &amp; be an active participant in the decision making process</a:t>
            </a:r>
            <a:endParaRPr lang="en-US" sz="2000" dirty="0">
              <a:effectLst>
                <a:innerShdw blurRad="114300">
                  <a:prstClr val="black"/>
                </a:innerShdw>
              </a:effectLst>
            </a:endParaRPr>
          </a:p>
          <a:p>
            <a:pPr marL="342900" indent="-342900">
              <a:buFont typeface="Arial" panose="020B0604020202020204" pitchFamily="34" charset="0"/>
              <a:buChar char="•"/>
            </a:pPr>
            <a:endParaRPr lang="en-US" sz="2000" dirty="0" smtClean="0">
              <a:effectLst>
                <a:innerShdw blurRad="114300">
                  <a:prstClr val="black"/>
                </a:innerShdw>
              </a:effectLst>
            </a:endParaRPr>
          </a:p>
          <a:p>
            <a:pPr marL="342900" indent="-342900">
              <a:buFont typeface="Arial" panose="020B0604020202020204" pitchFamily="34" charset="0"/>
              <a:buChar char="•"/>
            </a:pPr>
            <a:endParaRPr lang="en-US" sz="2000" dirty="0">
              <a:effectLst>
                <a:innerShdw blurRad="114300">
                  <a:prstClr val="black"/>
                </a:innerShdw>
              </a:effectLst>
            </a:endParaRPr>
          </a:p>
          <a:p>
            <a:pPr marL="342900" indent="-342900">
              <a:buFont typeface="Arial" panose="020B0604020202020204" pitchFamily="34" charset="0"/>
              <a:buChar char="•"/>
            </a:pPr>
            <a:endParaRPr lang="en-US" sz="2000" dirty="0" smtClean="0">
              <a:effectLst>
                <a:innerShdw blurRad="114300">
                  <a:prstClr val="black"/>
                </a:innerShdw>
              </a:effectLst>
            </a:endParaRPr>
          </a:p>
          <a:p>
            <a:endParaRPr lang="en-US" sz="2000" dirty="0" smtClean="0">
              <a:effectLst>
                <a:innerShdw blurRad="114300">
                  <a:prstClr val="black"/>
                </a:innerShdw>
              </a:effectLst>
            </a:endParaRPr>
          </a:p>
        </p:txBody>
      </p:sp>
      <p:sp>
        <p:nvSpPr>
          <p:cNvPr id="12" name="Rectangle 11"/>
          <p:cNvSpPr/>
          <p:nvPr/>
        </p:nvSpPr>
        <p:spPr>
          <a:xfrm>
            <a:off x="0" y="0"/>
            <a:ext cx="12192000" cy="8094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4000" b="1" dirty="0" smtClean="0"/>
              <a:t>Three Ways to Partner</a:t>
            </a:r>
            <a:endParaRPr lang="en-US" sz="4000" b="1" dirty="0"/>
          </a:p>
        </p:txBody>
      </p:sp>
    </p:spTree>
    <p:extLst>
      <p:ext uri="{BB962C8B-B14F-4D97-AF65-F5344CB8AC3E}">
        <p14:creationId xmlns:p14="http://schemas.microsoft.com/office/powerpoint/2010/main" val="2449626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Google Drive Resources</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a:hlinkClick r:id="rId2"/>
              </a:rPr>
              <a:t>http://</a:t>
            </a:r>
            <a:r>
              <a:rPr lang="en-US" sz="4000" dirty="0" smtClean="0">
                <a:hlinkClick r:id="rId2"/>
              </a:rPr>
              <a:t>tinyurl.com/hkvgks</a:t>
            </a:r>
            <a:endParaRPr lang="en-US" sz="4000" dirty="0" smtClean="0"/>
          </a:p>
          <a:p>
            <a:pPr marL="0" indent="0" algn="ctr">
              <a:buNone/>
            </a:pP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008" y="2843153"/>
            <a:ext cx="5199797" cy="2697838"/>
          </a:xfrm>
          <a:prstGeom prst="rect">
            <a:avLst/>
          </a:prstGeom>
        </p:spPr>
      </p:pic>
    </p:spTree>
    <p:extLst>
      <p:ext uri="{BB962C8B-B14F-4D97-AF65-F5344CB8AC3E}">
        <p14:creationId xmlns:p14="http://schemas.microsoft.com/office/powerpoint/2010/main" val="346807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Christine Galvin</a:t>
            </a:r>
          </a:p>
          <a:p>
            <a:pPr marL="0" indent="0" algn="ctr">
              <a:buNone/>
            </a:pPr>
            <a:r>
              <a:rPr lang="en-US" sz="4000" dirty="0" smtClean="0"/>
              <a:t>Director of College and Career Success</a:t>
            </a:r>
          </a:p>
          <a:p>
            <a:pPr marL="0" indent="0" algn="ctr">
              <a:buNone/>
            </a:pPr>
            <a:r>
              <a:rPr lang="en-US" sz="4000" dirty="0" smtClean="0">
                <a:hlinkClick r:id="rId2"/>
              </a:rPr>
              <a:t>Christine.Galvin@escco.org</a:t>
            </a:r>
            <a:endParaRPr lang="en-US" sz="4000" dirty="0" smtClean="0"/>
          </a:p>
          <a:p>
            <a:pPr marL="0" indent="0" algn="ctr">
              <a:buNone/>
            </a:pPr>
            <a:r>
              <a:rPr lang="en-US" sz="4000" dirty="0" smtClean="0"/>
              <a:t>Office: 614-753-4704  </a:t>
            </a:r>
          </a:p>
          <a:p>
            <a:pPr marL="0" indent="0" algn="ctr">
              <a:buNone/>
            </a:pPr>
            <a:r>
              <a:rPr lang="en-US" sz="4000" dirty="0" smtClean="0"/>
              <a:t>Cell: 567-295-9728 </a:t>
            </a:r>
            <a:endParaRPr lang="en-US"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367" y="5114434"/>
            <a:ext cx="1487605" cy="1197464"/>
          </a:xfrm>
          <a:prstGeom prst="rect">
            <a:avLst/>
          </a:prstGeom>
        </p:spPr>
      </p:pic>
    </p:spTree>
    <p:extLst>
      <p:ext uri="{BB962C8B-B14F-4D97-AF65-F5344CB8AC3E}">
        <p14:creationId xmlns:p14="http://schemas.microsoft.com/office/powerpoint/2010/main" val="2184763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1336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4144"/>
            <a:ext cx="10515600" cy="3582651"/>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ctr">
              <a:lnSpc>
                <a:spcPct val="100000"/>
              </a:lnSpc>
              <a:spcBef>
                <a:spcPts val="0"/>
              </a:spcBef>
              <a:buNone/>
            </a:pPr>
            <a:r>
              <a:rPr lang="en-US" sz="6600" dirty="0" smtClean="0"/>
              <a:t>Eight Components of </a:t>
            </a:r>
          </a:p>
          <a:p>
            <a:pPr marL="0" indent="0" algn="ctr">
              <a:lnSpc>
                <a:spcPct val="100000"/>
              </a:lnSpc>
              <a:spcBef>
                <a:spcPts val="0"/>
              </a:spcBef>
              <a:buNone/>
            </a:pPr>
            <a:r>
              <a:rPr lang="en-US" sz="6600" dirty="0" smtClean="0"/>
              <a:t>Ohio’s Career </a:t>
            </a:r>
          </a:p>
          <a:p>
            <a:pPr marL="0" indent="0" algn="ctr">
              <a:lnSpc>
                <a:spcPct val="100000"/>
              </a:lnSpc>
              <a:spcBef>
                <a:spcPts val="0"/>
              </a:spcBef>
              <a:buNone/>
            </a:pPr>
            <a:r>
              <a:rPr lang="en-US" sz="6600" dirty="0" smtClean="0"/>
              <a:t>Advising Policy</a:t>
            </a:r>
            <a:endParaRPr lang="en-US" sz="6600" dirty="0"/>
          </a:p>
        </p:txBody>
      </p:sp>
      <p:sp>
        <p:nvSpPr>
          <p:cNvPr id="6" name="Rectangle 5"/>
          <p:cNvSpPr/>
          <p:nvPr/>
        </p:nvSpPr>
        <p:spPr>
          <a:xfrm>
            <a:off x="838200" y="4886795"/>
            <a:ext cx="10515600" cy="509664"/>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108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28407"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77486"/>
          <a:stretch/>
        </p:blipFill>
        <p:spPr>
          <a:xfrm>
            <a:off x="249836" y="0"/>
            <a:ext cx="2058649" cy="6858000"/>
          </a:xfrm>
          <a:prstGeom prst="rect">
            <a:avLst/>
          </a:prstGeom>
        </p:spPr>
      </p:pic>
      <p:sp>
        <p:nvSpPr>
          <p:cNvPr id="5" name="Title 4"/>
          <p:cNvSpPr>
            <a:spLocks noGrp="1"/>
          </p:cNvSpPr>
          <p:nvPr>
            <p:ph type="title"/>
          </p:nvPr>
        </p:nvSpPr>
        <p:spPr>
          <a:xfrm>
            <a:off x="2678242" y="365127"/>
            <a:ext cx="8675557" cy="1325563"/>
          </a:xfrm>
        </p:spPr>
        <p:txBody>
          <a:bodyPr/>
          <a:lstStyle/>
          <a:p>
            <a:pPr algn="ctr"/>
            <a:r>
              <a:rPr lang="en-US" dirty="0" smtClean="0"/>
              <a:t>#1. Career Connections Learning Strategies</a:t>
            </a:r>
            <a:endParaRPr lang="en-US" dirty="0"/>
          </a:p>
        </p:txBody>
      </p:sp>
      <p:sp>
        <p:nvSpPr>
          <p:cNvPr id="6" name="Content Placeholder 5"/>
          <p:cNvSpPr>
            <a:spLocks noGrp="1"/>
          </p:cNvSpPr>
          <p:nvPr>
            <p:ph idx="1"/>
          </p:nvPr>
        </p:nvSpPr>
        <p:spPr>
          <a:xfrm>
            <a:off x="2678242" y="1825625"/>
            <a:ext cx="8675558" cy="3465903"/>
          </a:xfrm>
        </p:spPr>
        <p:txBody>
          <a:bodyPr>
            <a:normAutofit/>
          </a:bodyPr>
          <a:lstStyle/>
          <a:p>
            <a:r>
              <a:rPr lang="en-US" sz="3600" dirty="0" smtClean="0"/>
              <a:t>May utilize ODE model curricula</a:t>
            </a:r>
          </a:p>
          <a:p>
            <a:pPr marL="0" indent="0">
              <a:buNone/>
            </a:pPr>
            <a:endParaRPr lang="en-US" sz="3600" dirty="0" smtClean="0"/>
          </a:p>
          <a:p>
            <a:r>
              <a:rPr lang="en-US" sz="3600" dirty="0" smtClean="0"/>
              <a:t>May develop own strategies that help students see and understand the relevance of their learning to future career options</a:t>
            </a:r>
            <a:endParaRPr lang="en-US" sz="3600" dirty="0"/>
          </a:p>
        </p:txBody>
      </p:sp>
    </p:spTree>
    <p:extLst>
      <p:ext uri="{BB962C8B-B14F-4D97-AF65-F5344CB8AC3E}">
        <p14:creationId xmlns:p14="http://schemas.microsoft.com/office/powerpoint/2010/main" val="451022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137"/>
            <a:ext cx="10515600" cy="1325563"/>
          </a:xfrm>
        </p:spPr>
        <p:txBody>
          <a:bodyPr/>
          <a:lstStyle/>
          <a:p>
            <a:pPr algn="ctr"/>
            <a:r>
              <a:rPr lang="en-US" dirty="0" smtClean="0"/>
              <a:t>Model Curriculum</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152" y="1402545"/>
            <a:ext cx="9130351" cy="417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6952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55820" y="1046138"/>
            <a:ext cx="5181600" cy="4351338"/>
          </a:xfrm>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a:p>
          <a:p>
            <a:endParaRPr lang="en-US" dirty="0" smtClean="0"/>
          </a:p>
          <a:p>
            <a:pPr marL="0" indent="0">
              <a:buNone/>
            </a:pPr>
            <a:endParaRPr lang="en-US" dirty="0"/>
          </a:p>
        </p:txBody>
      </p:sp>
      <p:sp>
        <p:nvSpPr>
          <p:cNvPr id="7" name="Snip Single Corner Rectangle 6"/>
          <p:cNvSpPr/>
          <p:nvPr/>
        </p:nvSpPr>
        <p:spPr>
          <a:xfrm>
            <a:off x="6280879" y="1046138"/>
            <a:ext cx="4751882" cy="4351337"/>
          </a:xfrm>
          <a:prstGeom prst="snip1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lang="en-US" sz="2800" dirty="0" smtClean="0">
                <a:effectLst>
                  <a:innerShdw blurRad="114300">
                    <a:prstClr val="black"/>
                  </a:innerShdw>
                </a:effectLst>
              </a:rPr>
              <a:t>Focused Career Exploration Activities</a:t>
            </a:r>
          </a:p>
          <a:p>
            <a:pPr marL="457200" indent="-457200">
              <a:buFont typeface="Arial" panose="020B0604020202020204" pitchFamily="34" charset="0"/>
              <a:buChar char="•"/>
            </a:pPr>
            <a:r>
              <a:rPr lang="en-US" sz="2800" dirty="0" smtClean="0">
                <a:effectLst>
                  <a:innerShdw blurRad="114300">
                    <a:prstClr val="black"/>
                  </a:innerShdw>
                </a:effectLst>
              </a:rPr>
              <a:t>Activities for Self-Awareness</a:t>
            </a:r>
          </a:p>
          <a:p>
            <a:pPr marL="457200" indent="-457200">
              <a:buFont typeface="Arial" panose="020B0604020202020204" pitchFamily="34" charset="0"/>
              <a:buChar char="•"/>
            </a:pPr>
            <a:r>
              <a:rPr lang="en-US" sz="2800" dirty="0" smtClean="0">
                <a:effectLst>
                  <a:innerShdw blurRad="114300">
                    <a:prstClr val="black"/>
                  </a:innerShdw>
                </a:effectLst>
              </a:rPr>
              <a:t>Activities to identify career pathways that connect with student’s interests, strengths, and aspirations</a:t>
            </a:r>
          </a:p>
          <a:p>
            <a:endParaRPr lang="en-US" sz="2800" dirty="0">
              <a:effectLst>
                <a:innerShdw blurRad="114300">
                  <a:prstClr val="black"/>
                </a:innerShdw>
              </a:effectLst>
            </a:endParaRPr>
          </a:p>
        </p:txBody>
      </p:sp>
      <p:sp>
        <p:nvSpPr>
          <p:cNvPr id="8" name="Rectangle 7"/>
          <p:cNvSpPr/>
          <p:nvPr/>
        </p:nvSpPr>
        <p:spPr>
          <a:xfrm>
            <a:off x="0" y="0"/>
            <a:ext cx="12192000" cy="8094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800" b="1" dirty="0" smtClean="0"/>
              <a:t>#2. Career Advising for all Students Grades 6-12</a:t>
            </a:r>
            <a:endParaRPr lang="en-US" sz="2800" b="1" dirty="0"/>
          </a:p>
        </p:txBody>
      </p:sp>
      <p:graphicFrame>
        <p:nvGraphicFramePr>
          <p:cNvPr id="5" name="Diagram 4"/>
          <p:cNvGraphicFramePr/>
          <p:nvPr>
            <p:extLst>
              <p:ext uri="{D42A27DB-BD31-4B8C-83A1-F6EECF244321}">
                <p14:modId xmlns:p14="http://schemas.microsoft.com/office/powerpoint/2010/main" val="2701298609"/>
              </p:ext>
            </p:extLst>
          </p:nvPr>
        </p:nvGraphicFramePr>
        <p:xfrm>
          <a:off x="454058" y="1046138"/>
          <a:ext cx="5383362" cy="4115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807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28407"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77486"/>
          <a:stretch/>
        </p:blipFill>
        <p:spPr>
          <a:xfrm>
            <a:off x="249836" y="0"/>
            <a:ext cx="2058649" cy="6858000"/>
          </a:xfrm>
          <a:prstGeom prst="rect">
            <a:avLst/>
          </a:prstGeom>
        </p:spPr>
      </p:pic>
      <p:sp>
        <p:nvSpPr>
          <p:cNvPr id="5" name="Title 4"/>
          <p:cNvSpPr>
            <a:spLocks noGrp="1"/>
          </p:cNvSpPr>
          <p:nvPr>
            <p:ph type="title"/>
          </p:nvPr>
        </p:nvSpPr>
        <p:spPr>
          <a:xfrm>
            <a:off x="2678242" y="365127"/>
            <a:ext cx="8675557" cy="1325563"/>
          </a:xfrm>
        </p:spPr>
        <p:txBody>
          <a:bodyPr/>
          <a:lstStyle/>
          <a:p>
            <a:pPr algn="ctr"/>
            <a:r>
              <a:rPr lang="en-US" dirty="0" smtClean="0"/>
              <a:t>#3. Interventions for At Risk Students</a:t>
            </a:r>
            <a:endParaRPr lang="en-US" dirty="0"/>
          </a:p>
        </p:txBody>
      </p:sp>
      <p:sp>
        <p:nvSpPr>
          <p:cNvPr id="6" name="Content Placeholder 5"/>
          <p:cNvSpPr>
            <a:spLocks noGrp="1"/>
          </p:cNvSpPr>
          <p:nvPr>
            <p:ph idx="1"/>
          </p:nvPr>
        </p:nvSpPr>
        <p:spPr>
          <a:xfrm>
            <a:off x="2678242" y="1825625"/>
            <a:ext cx="8675558" cy="3465903"/>
          </a:xfrm>
        </p:spPr>
        <p:txBody>
          <a:bodyPr>
            <a:normAutofit fontScale="85000" lnSpcReduction="20000"/>
          </a:bodyPr>
          <a:lstStyle/>
          <a:p>
            <a:r>
              <a:rPr lang="en-US" sz="3600" dirty="0" smtClean="0"/>
              <a:t>Must have procedures in place to identify at risk students using a local, research based method </a:t>
            </a:r>
          </a:p>
          <a:p>
            <a:pPr marL="0" indent="0">
              <a:buNone/>
            </a:pPr>
            <a:endParaRPr lang="en-US" sz="3600" dirty="0" smtClean="0"/>
          </a:p>
          <a:p>
            <a:r>
              <a:rPr lang="en-US" sz="3600" dirty="0" smtClean="0"/>
              <a:t>Must develop a Student Success Plan for each at risk student that addresses both the student’s academic and career pathway to successful graduation and the role of career-technical education, college credit, and experiential learning as appropriate</a:t>
            </a:r>
          </a:p>
        </p:txBody>
      </p:sp>
    </p:spTree>
    <p:extLst>
      <p:ext uri="{BB962C8B-B14F-4D97-AF65-F5344CB8AC3E}">
        <p14:creationId xmlns:p14="http://schemas.microsoft.com/office/powerpoint/2010/main" val="1479586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D5D5D5"/>
      </a:lt2>
      <a:accent1>
        <a:srgbClr val="75D5FF"/>
      </a:accent1>
      <a:accent2>
        <a:srgbClr val="D5D241"/>
      </a:accent2>
      <a:accent3>
        <a:srgbClr val="D74FA9"/>
      </a:accent3>
      <a:accent4>
        <a:srgbClr val="FFC000"/>
      </a:accent4>
      <a:accent5>
        <a:srgbClr val="4472C4"/>
      </a:accent5>
      <a:accent6>
        <a:srgbClr val="70AD47"/>
      </a:accent6>
      <a:hlink>
        <a:srgbClr val="75D5FF"/>
      </a:hlink>
      <a:folHlink>
        <a:srgbClr val="D74FA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1158</TotalTime>
  <Words>1412</Words>
  <Application>Microsoft Office PowerPoint</Application>
  <PresentationFormat>Widescreen</PresentationFormat>
  <Paragraphs>240</Paragraphs>
  <Slides>33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Franklin Gothic Book</vt:lpstr>
      <vt:lpstr>Franklin Gothic Medium</vt:lpstr>
      <vt:lpstr>Times New Roman</vt:lpstr>
      <vt:lpstr>Office Theme</vt:lpstr>
      <vt:lpstr>PowerPoint Presentation</vt:lpstr>
      <vt:lpstr>PowerPoint Presentation</vt:lpstr>
      <vt:lpstr>PowerPoint Presentation</vt:lpstr>
      <vt:lpstr>PowerPoint Presentation</vt:lpstr>
      <vt:lpstr>PowerPoint Presentation</vt:lpstr>
      <vt:lpstr>#1. Career Connections Learning Strategies</vt:lpstr>
      <vt:lpstr>Model Curriculum</vt:lpstr>
      <vt:lpstr>PowerPoint Presentation</vt:lpstr>
      <vt:lpstr>#3. Interventions for At Risk Students</vt:lpstr>
      <vt:lpstr>Student Success Plan</vt:lpstr>
      <vt:lpstr>#4. Employee Training on How to Advise Students on Career Pathways</vt:lpstr>
      <vt:lpstr>PowerPoint Presentation</vt:lpstr>
      <vt:lpstr>PowerPoint Presentation</vt:lpstr>
      <vt:lpstr>PowerPoint Presentation</vt:lpstr>
      <vt:lpstr>#6.   Academic &amp; Technical Courses</vt:lpstr>
      <vt:lpstr>PowerPoint Presentation</vt:lpstr>
      <vt:lpstr>PowerPoint Presentation</vt:lpstr>
      <vt:lpstr>PowerPoint Presentation</vt:lpstr>
      <vt:lpstr>PowerPoint Presentation</vt:lpstr>
      <vt:lpstr>Question Formulation Technique</vt:lpstr>
      <vt:lpstr>Create a Question Focus</vt:lpstr>
      <vt:lpstr>Q Focus:  S seems to be having trouble doing his homework</vt:lpstr>
      <vt:lpstr>PowerPoint Presentation</vt:lpstr>
      <vt:lpstr>PowerPoint Presentation</vt:lpstr>
      <vt:lpstr>PowerPoint Presentation</vt:lpstr>
      <vt:lpstr>Framework for Accountable Decision Making</vt:lpstr>
      <vt:lpstr>Step Two: Explore Three Key Elements in Decision Making</vt:lpstr>
      <vt:lpstr>Step Three: Ask Questions About Decisions</vt:lpstr>
      <vt:lpstr>PowerPoint Presentation</vt:lpstr>
      <vt:lpstr>PowerPoint Presentation</vt:lpstr>
      <vt:lpstr>PowerPoint Presentation</vt:lpstr>
      <vt:lpstr>Google Drive Resources</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Christine</cp:lastModifiedBy>
  <cp:revision>46</cp:revision>
  <cp:lastPrinted>2016-10-26T13:54:22Z</cp:lastPrinted>
  <dcterms:created xsi:type="dcterms:W3CDTF">2016-09-26T19:46:16Z</dcterms:created>
  <dcterms:modified xsi:type="dcterms:W3CDTF">2018-08-09T18:32:21Z</dcterms:modified>
</cp:coreProperties>
</file>