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9" r:id="rId4"/>
    <p:sldId id="274" r:id="rId5"/>
    <p:sldId id="260" r:id="rId6"/>
    <p:sldId id="261" r:id="rId7"/>
    <p:sldId id="262" r:id="rId8"/>
    <p:sldId id="263" r:id="rId9"/>
    <p:sldId id="275" r:id="rId10"/>
    <p:sldId id="267" r:id="rId11"/>
    <p:sldId id="269" r:id="rId12"/>
    <p:sldId id="276" r:id="rId13"/>
    <p:sldId id="270" r:id="rId14"/>
    <p:sldId id="266" r:id="rId15"/>
    <p:sldId id="265" r:id="rId16"/>
    <p:sldId id="271" r:id="rId17"/>
    <p:sldId id="272" r:id="rId18"/>
    <p:sldId id="273" r:id="rId19"/>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4582"/>
  </p:normalViewPr>
  <p:slideViewPr>
    <p:cSldViewPr>
      <p:cViewPr varScale="1">
        <p:scale>
          <a:sx n="80" d="100"/>
          <a:sy n="80" d="100"/>
        </p:scale>
        <p:origin x="38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B20514C-9EA3-A347-8AE6-57AEEE2A8794}" type="datetimeFigureOut">
              <a:rPr lang="en-US" smtClean="0"/>
              <a:t>11/22/22</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36F58E2-9E0C-7A47-89EE-522F6B86238F}" type="slidenum">
              <a:rPr lang="en-US" smtClean="0"/>
              <a:t>‹#›</a:t>
            </a:fld>
            <a:endParaRPr lang="en-US"/>
          </a:p>
        </p:txBody>
      </p:sp>
    </p:spTree>
    <p:extLst>
      <p:ext uri="{BB962C8B-B14F-4D97-AF65-F5344CB8AC3E}">
        <p14:creationId xmlns:p14="http://schemas.microsoft.com/office/powerpoint/2010/main" val="88991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36F58E2-9E0C-7A47-89EE-522F6B86238F}" type="slidenum">
              <a:rPr lang="en-US" smtClean="0"/>
              <a:t>5</a:t>
            </a:fld>
            <a:endParaRPr lang="en-US"/>
          </a:p>
        </p:txBody>
      </p:sp>
    </p:spTree>
    <p:extLst>
      <p:ext uri="{BB962C8B-B14F-4D97-AF65-F5344CB8AC3E}">
        <p14:creationId xmlns:p14="http://schemas.microsoft.com/office/powerpoint/2010/main" val="14534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28700" y="1028700"/>
            <a:ext cx="7848600" cy="8229600"/>
          </a:xfrm>
          <a:custGeom>
            <a:avLst/>
            <a:gdLst/>
            <a:ahLst/>
            <a:cxnLst/>
            <a:rect l="l" t="t" r="r" b="b"/>
            <a:pathLst>
              <a:path w="7848600" h="8229600">
                <a:moveTo>
                  <a:pt x="7848600" y="0"/>
                </a:moveTo>
                <a:lnTo>
                  <a:pt x="0" y="0"/>
                </a:lnTo>
                <a:lnTo>
                  <a:pt x="0" y="8229599"/>
                </a:lnTo>
                <a:lnTo>
                  <a:pt x="7848600" y="8229599"/>
                </a:lnTo>
                <a:lnTo>
                  <a:pt x="7848600" y="0"/>
                </a:lnTo>
                <a:close/>
              </a:path>
            </a:pathLst>
          </a:custGeom>
          <a:solidFill>
            <a:srgbClr val="DE3147"/>
          </a:solidFill>
        </p:spPr>
        <p:txBody>
          <a:bodyPr wrap="square" lIns="0" tIns="0" rIns="0" bIns="0" rtlCol="0"/>
          <a:lstStyle/>
          <a:p>
            <a:endParaRPr/>
          </a:p>
        </p:txBody>
      </p:sp>
      <p:sp>
        <p:nvSpPr>
          <p:cNvPr id="17" name="bg object 17"/>
          <p:cNvSpPr/>
          <p:nvPr/>
        </p:nvSpPr>
        <p:spPr>
          <a:xfrm>
            <a:off x="9410700" y="1028700"/>
            <a:ext cx="7848600" cy="8229600"/>
          </a:xfrm>
          <a:custGeom>
            <a:avLst/>
            <a:gdLst/>
            <a:ahLst/>
            <a:cxnLst/>
            <a:rect l="l" t="t" r="r" b="b"/>
            <a:pathLst>
              <a:path w="7848600" h="8229600">
                <a:moveTo>
                  <a:pt x="7848600" y="0"/>
                </a:moveTo>
                <a:lnTo>
                  <a:pt x="0" y="0"/>
                </a:lnTo>
                <a:lnTo>
                  <a:pt x="0" y="8229599"/>
                </a:lnTo>
                <a:lnTo>
                  <a:pt x="7848600" y="8229599"/>
                </a:lnTo>
                <a:lnTo>
                  <a:pt x="7848600" y="0"/>
                </a:lnTo>
                <a:close/>
              </a:path>
            </a:pathLst>
          </a:custGeom>
          <a:solidFill>
            <a:srgbClr val="DE3147"/>
          </a:solidFill>
        </p:spPr>
        <p:txBody>
          <a:bodyPr wrap="square" lIns="0" tIns="0" rIns="0" bIns="0" rtlCol="0"/>
          <a:lstStyle/>
          <a:p>
            <a:endParaRPr/>
          </a:p>
        </p:txBody>
      </p:sp>
      <p:sp>
        <p:nvSpPr>
          <p:cNvPr id="18" name="bg object 18"/>
          <p:cNvSpPr/>
          <p:nvPr/>
        </p:nvSpPr>
        <p:spPr>
          <a:xfrm>
            <a:off x="1028700" y="5542253"/>
            <a:ext cx="6769734" cy="49530"/>
          </a:xfrm>
          <a:custGeom>
            <a:avLst/>
            <a:gdLst/>
            <a:ahLst/>
            <a:cxnLst/>
            <a:rect l="l" t="t" r="r" b="b"/>
            <a:pathLst>
              <a:path w="6769734" h="49529">
                <a:moveTo>
                  <a:pt x="6769512" y="0"/>
                </a:moveTo>
                <a:lnTo>
                  <a:pt x="0" y="0"/>
                </a:lnTo>
                <a:lnTo>
                  <a:pt x="0" y="49456"/>
                </a:lnTo>
                <a:lnTo>
                  <a:pt x="6769512" y="49456"/>
                </a:lnTo>
                <a:lnTo>
                  <a:pt x="6769512" y="0"/>
                </a:lnTo>
                <a:close/>
              </a:path>
            </a:pathLst>
          </a:custGeom>
          <a:solidFill>
            <a:srgbClr val="000000"/>
          </a:solidFill>
        </p:spPr>
        <p:txBody>
          <a:bodyPr wrap="square" lIns="0" tIns="0" rIns="0" bIns="0" rtlCol="0"/>
          <a:lstStyle/>
          <a:p>
            <a:endParaRPr/>
          </a:p>
        </p:txBody>
      </p:sp>
      <p:sp>
        <p:nvSpPr>
          <p:cNvPr id="19" name="bg object 19"/>
          <p:cNvSpPr/>
          <p:nvPr/>
        </p:nvSpPr>
        <p:spPr>
          <a:xfrm>
            <a:off x="9410700" y="5542253"/>
            <a:ext cx="6769734" cy="49530"/>
          </a:xfrm>
          <a:custGeom>
            <a:avLst/>
            <a:gdLst/>
            <a:ahLst/>
            <a:cxnLst/>
            <a:rect l="l" t="t" r="r" b="b"/>
            <a:pathLst>
              <a:path w="6769734" h="49529">
                <a:moveTo>
                  <a:pt x="6769506" y="0"/>
                </a:moveTo>
                <a:lnTo>
                  <a:pt x="0" y="0"/>
                </a:lnTo>
                <a:lnTo>
                  <a:pt x="0" y="49456"/>
                </a:lnTo>
                <a:lnTo>
                  <a:pt x="6769506" y="49456"/>
                </a:lnTo>
                <a:lnTo>
                  <a:pt x="6769506"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5950565" cy="10287000"/>
          </a:xfrm>
          <a:custGeom>
            <a:avLst/>
            <a:gdLst/>
            <a:ahLst/>
            <a:cxnLst/>
            <a:rect l="l" t="t" r="r" b="b"/>
            <a:pathLst>
              <a:path w="15950565" h="10287000">
                <a:moveTo>
                  <a:pt x="15950070" y="8155762"/>
                </a:moveTo>
                <a:lnTo>
                  <a:pt x="3552406" y="8155762"/>
                </a:lnTo>
                <a:lnTo>
                  <a:pt x="3552406" y="0"/>
                </a:lnTo>
                <a:lnTo>
                  <a:pt x="0" y="0"/>
                </a:lnTo>
                <a:lnTo>
                  <a:pt x="0" y="10287000"/>
                </a:lnTo>
                <a:lnTo>
                  <a:pt x="3552406" y="10287000"/>
                </a:lnTo>
                <a:lnTo>
                  <a:pt x="3552406" y="8202473"/>
                </a:lnTo>
                <a:lnTo>
                  <a:pt x="15950070" y="8202473"/>
                </a:lnTo>
                <a:lnTo>
                  <a:pt x="15950070" y="8155762"/>
                </a:lnTo>
                <a:close/>
              </a:path>
            </a:pathLst>
          </a:custGeom>
          <a:solidFill>
            <a:srgbClr val="DE3147"/>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4206728" y="646176"/>
            <a:ext cx="3486911" cy="1249679"/>
          </a:xfrm>
          <a:prstGeom prst="rect">
            <a:avLst/>
          </a:prstGeom>
        </p:spPr>
      </p:pic>
      <p:sp>
        <p:nvSpPr>
          <p:cNvPr id="2" name="Holder 2"/>
          <p:cNvSpPr>
            <a:spLocks noGrp="1"/>
          </p:cNvSpPr>
          <p:nvPr>
            <p:ph type="title"/>
          </p:nvPr>
        </p:nvSpPr>
        <p:spPr/>
        <p:txBody>
          <a:bodyPr lIns="0" tIns="0" rIns="0" bIns="0"/>
          <a:lstStyle>
            <a:lvl1pPr>
              <a:defRPr sz="66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32209" y="1855723"/>
            <a:ext cx="6580505" cy="3037204"/>
          </a:xfrm>
          <a:prstGeom prst="rect">
            <a:avLst/>
          </a:prstGeom>
        </p:spPr>
        <p:txBody>
          <a:bodyPr wrap="square" lIns="0" tIns="0" rIns="0" bIns="0">
            <a:spAutoFit/>
          </a:bodyPr>
          <a:lstStyle>
            <a:lvl1pPr>
              <a:defRPr sz="6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ducation.ohio.gov/Topics/Ohio-s-Graduation-Requirements/Ohio&#8217;s-Graduation-Requirements/Demonstrating-Competency/Career-Experience-and-Technical-Skill"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st11@escco.org" TargetMode="External"/><Relationship Id="rId2" Type="http://schemas.openxmlformats.org/officeDocument/2006/relationships/hyperlink" Target="mailto:David.bruce@escco.or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ohio.gov/Topics/Ohio-s-Graduation-Requirements/Graduation-Plans-and-Policies-for-Identifying-Stud"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7324" y="5226811"/>
            <a:ext cx="11367135" cy="2228815"/>
          </a:xfrm>
          <a:prstGeom prst="rect">
            <a:avLst/>
          </a:prstGeom>
        </p:spPr>
        <p:txBody>
          <a:bodyPr vert="horz" wrap="square" lIns="0" tIns="12700" rIns="0" bIns="0" rtlCol="0">
            <a:spAutoFit/>
          </a:bodyPr>
          <a:lstStyle/>
          <a:p>
            <a:pPr marL="12700">
              <a:lnSpc>
                <a:spcPct val="100000"/>
              </a:lnSpc>
              <a:spcBef>
                <a:spcPts val="100"/>
              </a:spcBef>
              <a:tabLst>
                <a:tab pos="5498465" algn="l"/>
              </a:tabLst>
            </a:pPr>
            <a:r>
              <a:rPr lang="en-US" sz="9600" spc="-305" dirty="0"/>
              <a:t>SST 11 </a:t>
            </a:r>
            <a:r>
              <a:rPr sz="9600" spc="-190" dirty="0"/>
              <a:t>Graduation</a:t>
            </a:r>
            <a:br>
              <a:rPr lang="en-US" sz="9600" spc="-190" dirty="0"/>
            </a:br>
            <a:r>
              <a:rPr lang="en-US" sz="4800" spc="-190" dirty="0"/>
              <a:t>(What you need to know)</a:t>
            </a:r>
            <a:endParaRPr sz="9600" dirty="0"/>
          </a:p>
        </p:txBody>
      </p:sp>
      <p:sp>
        <p:nvSpPr>
          <p:cNvPr id="3" name="object 3"/>
          <p:cNvSpPr txBox="1"/>
          <p:nvPr/>
        </p:nvSpPr>
        <p:spPr>
          <a:xfrm>
            <a:off x="4117340" y="8446516"/>
            <a:ext cx="2854325" cy="452120"/>
          </a:xfrm>
          <a:prstGeom prst="rect">
            <a:avLst/>
          </a:prstGeom>
        </p:spPr>
        <p:txBody>
          <a:bodyPr vert="horz" wrap="square" lIns="0" tIns="12700" rIns="0" bIns="0" rtlCol="0">
            <a:spAutoFit/>
          </a:bodyPr>
          <a:lstStyle/>
          <a:p>
            <a:pPr marL="12700">
              <a:lnSpc>
                <a:spcPct val="100000"/>
              </a:lnSpc>
              <a:spcBef>
                <a:spcPts val="100"/>
              </a:spcBef>
            </a:pPr>
            <a:r>
              <a:rPr sz="2800" i="1" dirty="0">
                <a:latin typeface="Arial"/>
                <a:cs typeface="Arial"/>
              </a:rPr>
              <a:t>David</a:t>
            </a:r>
            <a:r>
              <a:rPr sz="2800" i="1" spc="5" dirty="0">
                <a:latin typeface="Arial"/>
                <a:cs typeface="Arial"/>
              </a:rPr>
              <a:t> </a:t>
            </a:r>
            <a:r>
              <a:rPr sz="2800" i="1" dirty="0">
                <a:latin typeface="Arial"/>
                <a:cs typeface="Arial"/>
              </a:rPr>
              <a:t>Bruce</a:t>
            </a:r>
            <a:r>
              <a:rPr sz="2800" i="1" spc="5" dirty="0">
                <a:latin typeface="Arial"/>
                <a:cs typeface="Arial"/>
              </a:rPr>
              <a:t> </a:t>
            </a:r>
            <a:r>
              <a:rPr sz="2800" i="1" spc="-20" dirty="0">
                <a:latin typeface="Arial"/>
                <a:cs typeface="Arial"/>
              </a:rPr>
              <a:t>Ed.D</a:t>
            </a:r>
            <a:endParaRPr sz="28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90600" y="1720872"/>
            <a:ext cx="16660399" cy="6845011"/>
          </a:xfrm>
          <a:prstGeom prst="rect">
            <a:avLst/>
          </a:prstGeom>
        </p:spPr>
      </p:pic>
      <p:pic>
        <p:nvPicPr>
          <p:cNvPr id="4" name="object 4"/>
          <p:cNvPicPr/>
          <p:nvPr/>
        </p:nvPicPr>
        <p:blipFill>
          <a:blip r:embed="rId3" cstate="print"/>
          <a:stretch>
            <a:fillRect/>
          </a:stretch>
        </p:blipFill>
        <p:spPr>
          <a:xfrm>
            <a:off x="990600" y="6286500"/>
            <a:ext cx="12119878" cy="2022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7259300" cy="10287000"/>
          </a:xfrm>
          <a:custGeom>
            <a:avLst/>
            <a:gdLst/>
            <a:ahLst/>
            <a:cxnLst/>
            <a:rect l="l" t="t" r="r" b="b"/>
            <a:pathLst>
              <a:path w="17259300" h="10287000">
                <a:moveTo>
                  <a:pt x="17259300" y="9208846"/>
                </a:moveTo>
                <a:lnTo>
                  <a:pt x="7294321" y="9208846"/>
                </a:lnTo>
                <a:lnTo>
                  <a:pt x="7294321" y="0"/>
                </a:lnTo>
                <a:lnTo>
                  <a:pt x="0" y="0"/>
                </a:lnTo>
                <a:lnTo>
                  <a:pt x="0" y="10287000"/>
                </a:lnTo>
                <a:lnTo>
                  <a:pt x="7294321" y="10287000"/>
                </a:lnTo>
                <a:lnTo>
                  <a:pt x="7294321" y="9258300"/>
                </a:lnTo>
                <a:lnTo>
                  <a:pt x="17259300" y="9258300"/>
                </a:lnTo>
                <a:lnTo>
                  <a:pt x="17259300" y="9208846"/>
                </a:lnTo>
                <a:close/>
              </a:path>
            </a:pathLst>
          </a:custGeom>
          <a:solidFill>
            <a:srgbClr val="DE3147"/>
          </a:solidFill>
        </p:spPr>
        <p:txBody>
          <a:bodyPr wrap="square" lIns="0" tIns="0" rIns="0" bIns="0" rtlCol="0"/>
          <a:lstStyle/>
          <a:p>
            <a:endParaRPr/>
          </a:p>
        </p:txBody>
      </p:sp>
      <p:sp>
        <p:nvSpPr>
          <p:cNvPr id="3" name="object 3"/>
          <p:cNvSpPr txBox="1"/>
          <p:nvPr/>
        </p:nvSpPr>
        <p:spPr>
          <a:xfrm>
            <a:off x="15898876" y="9582404"/>
            <a:ext cx="1017269"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02E2C"/>
                </a:solidFill>
                <a:latin typeface="Helvetica Neue"/>
                <a:cs typeface="Helvetica Neue"/>
              </a:rPr>
              <a:t>SST</a:t>
            </a:r>
            <a:r>
              <a:rPr sz="2400" spc="-30" dirty="0">
                <a:solidFill>
                  <a:srgbClr val="302E2C"/>
                </a:solidFill>
                <a:latin typeface="Helvetica Neue"/>
                <a:cs typeface="Helvetica Neue"/>
              </a:rPr>
              <a:t> </a:t>
            </a:r>
            <a:r>
              <a:rPr sz="2400" spc="-25" dirty="0">
                <a:solidFill>
                  <a:srgbClr val="302E2C"/>
                </a:solidFill>
                <a:latin typeface="Helvetica Neue"/>
                <a:cs typeface="Helvetica Neue"/>
              </a:rPr>
              <a:t>11</a:t>
            </a:r>
            <a:endParaRPr sz="2400">
              <a:latin typeface="Helvetica Neue"/>
              <a:cs typeface="Helvetica Neue"/>
            </a:endParaRPr>
          </a:p>
        </p:txBody>
      </p:sp>
      <p:sp>
        <p:nvSpPr>
          <p:cNvPr id="4" name="object 4"/>
          <p:cNvSpPr txBox="1">
            <a:spLocks noGrp="1"/>
          </p:cNvSpPr>
          <p:nvPr>
            <p:ph type="title"/>
          </p:nvPr>
        </p:nvSpPr>
        <p:spPr>
          <a:xfrm>
            <a:off x="11007725" y="1264411"/>
            <a:ext cx="5758815" cy="1631950"/>
          </a:xfrm>
          <a:prstGeom prst="rect">
            <a:avLst/>
          </a:prstGeom>
        </p:spPr>
        <p:txBody>
          <a:bodyPr vert="horz" wrap="square" lIns="0" tIns="33020" rIns="0" bIns="0" rtlCol="0">
            <a:spAutoFit/>
          </a:bodyPr>
          <a:lstStyle/>
          <a:p>
            <a:pPr marL="293370" marR="5080" indent="-228600">
              <a:lnSpc>
                <a:spcPts val="4300"/>
              </a:lnSpc>
              <a:spcBef>
                <a:spcPts val="260"/>
              </a:spcBef>
              <a:tabLst>
                <a:tab pos="1852295" algn="l"/>
              </a:tabLst>
            </a:pPr>
            <a:r>
              <a:rPr sz="3600" b="0" spc="-10" dirty="0">
                <a:latin typeface="Trebuchet MS"/>
                <a:cs typeface="Trebuchet MS"/>
              </a:rPr>
              <a:t>Industry</a:t>
            </a:r>
            <a:r>
              <a:rPr sz="3600" b="0" dirty="0">
                <a:latin typeface="Trebuchet MS"/>
                <a:cs typeface="Trebuchet MS"/>
              </a:rPr>
              <a:t>	</a:t>
            </a:r>
            <a:r>
              <a:rPr sz="3600" b="0" spc="-10" dirty="0">
                <a:latin typeface="Trebuchet MS"/>
                <a:cs typeface="Trebuchet MS"/>
              </a:rPr>
              <a:t>Recognized </a:t>
            </a:r>
            <a:r>
              <a:rPr sz="3600" b="0" dirty="0">
                <a:latin typeface="Trebuchet MS"/>
                <a:cs typeface="Trebuchet MS"/>
              </a:rPr>
              <a:t>Credentials</a:t>
            </a:r>
            <a:r>
              <a:rPr sz="3600" b="0" spc="-15" dirty="0">
                <a:latin typeface="Trebuchet MS"/>
                <a:cs typeface="Trebuchet MS"/>
              </a:rPr>
              <a:t> </a:t>
            </a:r>
            <a:r>
              <a:rPr sz="3600" b="0" dirty="0">
                <a:latin typeface="Trebuchet MS"/>
                <a:cs typeface="Trebuchet MS"/>
              </a:rPr>
              <a:t>–</a:t>
            </a:r>
            <a:r>
              <a:rPr sz="3600" b="0" spc="-20" dirty="0">
                <a:latin typeface="Trebuchet MS"/>
                <a:cs typeface="Trebuchet MS"/>
              </a:rPr>
              <a:t> </a:t>
            </a:r>
            <a:r>
              <a:rPr sz="3600" b="0" dirty="0">
                <a:latin typeface="Trebuchet MS"/>
                <a:cs typeface="Trebuchet MS"/>
              </a:rPr>
              <a:t>Pathway</a:t>
            </a:r>
            <a:r>
              <a:rPr sz="3600" b="0" spc="-15" dirty="0">
                <a:latin typeface="Trebuchet MS"/>
                <a:cs typeface="Trebuchet MS"/>
              </a:rPr>
              <a:t> </a:t>
            </a:r>
            <a:r>
              <a:rPr sz="3600" b="0" spc="-20" dirty="0">
                <a:latin typeface="Trebuchet MS"/>
                <a:cs typeface="Trebuchet MS"/>
              </a:rPr>
              <a:t>(12)</a:t>
            </a:r>
            <a:endParaRPr sz="3600">
              <a:latin typeface="Trebuchet MS"/>
              <a:cs typeface="Trebuchet MS"/>
            </a:endParaRPr>
          </a:p>
          <a:p>
            <a:pPr marL="12700">
              <a:lnSpc>
                <a:spcPct val="100000"/>
              </a:lnSpc>
              <a:spcBef>
                <a:spcPts val="1005"/>
              </a:spcBef>
            </a:pPr>
            <a:r>
              <a:rPr sz="2400" b="0" dirty="0">
                <a:latin typeface="Trebuchet MS"/>
                <a:cs typeface="Trebuchet MS"/>
              </a:rPr>
              <a:t>Aligned</a:t>
            </a:r>
            <a:r>
              <a:rPr sz="2400" b="0" spc="-10" dirty="0">
                <a:latin typeface="Trebuchet MS"/>
                <a:cs typeface="Trebuchet MS"/>
              </a:rPr>
              <a:t> </a:t>
            </a:r>
            <a:r>
              <a:rPr sz="2400" b="0" dirty="0">
                <a:latin typeface="Trebuchet MS"/>
                <a:cs typeface="Trebuchet MS"/>
              </a:rPr>
              <a:t>to</a:t>
            </a:r>
            <a:r>
              <a:rPr sz="2400" b="0" spc="-10" dirty="0">
                <a:latin typeface="Trebuchet MS"/>
                <a:cs typeface="Trebuchet MS"/>
              </a:rPr>
              <a:t> </a:t>
            </a:r>
            <a:r>
              <a:rPr sz="2400" b="0" dirty="0">
                <a:latin typeface="Trebuchet MS"/>
                <a:cs typeface="Trebuchet MS"/>
              </a:rPr>
              <a:t>the</a:t>
            </a:r>
            <a:r>
              <a:rPr sz="2400" b="0" spc="-5" dirty="0">
                <a:latin typeface="Trebuchet MS"/>
                <a:cs typeface="Trebuchet MS"/>
              </a:rPr>
              <a:t> </a:t>
            </a:r>
            <a:r>
              <a:rPr sz="2400" b="0" dirty="0">
                <a:latin typeface="Trebuchet MS"/>
                <a:cs typeface="Trebuchet MS"/>
              </a:rPr>
              <a:t>Graduation</a:t>
            </a:r>
            <a:r>
              <a:rPr sz="2400" b="0" spc="-5" dirty="0">
                <a:latin typeface="Trebuchet MS"/>
                <a:cs typeface="Trebuchet MS"/>
              </a:rPr>
              <a:t> </a:t>
            </a:r>
            <a:r>
              <a:rPr sz="2400" b="0" spc="-20" dirty="0">
                <a:latin typeface="Trebuchet MS"/>
                <a:cs typeface="Trebuchet MS"/>
              </a:rPr>
              <a:t>Plan</a:t>
            </a:r>
            <a:endParaRPr sz="2400">
              <a:latin typeface="Trebuchet MS"/>
              <a:cs typeface="Trebuchet MS"/>
            </a:endParaRPr>
          </a:p>
        </p:txBody>
      </p:sp>
      <p:sp>
        <p:nvSpPr>
          <p:cNvPr id="5" name="object 5"/>
          <p:cNvSpPr txBox="1"/>
          <p:nvPr/>
        </p:nvSpPr>
        <p:spPr>
          <a:xfrm>
            <a:off x="11026476" y="3964940"/>
            <a:ext cx="5588000" cy="1662430"/>
          </a:xfrm>
          <a:prstGeom prst="rect">
            <a:avLst/>
          </a:prstGeom>
        </p:spPr>
        <p:txBody>
          <a:bodyPr vert="horz" wrap="square" lIns="0" tIns="33020" rIns="0" bIns="0" rtlCol="0">
            <a:spAutoFit/>
          </a:bodyPr>
          <a:lstStyle/>
          <a:p>
            <a:pPr marL="293370" marR="5080" indent="-228600">
              <a:lnSpc>
                <a:spcPts val="4300"/>
              </a:lnSpc>
              <a:spcBef>
                <a:spcPts val="260"/>
              </a:spcBef>
            </a:pPr>
            <a:r>
              <a:rPr sz="3600" dirty="0">
                <a:latin typeface="Trebuchet MS"/>
                <a:cs typeface="Trebuchet MS"/>
              </a:rPr>
              <a:t>Ohio</a:t>
            </a:r>
            <a:r>
              <a:rPr sz="3600" spc="-20" dirty="0">
                <a:latin typeface="Trebuchet MS"/>
                <a:cs typeface="Trebuchet MS"/>
              </a:rPr>
              <a:t> </a:t>
            </a:r>
            <a:r>
              <a:rPr sz="3600" dirty="0">
                <a:latin typeface="Trebuchet MS"/>
                <a:cs typeface="Trebuchet MS"/>
              </a:rPr>
              <a:t>Means</a:t>
            </a:r>
            <a:r>
              <a:rPr sz="3600" spc="-5" dirty="0">
                <a:latin typeface="Trebuchet MS"/>
                <a:cs typeface="Trebuchet MS"/>
              </a:rPr>
              <a:t> </a:t>
            </a:r>
            <a:r>
              <a:rPr sz="3600" dirty="0">
                <a:latin typeface="Trebuchet MS"/>
                <a:cs typeface="Trebuchet MS"/>
              </a:rPr>
              <a:t>Jobs</a:t>
            </a:r>
            <a:r>
              <a:rPr sz="3600" spc="-5" dirty="0">
                <a:latin typeface="Trebuchet MS"/>
                <a:cs typeface="Trebuchet MS"/>
              </a:rPr>
              <a:t> </a:t>
            </a:r>
            <a:r>
              <a:rPr sz="3600" spc="-10" dirty="0">
                <a:latin typeface="Trebuchet MS"/>
                <a:cs typeface="Trebuchet MS"/>
              </a:rPr>
              <a:t>Readiness </a:t>
            </a:r>
            <a:r>
              <a:rPr sz="3600" spc="-20" dirty="0">
                <a:latin typeface="Trebuchet MS"/>
                <a:cs typeface="Trebuchet MS"/>
              </a:rPr>
              <a:t>Seal</a:t>
            </a:r>
            <a:endParaRPr sz="3600">
              <a:latin typeface="Trebuchet MS"/>
              <a:cs typeface="Trebuchet MS"/>
            </a:endParaRPr>
          </a:p>
          <a:p>
            <a:pPr marL="12700">
              <a:lnSpc>
                <a:spcPct val="100000"/>
              </a:lnSpc>
              <a:spcBef>
                <a:spcPts val="1245"/>
              </a:spcBef>
            </a:pPr>
            <a:r>
              <a:rPr sz="2400" dirty="0">
                <a:latin typeface="Trebuchet MS"/>
                <a:cs typeface="Trebuchet MS"/>
              </a:rPr>
              <a:t>Work-Based Learning</a:t>
            </a:r>
            <a:r>
              <a:rPr sz="2400" spc="-5" dirty="0">
                <a:latin typeface="Trebuchet MS"/>
                <a:cs typeface="Trebuchet MS"/>
              </a:rPr>
              <a:t> </a:t>
            </a:r>
            <a:r>
              <a:rPr sz="2400" dirty="0">
                <a:latin typeface="Trebuchet MS"/>
                <a:cs typeface="Trebuchet MS"/>
              </a:rPr>
              <a:t>250 </a:t>
            </a:r>
            <a:r>
              <a:rPr sz="2400" spc="-10" dirty="0">
                <a:latin typeface="Trebuchet MS"/>
                <a:cs typeface="Trebuchet MS"/>
              </a:rPr>
              <a:t>hours</a:t>
            </a:r>
            <a:endParaRPr sz="2400">
              <a:latin typeface="Trebuchet MS"/>
              <a:cs typeface="Trebuchet MS"/>
            </a:endParaRPr>
          </a:p>
        </p:txBody>
      </p:sp>
      <p:sp>
        <p:nvSpPr>
          <p:cNvPr id="6" name="object 6"/>
          <p:cNvSpPr txBox="1"/>
          <p:nvPr/>
        </p:nvSpPr>
        <p:spPr>
          <a:xfrm>
            <a:off x="1500195" y="1235171"/>
            <a:ext cx="5039475" cy="4621778"/>
          </a:xfrm>
          <a:prstGeom prst="rect">
            <a:avLst/>
          </a:prstGeom>
        </p:spPr>
        <p:txBody>
          <a:bodyPr vert="horz" wrap="square" lIns="0" tIns="48260" rIns="0" bIns="0" rtlCol="0">
            <a:spAutoFit/>
          </a:bodyPr>
          <a:lstStyle/>
          <a:p>
            <a:pPr marL="241300" marR="543560" indent="-228600">
              <a:lnSpc>
                <a:spcPts val="7900"/>
              </a:lnSpc>
              <a:spcBef>
                <a:spcPts val="380"/>
              </a:spcBef>
            </a:pPr>
            <a:r>
              <a:rPr sz="8800" b="1" spc="-265" dirty="0">
                <a:latin typeface="Times New Roman"/>
                <a:cs typeface="Times New Roman"/>
              </a:rPr>
              <a:t>Career </a:t>
            </a:r>
            <a:r>
              <a:rPr sz="8800" b="1" spc="75" dirty="0">
                <a:latin typeface="Times New Roman"/>
                <a:cs typeface="Times New Roman"/>
              </a:rPr>
              <a:t>Tech</a:t>
            </a:r>
            <a:endParaRPr lang="en-US" sz="8800" b="1" spc="75" dirty="0">
              <a:latin typeface="Times New Roman"/>
              <a:cs typeface="Times New Roman"/>
            </a:endParaRPr>
          </a:p>
          <a:p>
            <a:pPr marL="241300" marR="543560" indent="-228600">
              <a:lnSpc>
                <a:spcPts val="7900"/>
              </a:lnSpc>
              <a:spcBef>
                <a:spcPts val="380"/>
              </a:spcBef>
            </a:pPr>
            <a:r>
              <a:rPr lang="en-US" sz="8800" b="1" spc="75" dirty="0">
                <a:latin typeface="Times New Roman"/>
                <a:cs typeface="Times New Roman"/>
              </a:rPr>
              <a:t>Related</a:t>
            </a:r>
            <a:endParaRPr sz="8800" dirty="0">
              <a:latin typeface="Times New Roman"/>
              <a:cs typeface="Times New Roman"/>
            </a:endParaRPr>
          </a:p>
          <a:p>
            <a:pPr marL="12700">
              <a:lnSpc>
                <a:spcPct val="100000"/>
              </a:lnSpc>
              <a:spcBef>
                <a:spcPts val="1005"/>
              </a:spcBef>
            </a:pPr>
            <a:r>
              <a:rPr sz="8800" b="1" spc="-10" dirty="0">
                <a:latin typeface="Times New Roman"/>
                <a:cs typeface="Times New Roman"/>
              </a:rPr>
              <a:t>Options</a:t>
            </a:r>
            <a:endParaRPr sz="8800" dirty="0">
              <a:latin typeface="Times New Roman"/>
              <a:cs typeface="Times New Roman"/>
            </a:endParaRPr>
          </a:p>
        </p:txBody>
      </p:sp>
      <p:sp>
        <p:nvSpPr>
          <p:cNvPr id="7" name="object 7">
            <a:hlinkClick r:id="rId2"/>
          </p:cNvPr>
          <p:cNvSpPr txBox="1"/>
          <p:nvPr/>
        </p:nvSpPr>
        <p:spPr>
          <a:xfrm>
            <a:off x="8061958" y="7805544"/>
            <a:ext cx="9829800" cy="578363"/>
          </a:xfrm>
          <a:prstGeom prst="rect">
            <a:avLst/>
          </a:prstGeom>
        </p:spPr>
        <p:txBody>
          <a:bodyPr vert="horz" wrap="square" lIns="0" tIns="26670" rIns="0" bIns="0" rtlCol="0">
            <a:spAutoFit/>
          </a:bodyPr>
          <a:lstStyle/>
          <a:p>
            <a:pPr marL="241300" marR="5080" indent="-228600">
              <a:lnSpc>
                <a:spcPts val="4300"/>
              </a:lnSpc>
              <a:spcBef>
                <a:spcPts val="210"/>
              </a:spcBef>
            </a:pPr>
            <a:r>
              <a:rPr sz="3600" b="1" dirty="0">
                <a:solidFill>
                  <a:schemeClr val="tx1"/>
                </a:solidFill>
                <a:latin typeface="Trebuchet MS"/>
                <a:cs typeface="Trebuchet MS"/>
                <a:hlinkClick r:id="rId2"/>
              </a:rPr>
              <a:t>Not</a:t>
            </a:r>
            <a:r>
              <a:rPr sz="3600" b="1" spc="-5" dirty="0">
                <a:solidFill>
                  <a:schemeClr val="tx1"/>
                </a:solidFill>
                <a:latin typeface="Trebuchet MS"/>
                <a:cs typeface="Trebuchet MS"/>
                <a:hlinkClick r:id="rId2"/>
              </a:rPr>
              <a:t> </a:t>
            </a:r>
            <a:r>
              <a:rPr sz="3600" b="1" spc="-10" dirty="0">
                <a:solidFill>
                  <a:schemeClr val="tx1"/>
                </a:solidFill>
                <a:latin typeface="Trebuchet MS"/>
                <a:cs typeface="Trebuchet MS"/>
                <a:hlinkClick r:id="rId2"/>
              </a:rPr>
              <a:t>necessarily </a:t>
            </a:r>
            <a:r>
              <a:rPr sz="3600" b="1" dirty="0">
                <a:solidFill>
                  <a:schemeClr val="tx1"/>
                </a:solidFill>
                <a:latin typeface="Trebuchet MS"/>
                <a:cs typeface="Trebuchet MS"/>
                <a:hlinkClick r:id="rId2"/>
              </a:rPr>
              <a:t>earned</a:t>
            </a:r>
            <a:r>
              <a:rPr sz="3600" b="1" spc="-5" dirty="0">
                <a:solidFill>
                  <a:schemeClr val="tx1"/>
                </a:solidFill>
                <a:latin typeface="Trebuchet MS"/>
                <a:cs typeface="Trebuchet MS"/>
                <a:hlinkClick r:id="rId2"/>
              </a:rPr>
              <a:t> </a:t>
            </a:r>
            <a:r>
              <a:rPr sz="3600" b="1" dirty="0">
                <a:solidFill>
                  <a:schemeClr val="tx1"/>
                </a:solidFill>
                <a:latin typeface="Trebuchet MS"/>
                <a:cs typeface="Trebuchet MS"/>
                <a:hlinkClick r:id="rId2"/>
              </a:rPr>
              <a:t>at </a:t>
            </a:r>
            <a:r>
              <a:rPr sz="3600" b="1" spc="-25" dirty="0">
                <a:solidFill>
                  <a:schemeClr val="tx1"/>
                </a:solidFill>
                <a:latin typeface="Trebuchet MS"/>
                <a:cs typeface="Trebuchet MS"/>
                <a:hlinkClick r:id="rId2"/>
              </a:rPr>
              <a:t>the </a:t>
            </a:r>
            <a:r>
              <a:rPr sz="3600" b="1" dirty="0">
                <a:solidFill>
                  <a:schemeClr val="tx1"/>
                </a:solidFill>
                <a:latin typeface="Trebuchet MS"/>
                <a:cs typeface="Trebuchet MS"/>
                <a:hlinkClick r:id="rId2"/>
              </a:rPr>
              <a:t>Career</a:t>
            </a:r>
            <a:r>
              <a:rPr sz="3600" b="1" spc="-10" dirty="0">
                <a:solidFill>
                  <a:schemeClr val="tx1"/>
                </a:solidFill>
                <a:latin typeface="Trebuchet MS"/>
                <a:cs typeface="Trebuchet MS"/>
                <a:hlinkClick r:id="rId2"/>
              </a:rPr>
              <a:t> Center</a:t>
            </a:r>
            <a:r>
              <a:rPr sz="3600" b="1" spc="-10" dirty="0">
                <a:solidFill>
                  <a:srgbClr val="FFFFFF"/>
                </a:solidFill>
                <a:latin typeface="Trebuchet MS"/>
                <a:cs typeface="Trebuchet MS"/>
                <a:hlinkClick r:id="rId2"/>
              </a:rPr>
              <a:t>.</a:t>
            </a:r>
            <a:endParaRPr sz="3600" dirty="0">
              <a:latin typeface="Trebuchet MS"/>
              <a:cs typeface="Trebuchet MS"/>
            </a:endParaRPr>
          </a:p>
        </p:txBody>
      </p:sp>
      <p:grpSp>
        <p:nvGrpSpPr>
          <p:cNvPr id="8" name="object 8"/>
          <p:cNvGrpSpPr/>
          <p:nvPr/>
        </p:nvGrpSpPr>
        <p:grpSpPr>
          <a:xfrm>
            <a:off x="8190982" y="1153727"/>
            <a:ext cx="2341880" cy="4502150"/>
            <a:chOff x="8190982" y="1153727"/>
            <a:chExt cx="2341880" cy="4502150"/>
          </a:xfrm>
        </p:grpSpPr>
        <p:pic>
          <p:nvPicPr>
            <p:cNvPr id="9" name="object 9"/>
            <p:cNvPicPr/>
            <p:nvPr/>
          </p:nvPicPr>
          <p:blipFill>
            <a:blip r:embed="rId3" cstate="print"/>
            <a:stretch>
              <a:fillRect/>
            </a:stretch>
          </p:blipFill>
          <p:spPr>
            <a:xfrm>
              <a:off x="8265041" y="1153727"/>
              <a:ext cx="2081047" cy="2065282"/>
            </a:xfrm>
            <a:prstGeom prst="rect">
              <a:avLst/>
            </a:prstGeom>
          </p:spPr>
        </p:pic>
        <p:pic>
          <p:nvPicPr>
            <p:cNvPr id="10" name="object 10"/>
            <p:cNvPicPr/>
            <p:nvPr/>
          </p:nvPicPr>
          <p:blipFill>
            <a:blip r:embed="rId4" cstate="print"/>
            <a:stretch>
              <a:fillRect/>
            </a:stretch>
          </p:blipFill>
          <p:spPr>
            <a:xfrm>
              <a:off x="8190982" y="3686503"/>
              <a:ext cx="2341742" cy="1968854"/>
            </a:xfrm>
            <a:prstGeom prst="rect">
              <a:avLst/>
            </a:prstGeom>
          </p:spPr>
        </p:pic>
      </p:grpSp>
      <p:sp>
        <p:nvSpPr>
          <p:cNvPr id="11" name="object 11"/>
          <p:cNvSpPr txBox="1"/>
          <p:nvPr/>
        </p:nvSpPr>
        <p:spPr>
          <a:xfrm>
            <a:off x="11007723" y="6574028"/>
            <a:ext cx="3938270"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Trebuchet MS"/>
                <a:cs typeface="Trebuchet MS"/>
              </a:rPr>
              <a:t>Pre-Apprenticeship</a:t>
            </a:r>
            <a:endParaRPr sz="36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250" y="0"/>
            <a:ext cx="18281749" cy="10286999"/>
          </a:xfrm>
          <a:prstGeom prst="rect">
            <a:avLst/>
          </a:prstGeom>
        </p:spPr>
      </p:pic>
      <p:sp>
        <p:nvSpPr>
          <p:cNvPr id="4" name="object 4"/>
          <p:cNvSpPr/>
          <p:nvPr/>
        </p:nvSpPr>
        <p:spPr>
          <a:xfrm>
            <a:off x="12039600" y="2097734"/>
            <a:ext cx="4631640" cy="5902960"/>
          </a:xfrm>
          <a:custGeom>
            <a:avLst/>
            <a:gdLst/>
            <a:ahLst/>
            <a:cxnLst/>
            <a:rect l="l" t="t" r="r" b="b"/>
            <a:pathLst>
              <a:path w="10138410" h="5902959">
                <a:moveTo>
                  <a:pt x="10137915" y="0"/>
                </a:moveTo>
                <a:lnTo>
                  <a:pt x="9399930" y="0"/>
                </a:lnTo>
                <a:lnTo>
                  <a:pt x="9399930" y="737870"/>
                </a:lnTo>
                <a:lnTo>
                  <a:pt x="9399930" y="5165090"/>
                </a:lnTo>
                <a:lnTo>
                  <a:pt x="737984" y="5165090"/>
                </a:lnTo>
                <a:lnTo>
                  <a:pt x="737984" y="737870"/>
                </a:lnTo>
                <a:lnTo>
                  <a:pt x="9399930" y="737870"/>
                </a:lnTo>
                <a:lnTo>
                  <a:pt x="9399930" y="0"/>
                </a:lnTo>
                <a:lnTo>
                  <a:pt x="0" y="0"/>
                </a:lnTo>
                <a:lnTo>
                  <a:pt x="0" y="737870"/>
                </a:lnTo>
                <a:lnTo>
                  <a:pt x="0" y="5165090"/>
                </a:lnTo>
                <a:lnTo>
                  <a:pt x="0" y="5902960"/>
                </a:lnTo>
                <a:lnTo>
                  <a:pt x="10137915" y="5902960"/>
                </a:lnTo>
                <a:lnTo>
                  <a:pt x="10137915" y="5165585"/>
                </a:lnTo>
                <a:lnTo>
                  <a:pt x="10137915" y="5165090"/>
                </a:lnTo>
                <a:lnTo>
                  <a:pt x="10137915" y="737870"/>
                </a:lnTo>
                <a:lnTo>
                  <a:pt x="10137915" y="737717"/>
                </a:lnTo>
                <a:lnTo>
                  <a:pt x="10137915" y="0"/>
                </a:lnTo>
                <a:close/>
              </a:path>
            </a:pathLst>
          </a:custGeom>
          <a:solidFill>
            <a:srgbClr val="FFCE00"/>
          </a:solidFill>
        </p:spPr>
        <p:txBody>
          <a:bodyPr wrap="square" lIns="0" tIns="0" rIns="0" bIns="0" rtlCol="0"/>
          <a:lstStyle/>
          <a:p>
            <a:endParaRPr/>
          </a:p>
        </p:txBody>
      </p:sp>
    </p:spTree>
    <p:extLst>
      <p:ext uri="{BB962C8B-B14F-4D97-AF65-F5344CB8AC3E}">
        <p14:creationId xmlns:p14="http://schemas.microsoft.com/office/powerpoint/2010/main" val="53520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458085" cy="2409190"/>
          </a:xfrm>
          <a:custGeom>
            <a:avLst/>
            <a:gdLst/>
            <a:ahLst/>
            <a:cxnLst/>
            <a:rect l="l" t="t" r="r" b="b"/>
            <a:pathLst>
              <a:path w="2458085" h="2409190">
                <a:moveTo>
                  <a:pt x="0" y="2408792"/>
                </a:moveTo>
                <a:lnTo>
                  <a:pt x="0" y="0"/>
                </a:lnTo>
                <a:lnTo>
                  <a:pt x="2457949" y="0"/>
                </a:lnTo>
                <a:lnTo>
                  <a:pt x="2457949" y="2408792"/>
                </a:lnTo>
                <a:lnTo>
                  <a:pt x="0" y="2408792"/>
                </a:lnTo>
                <a:close/>
              </a:path>
            </a:pathLst>
          </a:custGeom>
          <a:solidFill>
            <a:srgbClr val="DE3147"/>
          </a:solidFill>
        </p:spPr>
        <p:txBody>
          <a:bodyPr wrap="square" lIns="0" tIns="0" rIns="0" bIns="0" rtlCol="0"/>
          <a:lstStyle/>
          <a:p>
            <a:endParaRPr/>
          </a:p>
        </p:txBody>
      </p:sp>
      <p:sp>
        <p:nvSpPr>
          <p:cNvPr id="3" name="object 3"/>
          <p:cNvSpPr txBox="1"/>
          <p:nvPr/>
        </p:nvSpPr>
        <p:spPr>
          <a:xfrm>
            <a:off x="15898876" y="9582404"/>
            <a:ext cx="1017269"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02E2C"/>
                </a:solidFill>
                <a:latin typeface="Helvetica Neue"/>
                <a:cs typeface="Helvetica Neue"/>
              </a:rPr>
              <a:t>SST</a:t>
            </a:r>
            <a:r>
              <a:rPr sz="2400" spc="-30" dirty="0">
                <a:solidFill>
                  <a:srgbClr val="302E2C"/>
                </a:solidFill>
                <a:latin typeface="Helvetica Neue"/>
                <a:cs typeface="Helvetica Neue"/>
              </a:rPr>
              <a:t> </a:t>
            </a:r>
            <a:r>
              <a:rPr sz="2400" spc="-25" dirty="0">
                <a:solidFill>
                  <a:srgbClr val="302E2C"/>
                </a:solidFill>
                <a:latin typeface="Helvetica Neue"/>
                <a:cs typeface="Helvetica Neue"/>
              </a:rPr>
              <a:t>11</a:t>
            </a:r>
            <a:endParaRPr sz="2400">
              <a:latin typeface="Helvetica Neue"/>
              <a:cs typeface="Helvetica Neue"/>
            </a:endParaRPr>
          </a:p>
        </p:txBody>
      </p:sp>
      <p:sp>
        <p:nvSpPr>
          <p:cNvPr id="4" name="object 4"/>
          <p:cNvSpPr/>
          <p:nvPr/>
        </p:nvSpPr>
        <p:spPr>
          <a:xfrm>
            <a:off x="1028700" y="9208834"/>
            <a:ext cx="16230600" cy="49530"/>
          </a:xfrm>
          <a:custGeom>
            <a:avLst/>
            <a:gdLst/>
            <a:ahLst/>
            <a:cxnLst/>
            <a:rect l="l" t="t" r="r" b="b"/>
            <a:pathLst>
              <a:path w="16230600" h="49529">
                <a:moveTo>
                  <a:pt x="16230600" y="0"/>
                </a:moveTo>
                <a:lnTo>
                  <a:pt x="0" y="0"/>
                </a:lnTo>
                <a:lnTo>
                  <a:pt x="0" y="49465"/>
                </a:lnTo>
                <a:lnTo>
                  <a:pt x="16230600" y="49465"/>
                </a:lnTo>
                <a:lnTo>
                  <a:pt x="16230600" y="0"/>
                </a:lnTo>
                <a:close/>
              </a:path>
            </a:pathLst>
          </a:custGeom>
          <a:solidFill>
            <a:srgbClr val="DE3147"/>
          </a:solidFill>
        </p:spPr>
        <p:txBody>
          <a:bodyPr wrap="square" lIns="0" tIns="0" rIns="0" bIns="0" rtlCol="0"/>
          <a:lstStyle/>
          <a:p>
            <a:endParaRPr/>
          </a:p>
        </p:txBody>
      </p:sp>
      <p:sp>
        <p:nvSpPr>
          <p:cNvPr id="5" name="object 5"/>
          <p:cNvSpPr txBox="1"/>
          <p:nvPr/>
        </p:nvSpPr>
        <p:spPr>
          <a:xfrm>
            <a:off x="874883" y="2916428"/>
            <a:ext cx="7129780" cy="2226310"/>
          </a:xfrm>
          <a:prstGeom prst="rect">
            <a:avLst/>
          </a:prstGeom>
        </p:spPr>
        <p:txBody>
          <a:bodyPr vert="horz" wrap="square" lIns="0" tIns="10160" rIns="0" bIns="0" rtlCol="0">
            <a:spAutoFit/>
          </a:bodyPr>
          <a:lstStyle/>
          <a:p>
            <a:pPr marL="241300" marR="5080" indent="-228600">
              <a:lnSpc>
                <a:spcPct val="100400"/>
              </a:lnSpc>
              <a:spcBef>
                <a:spcPts val="80"/>
              </a:spcBef>
            </a:pPr>
            <a:r>
              <a:rPr sz="3600" dirty="0">
                <a:latin typeface="Trebuchet MS"/>
                <a:cs typeface="Trebuchet MS"/>
              </a:rPr>
              <a:t>Schools</a:t>
            </a:r>
            <a:r>
              <a:rPr sz="3600" spc="-25" dirty="0">
                <a:latin typeface="Trebuchet MS"/>
                <a:cs typeface="Trebuchet MS"/>
              </a:rPr>
              <a:t> </a:t>
            </a:r>
            <a:r>
              <a:rPr sz="3600" dirty="0">
                <a:latin typeface="Trebuchet MS"/>
                <a:cs typeface="Trebuchet MS"/>
              </a:rPr>
              <a:t>are</a:t>
            </a:r>
            <a:r>
              <a:rPr sz="3600" spc="-15" dirty="0">
                <a:latin typeface="Trebuchet MS"/>
                <a:cs typeface="Trebuchet MS"/>
              </a:rPr>
              <a:t> </a:t>
            </a:r>
            <a:r>
              <a:rPr sz="3600" dirty="0">
                <a:latin typeface="Trebuchet MS"/>
                <a:cs typeface="Trebuchet MS"/>
              </a:rPr>
              <a:t>required</a:t>
            </a:r>
            <a:r>
              <a:rPr sz="3600" spc="-20" dirty="0">
                <a:latin typeface="Trebuchet MS"/>
                <a:cs typeface="Trebuchet MS"/>
              </a:rPr>
              <a:t> </a:t>
            </a:r>
            <a:r>
              <a:rPr sz="3600" dirty="0">
                <a:latin typeface="Trebuchet MS"/>
                <a:cs typeface="Trebuchet MS"/>
              </a:rPr>
              <a:t>to</a:t>
            </a:r>
            <a:r>
              <a:rPr sz="3600" spc="-15" dirty="0">
                <a:latin typeface="Trebuchet MS"/>
                <a:cs typeface="Trebuchet MS"/>
              </a:rPr>
              <a:t> </a:t>
            </a:r>
            <a:r>
              <a:rPr sz="3600" dirty="0">
                <a:latin typeface="Trebuchet MS"/>
                <a:cs typeface="Trebuchet MS"/>
              </a:rPr>
              <a:t>have</a:t>
            </a:r>
            <a:r>
              <a:rPr sz="3600" spc="-15" dirty="0">
                <a:latin typeface="Trebuchet MS"/>
                <a:cs typeface="Trebuchet MS"/>
              </a:rPr>
              <a:t> </a:t>
            </a:r>
            <a:r>
              <a:rPr sz="3600" spc="-35" dirty="0">
                <a:latin typeface="Trebuchet MS"/>
                <a:cs typeface="Trebuchet MS"/>
              </a:rPr>
              <a:t>at </a:t>
            </a:r>
            <a:r>
              <a:rPr sz="3600" dirty="0">
                <a:latin typeface="Trebuchet MS"/>
                <a:cs typeface="Trebuchet MS"/>
              </a:rPr>
              <a:t>least</a:t>
            </a:r>
            <a:r>
              <a:rPr sz="3600" spc="-25" dirty="0">
                <a:latin typeface="Trebuchet MS"/>
                <a:cs typeface="Trebuchet MS"/>
              </a:rPr>
              <a:t> </a:t>
            </a:r>
            <a:r>
              <a:rPr sz="3600" dirty="0">
                <a:latin typeface="Trebuchet MS"/>
                <a:cs typeface="Trebuchet MS"/>
              </a:rPr>
              <a:t>one</a:t>
            </a:r>
            <a:r>
              <a:rPr sz="3600" spc="-10" dirty="0">
                <a:latin typeface="Trebuchet MS"/>
                <a:cs typeface="Trebuchet MS"/>
              </a:rPr>
              <a:t> </a:t>
            </a:r>
            <a:r>
              <a:rPr sz="3600" dirty="0">
                <a:latin typeface="Trebuchet MS"/>
                <a:cs typeface="Trebuchet MS"/>
              </a:rPr>
              <a:t>locally</a:t>
            </a:r>
            <a:r>
              <a:rPr sz="3600" spc="-15" dirty="0">
                <a:latin typeface="Trebuchet MS"/>
                <a:cs typeface="Trebuchet MS"/>
              </a:rPr>
              <a:t> </a:t>
            </a:r>
            <a:r>
              <a:rPr sz="3600" dirty="0">
                <a:latin typeface="Trebuchet MS"/>
                <a:cs typeface="Trebuchet MS"/>
              </a:rPr>
              <a:t>defined</a:t>
            </a:r>
            <a:r>
              <a:rPr sz="3600" spc="-15" dirty="0">
                <a:latin typeface="Trebuchet MS"/>
                <a:cs typeface="Trebuchet MS"/>
              </a:rPr>
              <a:t> </a:t>
            </a:r>
            <a:r>
              <a:rPr sz="3600" dirty="0">
                <a:latin typeface="Trebuchet MS"/>
                <a:cs typeface="Trebuchet MS"/>
              </a:rPr>
              <a:t>seal</a:t>
            </a:r>
            <a:r>
              <a:rPr sz="3600" spc="-10" dirty="0">
                <a:latin typeface="Trebuchet MS"/>
                <a:cs typeface="Trebuchet MS"/>
              </a:rPr>
              <a:t> </a:t>
            </a:r>
            <a:r>
              <a:rPr sz="3600" spc="-25" dirty="0">
                <a:latin typeface="Trebuchet MS"/>
                <a:cs typeface="Trebuchet MS"/>
              </a:rPr>
              <a:t>and </a:t>
            </a:r>
            <a:r>
              <a:rPr sz="3600" dirty="0">
                <a:latin typeface="Trebuchet MS"/>
                <a:cs typeface="Trebuchet MS"/>
              </a:rPr>
              <a:t>are</a:t>
            </a:r>
            <a:r>
              <a:rPr sz="3600" spc="-10" dirty="0">
                <a:latin typeface="Trebuchet MS"/>
                <a:cs typeface="Trebuchet MS"/>
              </a:rPr>
              <a:t> </a:t>
            </a:r>
            <a:r>
              <a:rPr sz="3600" dirty="0">
                <a:latin typeface="Trebuchet MS"/>
                <a:cs typeface="Trebuchet MS"/>
              </a:rPr>
              <a:t>encouraged</a:t>
            </a:r>
            <a:r>
              <a:rPr sz="3600" spc="-15" dirty="0">
                <a:latin typeface="Trebuchet MS"/>
                <a:cs typeface="Trebuchet MS"/>
              </a:rPr>
              <a:t> </a:t>
            </a:r>
            <a:r>
              <a:rPr sz="3600" dirty="0">
                <a:latin typeface="Trebuchet MS"/>
                <a:cs typeface="Trebuchet MS"/>
              </a:rPr>
              <a:t>to</a:t>
            </a:r>
            <a:r>
              <a:rPr sz="3600" spc="-5" dirty="0">
                <a:latin typeface="Trebuchet MS"/>
                <a:cs typeface="Trebuchet MS"/>
              </a:rPr>
              <a:t> </a:t>
            </a:r>
            <a:r>
              <a:rPr sz="3600" dirty="0">
                <a:latin typeface="Trebuchet MS"/>
                <a:cs typeface="Trebuchet MS"/>
              </a:rPr>
              <a:t>offer</a:t>
            </a:r>
            <a:r>
              <a:rPr sz="3600" spc="-5" dirty="0">
                <a:latin typeface="Trebuchet MS"/>
                <a:cs typeface="Trebuchet MS"/>
              </a:rPr>
              <a:t> </a:t>
            </a:r>
            <a:r>
              <a:rPr sz="3600" dirty="0">
                <a:latin typeface="Trebuchet MS"/>
                <a:cs typeface="Trebuchet MS"/>
              </a:rPr>
              <a:t>all </a:t>
            </a:r>
            <a:r>
              <a:rPr sz="3600" spc="-10" dirty="0">
                <a:latin typeface="Trebuchet MS"/>
                <a:cs typeface="Trebuchet MS"/>
              </a:rPr>
              <a:t>state seals.</a:t>
            </a:r>
            <a:endParaRPr sz="3600">
              <a:latin typeface="Trebuchet MS"/>
              <a:cs typeface="Trebuchet MS"/>
            </a:endParaRPr>
          </a:p>
        </p:txBody>
      </p:sp>
      <p:sp>
        <p:nvSpPr>
          <p:cNvPr id="6" name="object 6"/>
          <p:cNvSpPr txBox="1">
            <a:spLocks noGrp="1"/>
          </p:cNvSpPr>
          <p:nvPr>
            <p:ph type="title"/>
          </p:nvPr>
        </p:nvSpPr>
        <p:spPr>
          <a:xfrm>
            <a:off x="9451324" y="950468"/>
            <a:ext cx="5637530" cy="1132205"/>
          </a:xfrm>
          <a:prstGeom prst="rect">
            <a:avLst/>
          </a:prstGeom>
        </p:spPr>
        <p:txBody>
          <a:bodyPr vert="horz" wrap="square" lIns="0" tIns="3175" rIns="0" bIns="0" rtlCol="0">
            <a:spAutoFit/>
          </a:bodyPr>
          <a:lstStyle/>
          <a:p>
            <a:pPr marL="241300" marR="5080" indent="-228600">
              <a:lnSpc>
                <a:spcPct val="101699"/>
              </a:lnSpc>
              <a:spcBef>
                <a:spcPts val="25"/>
              </a:spcBef>
            </a:pPr>
            <a:r>
              <a:rPr sz="3600" b="0" dirty="0">
                <a:solidFill>
                  <a:srgbClr val="6CADDF"/>
                </a:solidFill>
                <a:latin typeface="Roboto Slab"/>
                <a:cs typeface="Roboto Slab"/>
              </a:rPr>
              <a:t>Demonstrating</a:t>
            </a:r>
            <a:r>
              <a:rPr sz="3600" b="0" spc="-35" dirty="0">
                <a:solidFill>
                  <a:srgbClr val="6CADDF"/>
                </a:solidFill>
                <a:latin typeface="Roboto Slab"/>
                <a:cs typeface="Roboto Slab"/>
              </a:rPr>
              <a:t> </a:t>
            </a:r>
            <a:r>
              <a:rPr sz="3600" b="0" spc="-10" dirty="0">
                <a:solidFill>
                  <a:srgbClr val="6CADDF"/>
                </a:solidFill>
                <a:latin typeface="Roboto Slab"/>
                <a:cs typeface="Roboto Slab"/>
              </a:rPr>
              <a:t>Readiness </a:t>
            </a:r>
            <a:r>
              <a:rPr sz="3600" b="0" dirty="0">
                <a:solidFill>
                  <a:srgbClr val="6CADDF"/>
                </a:solidFill>
                <a:latin typeface="Roboto Slab"/>
                <a:cs typeface="Roboto Slab"/>
              </a:rPr>
              <a:t>Graduation</a:t>
            </a:r>
            <a:r>
              <a:rPr sz="3600" b="0" spc="-15" dirty="0">
                <a:solidFill>
                  <a:srgbClr val="6CADDF"/>
                </a:solidFill>
                <a:latin typeface="Roboto Slab"/>
                <a:cs typeface="Roboto Slab"/>
              </a:rPr>
              <a:t> </a:t>
            </a:r>
            <a:r>
              <a:rPr sz="3600" b="0" spc="-10" dirty="0">
                <a:solidFill>
                  <a:srgbClr val="6CADDF"/>
                </a:solidFill>
                <a:latin typeface="Roboto Slab"/>
                <a:cs typeface="Roboto Slab"/>
              </a:rPr>
              <a:t>Seals</a:t>
            </a:r>
            <a:endParaRPr sz="3600">
              <a:latin typeface="Roboto Slab"/>
              <a:cs typeface="Roboto Slab"/>
            </a:endParaRPr>
          </a:p>
        </p:txBody>
      </p:sp>
      <p:pic>
        <p:nvPicPr>
          <p:cNvPr id="7" name="object 7"/>
          <p:cNvPicPr/>
          <p:nvPr/>
        </p:nvPicPr>
        <p:blipFill>
          <a:blip r:embed="rId2" cstate="print"/>
          <a:stretch>
            <a:fillRect/>
          </a:stretch>
        </p:blipFill>
        <p:spPr>
          <a:xfrm>
            <a:off x="567558" y="5681436"/>
            <a:ext cx="7698376" cy="2566125"/>
          </a:xfrm>
          <a:prstGeom prst="rect">
            <a:avLst/>
          </a:prstGeom>
        </p:spPr>
      </p:pic>
      <p:pic>
        <p:nvPicPr>
          <p:cNvPr id="8" name="object 8"/>
          <p:cNvPicPr/>
          <p:nvPr/>
        </p:nvPicPr>
        <p:blipFill>
          <a:blip r:embed="rId3" cstate="print"/>
          <a:stretch>
            <a:fillRect/>
          </a:stretch>
        </p:blipFill>
        <p:spPr>
          <a:xfrm>
            <a:off x="9174571" y="2696622"/>
            <a:ext cx="8284842" cy="63588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82040" rIns="0" bIns="0" rtlCol="0">
            <a:spAutoFit/>
          </a:bodyPr>
          <a:lstStyle/>
          <a:p>
            <a:pPr marL="1125855" marR="5080" indent="42545">
              <a:lnSpc>
                <a:spcPts val="7900"/>
              </a:lnSpc>
              <a:spcBef>
                <a:spcPts val="215"/>
              </a:spcBef>
            </a:pPr>
            <a:r>
              <a:rPr spc="-65" dirty="0"/>
              <a:t>Alternative </a:t>
            </a:r>
            <a:r>
              <a:rPr spc="-10" dirty="0"/>
              <a:t>Assessment</a:t>
            </a:r>
          </a:p>
        </p:txBody>
      </p:sp>
      <p:sp>
        <p:nvSpPr>
          <p:cNvPr id="3" name="object 3"/>
          <p:cNvSpPr txBox="1"/>
          <p:nvPr/>
        </p:nvSpPr>
        <p:spPr>
          <a:xfrm>
            <a:off x="1337068" y="6125971"/>
            <a:ext cx="6739255" cy="2494280"/>
          </a:xfrm>
          <a:prstGeom prst="rect">
            <a:avLst/>
          </a:prstGeom>
        </p:spPr>
        <p:txBody>
          <a:bodyPr vert="horz" wrap="square" lIns="0" tIns="12700" rIns="0" bIns="0" rtlCol="0">
            <a:spAutoFit/>
          </a:bodyPr>
          <a:lstStyle/>
          <a:p>
            <a:pPr algn="ctr">
              <a:lnSpc>
                <a:spcPct val="100000"/>
              </a:lnSpc>
              <a:spcBef>
                <a:spcPts val="100"/>
              </a:spcBef>
            </a:pPr>
            <a:r>
              <a:rPr sz="3600" b="1" dirty="0">
                <a:solidFill>
                  <a:srgbClr val="FFFFFF"/>
                </a:solidFill>
                <a:latin typeface="Trebuchet MS"/>
                <a:cs typeface="Trebuchet MS"/>
              </a:rPr>
              <a:t>Criteria</a:t>
            </a:r>
            <a:r>
              <a:rPr sz="3600" b="1" spc="-15" dirty="0">
                <a:solidFill>
                  <a:srgbClr val="FFFFFF"/>
                </a:solidFill>
                <a:latin typeface="Trebuchet MS"/>
                <a:cs typeface="Trebuchet MS"/>
              </a:rPr>
              <a:t> </a:t>
            </a:r>
            <a:r>
              <a:rPr sz="3600" b="1" dirty="0">
                <a:solidFill>
                  <a:srgbClr val="FFFFFF"/>
                </a:solidFill>
                <a:latin typeface="Trebuchet MS"/>
                <a:cs typeface="Trebuchet MS"/>
              </a:rPr>
              <a:t>or</a:t>
            </a:r>
            <a:r>
              <a:rPr sz="3600" b="1" spc="-10" dirty="0">
                <a:solidFill>
                  <a:srgbClr val="FFFFFF"/>
                </a:solidFill>
                <a:latin typeface="Trebuchet MS"/>
                <a:cs typeface="Trebuchet MS"/>
              </a:rPr>
              <a:t> </a:t>
            </a:r>
            <a:r>
              <a:rPr sz="3600" b="1" u="sng" dirty="0">
                <a:solidFill>
                  <a:srgbClr val="0000FF"/>
                </a:solidFill>
                <a:uFill>
                  <a:solidFill>
                    <a:srgbClr val="0000FF"/>
                  </a:solidFill>
                </a:uFill>
                <a:latin typeface="Trebuchet MS"/>
                <a:cs typeface="Trebuchet MS"/>
              </a:rPr>
              <a:t>Decision</a:t>
            </a:r>
            <a:r>
              <a:rPr sz="3600" b="1" u="sng" spc="-5" dirty="0">
                <a:solidFill>
                  <a:srgbClr val="0000FF"/>
                </a:solidFill>
                <a:uFill>
                  <a:solidFill>
                    <a:srgbClr val="0000FF"/>
                  </a:solidFill>
                </a:uFill>
                <a:latin typeface="Trebuchet MS"/>
                <a:cs typeface="Trebuchet MS"/>
              </a:rPr>
              <a:t> </a:t>
            </a:r>
            <a:r>
              <a:rPr sz="3600" b="1" u="sng" spc="-10" dirty="0">
                <a:solidFill>
                  <a:srgbClr val="0000FF"/>
                </a:solidFill>
                <a:uFill>
                  <a:solidFill>
                    <a:srgbClr val="0000FF"/>
                  </a:solidFill>
                </a:uFill>
                <a:latin typeface="Trebuchet MS"/>
                <a:cs typeface="Trebuchet MS"/>
              </a:rPr>
              <a:t>Framework</a:t>
            </a:r>
            <a:endParaRPr sz="3600" dirty="0">
              <a:latin typeface="Trebuchet MS"/>
              <a:cs typeface="Trebuchet MS"/>
            </a:endParaRPr>
          </a:p>
          <a:p>
            <a:pPr>
              <a:lnSpc>
                <a:spcPct val="100000"/>
              </a:lnSpc>
              <a:spcBef>
                <a:spcPts val="55"/>
              </a:spcBef>
            </a:pPr>
            <a:endParaRPr sz="4850" dirty="0">
              <a:latin typeface="Trebuchet MS"/>
              <a:cs typeface="Trebuchet MS"/>
            </a:endParaRPr>
          </a:p>
          <a:p>
            <a:pPr algn="ctr">
              <a:lnSpc>
                <a:spcPct val="100000"/>
              </a:lnSpc>
            </a:pPr>
            <a:r>
              <a:rPr sz="3600" b="1" dirty="0">
                <a:solidFill>
                  <a:srgbClr val="FFFFFF"/>
                </a:solidFill>
                <a:latin typeface="Trebuchet MS"/>
                <a:cs typeface="Trebuchet MS"/>
              </a:rPr>
              <a:t>Basic</a:t>
            </a:r>
            <a:r>
              <a:rPr sz="3600" b="1" spc="-30" dirty="0">
                <a:solidFill>
                  <a:srgbClr val="FFFFFF"/>
                </a:solidFill>
                <a:latin typeface="Trebuchet MS"/>
                <a:cs typeface="Trebuchet MS"/>
              </a:rPr>
              <a:t> </a:t>
            </a:r>
            <a:r>
              <a:rPr sz="3600" b="1" spc="-10" dirty="0">
                <a:solidFill>
                  <a:srgbClr val="FFFFFF"/>
                </a:solidFill>
                <a:latin typeface="Trebuchet MS"/>
                <a:cs typeface="Trebuchet MS"/>
              </a:rPr>
              <a:t>Scores:</a:t>
            </a:r>
            <a:endParaRPr sz="3600" dirty="0">
              <a:latin typeface="Trebuchet MS"/>
              <a:cs typeface="Trebuchet MS"/>
            </a:endParaRPr>
          </a:p>
          <a:p>
            <a:pPr algn="ctr">
              <a:lnSpc>
                <a:spcPct val="100000"/>
              </a:lnSpc>
              <a:spcBef>
                <a:spcPts val="790"/>
              </a:spcBef>
            </a:pPr>
            <a:r>
              <a:rPr sz="3600" b="1" dirty="0">
                <a:solidFill>
                  <a:srgbClr val="FFFFFF"/>
                </a:solidFill>
                <a:latin typeface="Trebuchet MS"/>
                <a:cs typeface="Trebuchet MS"/>
              </a:rPr>
              <a:t>ELA</a:t>
            </a:r>
            <a:r>
              <a:rPr sz="3600" b="1" spc="-10" dirty="0">
                <a:solidFill>
                  <a:srgbClr val="FFFFFF"/>
                </a:solidFill>
                <a:latin typeface="Trebuchet MS"/>
                <a:cs typeface="Trebuchet MS"/>
              </a:rPr>
              <a:t> </a:t>
            </a:r>
            <a:r>
              <a:rPr sz="3600" b="1" dirty="0">
                <a:solidFill>
                  <a:srgbClr val="FFFFFF"/>
                </a:solidFill>
                <a:latin typeface="Trebuchet MS"/>
                <a:cs typeface="Trebuchet MS"/>
              </a:rPr>
              <a:t>-</a:t>
            </a:r>
            <a:r>
              <a:rPr sz="3600" b="1" spc="5" dirty="0">
                <a:solidFill>
                  <a:srgbClr val="FFFFFF"/>
                </a:solidFill>
                <a:latin typeface="Trebuchet MS"/>
                <a:cs typeface="Trebuchet MS"/>
              </a:rPr>
              <a:t> </a:t>
            </a:r>
            <a:r>
              <a:rPr sz="3600" b="1" dirty="0">
                <a:solidFill>
                  <a:srgbClr val="FFFFFF"/>
                </a:solidFill>
                <a:latin typeface="Trebuchet MS"/>
                <a:cs typeface="Trebuchet MS"/>
              </a:rPr>
              <a:t>485</a:t>
            </a:r>
            <a:r>
              <a:rPr sz="3600" b="1" spc="5" dirty="0">
                <a:solidFill>
                  <a:srgbClr val="FFFFFF"/>
                </a:solidFill>
                <a:latin typeface="Trebuchet MS"/>
                <a:cs typeface="Trebuchet MS"/>
              </a:rPr>
              <a:t> </a:t>
            </a:r>
            <a:r>
              <a:rPr sz="3600" b="1" dirty="0">
                <a:solidFill>
                  <a:srgbClr val="FFFFFF"/>
                </a:solidFill>
                <a:latin typeface="Trebuchet MS"/>
                <a:cs typeface="Trebuchet MS"/>
              </a:rPr>
              <a:t>&amp;</a:t>
            </a:r>
            <a:r>
              <a:rPr sz="3600" b="1" spc="-10" dirty="0">
                <a:solidFill>
                  <a:srgbClr val="FFFFFF"/>
                </a:solidFill>
                <a:latin typeface="Trebuchet MS"/>
                <a:cs typeface="Trebuchet MS"/>
              </a:rPr>
              <a:t> </a:t>
            </a:r>
            <a:r>
              <a:rPr sz="3600" b="1" dirty="0">
                <a:solidFill>
                  <a:srgbClr val="FFFFFF"/>
                </a:solidFill>
                <a:latin typeface="Trebuchet MS"/>
                <a:cs typeface="Trebuchet MS"/>
              </a:rPr>
              <a:t>Math</a:t>
            </a:r>
            <a:r>
              <a:rPr sz="3600" b="1" spc="5" dirty="0">
                <a:solidFill>
                  <a:srgbClr val="FFFFFF"/>
                </a:solidFill>
                <a:latin typeface="Trebuchet MS"/>
                <a:cs typeface="Trebuchet MS"/>
              </a:rPr>
              <a:t> </a:t>
            </a:r>
            <a:r>
              <a:rPr sz="3600" b="1" dirty="0">
                <a:solidFill>
                  <a:srgbClr val="FFFFFF"/>
                </a:solidFill>
                <a:latin typeface="Trebuchet MS"/>
                <a:cs typeface="Trebuchet MS"/>
              </a:rPr>
              <a:t>-</a:t>
            </a:r>
            <a:r>
              <a:rPr sz="3600" b="1" spc="5" dirty="0">
                <a:solidFill>
                  <a:srgbClr val="FFFFFF"/>
                </a:solidFill>
                <a:latin typeface="Trebuchet MS"/>
                <a:cs typeface="Trebuchet MS"/>
              </a:rPr>
              <a:t> </a:t>
            </a:r>
            <a:r>
              <a:rPr sz="3600" b="1" spc="-25" dirty="0">
                <a:solidFill>
                  <a:srgbClr val="FFFFFF"/>
                </a:solidFill>
                <a:latin typeface="Trebuchet MS"/>
                <a:cs typeface="Trebuchet MS"/>
              </a:rPr>
              <a:t>489</a:t>
            </a:r>
            <a:endParaRPr sz="3600" dirty="0">
              <a:latin typeface="Trebuchet MS"/>
              <a:cs typeface="Trebuchet MS"/>
            </a:endParaRPr>
          </a:p>
        </p:txBody>
      </p:sp>
      <p:sp>
        <p:nvSpPr>
          <p:cNvPr id="4" name="object 4"/>
          <p:cNvSpPr txBox="1"/>
          <p:nvPr/>
        </p:nvSpPr>
        <p:spPr>
          <a:xfrm>
            <a:off x="10392091" y="2410459"/>
            <a:ext cx="5068570" cy="2034539"/>
          </a:xfrm>
          <a:prstGeom prst="rect">
            <a:avLst/>
          </a:prstGeom>
        </p:spPr>
        <p:txBody>
          <a:bodyPr vert="horz" wrap="square" lIns="0" tIns="27305" rIns="0" bIns="0" rtlCol="0">
            <a:spAutoFit/>
          </a:bodyPr>
          <a:lstStyle/>
          <a:p>
            <a:pPr marL="782955" marR="5080" indent="-770890">
              <a:lnSpc>
                <a:spcPts val="7900"/>
              </a:lnSpc>
              <a:spcBef>
                <a:spcPts val="215"/>
              </a:spcBef>
            </a:pPr>
            <a:r>
              <a:rPr sz="6600" b="1" dirty="0">
                <a:latin typeface="Times New Roman"/>
                <a:cs typeface="Times New Roman"/>
              </a:rPr>
              <a:t>Exemption</a:t>
            </a:r>
            <a:r>
              <a:rPr sz="6600" b="1" spc="400" dirty="0">
                <a:latin typeface="Times New Roman"/>
                <a:cs typeface="Times New Roman"/>
              </a:rPr>
              <a:t> </a:t>
            </a:r>
            <a:r>
              <a:rPr sz="6600" b="1" spc="-85" dirty="0">
                <a:latin typeface="Times New Roman"/>
                <a:cs typeface="Times New Roman"/>
              </a:rPr>
              <a:t>by </a:t>
            </a:r>
            <a:r>
              <a:rPr sz="6600" b="1" spc="90" dirty="0">
                <a:latin typeface="Times New Roman"/>
                <a:cs typeface="Times New Roman"/>
              </a:rPr>
              <a:t>IEP</a:t>
            </a:r>
            <a:r>
              <a:rPr sz="6600" b="1" spc="10" dirty="0">
                <a:latin typeface="Times New Roman"/>
                <a:cs typeface="Times New Roman"/>
              </a:rPr>
              <a:t> </a:t>
            </a:r>
            <a:r>
              <a:rPr sz="6600" b="1" spc="-20" dirty="0">
                <a:latin typeface="Times New Roman"/>
                <a:cs typeface="Times New Roman"/>
              </a:rPr>
              <a:t>Team</a:t>
            </a:r>
            <a:endParaRPr sz="6600">
              <a:latin typeface="Times New Roman"/>
              <a:cs typeface="Times New Roman"/>
            </a:endParaRPr>
          </a:p>
        </p:txBody>
      </p:sp>
      <p:sp>
        <p:nvSpPr>
          <p:cNvPr id="5" name="object 5"/>
          <p:cNvSpPr txBox="1"/>
          <p:nvPr/>
        </p:nvSpPr>
        <p:spPr>
          <a:xfrm>
            <a:off x="10384277" y="6125971"/>
            <a:ext cx="6167755" cy="1674176"/>
          </a:xfrm>
          <a:prstGeom prst="rect">
            <a:avLst/>
          </a:prstGeom>
        </p:spPr>
        <p:txBody>
          <a:bodyPr vert="horz" wrap="square" lIns="0" tIns="12065" rIns="0" bIns="0" rtlCol="0">
            <a:spAutoFit/>
          </a:bodyPr>
          <a:lstStyle/>
          <a:p>
            <a:pPr marL="12700" marR="5080" indent="-135255" algn="ctr">
              <a:lnSpc>
                <a:spcPct val="100099"/>
              </a:lnSpc>
              <a:spcBef>
                <a:spcPts val="95"/>
              </a:spcBef>
            </a:pPr>
            <a:r>
              <a:rPr lang="en-US" sz="3600" b="1" dirty="0">
                <a:solidFill>
                  <a:srgbClr val="FFFFFF"/>
                </a:solidFill>
                <a:latin typeface="Trebuchet MS"/>
                <a:cs typeface="Trebuchet MS"/>
              </a:rPr>
              <a:t>Yes, but this is not considered a graduate by the Federal Guidelines</a:t>
            </a:r>
            <a:endParaRPr sz="36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8700" y="1028700"/>
            <a:ext cx="7848600" cy="8229600"/>
          </a:xfrm>
          <a:custGeom>
            <a:avLst/>
            <a:gdLst/>
            <a:ahLst/>
            <a:cxnLst/>
            <a:rect l="l" t="t" r="r" b="b"/>
            <a:pathLst>
              <a:path w="7848600" h="8229600">
                <a:moveTo>
                  <a:pt x="7848600" y="0"/>
                </a:moveTo>
                <a:lnTo>
                  <a:pt x="0" y="0"/>
                </a:lnTo>
                <a:lnTo>
                  <a:pt x="0" y="8229599"/>
                </a:lnTo>
                <a:lnTo>
                  <a:pt x="7848600" y="8229599"/>
                </a:lnTo>
                <a:lnTo>
                  <a:pt x="7848600" y="0"/>
                </a:lnTo>
                <a:close/>
              </a:path>
            </a:pathLst>
          </a:custGeom>
          <a:solidFill>
            <a:srgbClr val="DE3147"/>
          </a:solidFill>
        </p:spPr>
        <p:txBody>
          <a:bodyPr wrap="square" lIns="0" tIns="0" rIns="0" bIns="0" rtlCol="0"/>
          <a:lstStyle/>
          <a:p>
            <a:endParaRPr/>
          </a:p>
        </p:txBody>
      </p:sp>
      <p:sp>
        <p:nvSpPr>
          <p:cNvPr id="3" name="object 3"/>
          <p:cNvSpPr/>
          <p:nvPr/>
        </p:nvSpPr>
        <p:spPr>
          <a:xfrm>
            <a:off x="9410700" y="1028700"/>
            <a:ext cx="7848600" cy="8229600"/>
          </a:xfrm>
          <a:custGeom>
            <a:avLst/>
            <a:gdLst/>
            <a:ahLst/>
            <a:cxnLst/>
            <a:rect l="l" t="t" r="r" b="b"/>
            <a:pathLst>
              <a:path w="7848600" h="8229600">
                <a:moveTo>
                  <a:pt x="7848600" y="0"/>
                </a:moveTo>
                <a:lnTo>
                  <a:pt x="0" y="0"/>
                </a:lnTo>
                <a:lnTo>
                  <a:pt x="0" y="8229599"/>
                </a:lnTo>
                <a:lnTo>
                  <a:pt x="7848600" y="8229599"/>
                </a:lnTo>
                <a:lnTo>
                  <a:pt x="7848600" y="0"/>
                </a:lnTo>
                <a:close/>
              </a:path>
            </a:pathLst>
          </a:custGeom>
          <a:solidFill>
            <a:srgbClr val="DE3147"/>
          </a:solidFill>
        </p:spPr>
        <p:txBody>
          <a:bodyPr wrap="square" lIns="0" tIns="0" rIns="0" bIns="0" rtlCol="0"/>
          <a:lstStyle/>
          <a:p>
            <a:endParaRPr/>
          </a:p>
        </p:txBody>
      </p:sp>
      <p:sp>
        <p:nvSpPr>
          <p:cNvPr id="4" name="object 4"/>
          <p:cNvSpPr/>
          <p:nvPr/>
        </p:nvSpPr>
        <p:spPr>
          <a:xfrm>
            <a:off x="1028700" y="5542253"/>
            <a:ext cx="6769734" cy="49530"/>
          </a:xfrm>
          <a:custGeom>
            <a:avLst/>
            <a:gdLst/>
            <a:ahLst/>
            <a:cxnLst/>
            <a:rect l="l" t="t" r="r" b="b"/>
            <a:pathLst>
              <a:path w="6769734" h="49529">
                <a:moveTo>
                  <a:pt x="6769512" y="0"/>
                </a:moveTo>
                <a:lnTo>
                  <a:pt x="0" y="0"/>
                </a:lnTo>
                <a:lnTo>
                  <a:pt x="0" y="49456"/>
                </a:lnTo>
                <a:lnTo>
                  <a:pt x="6769512" y="49456"/>
                </a:lnTo>
                <a:lnTo>
                  <a:pt x="6769512" y="0"/>
                </a:lnTo>
                <a:close/>
              </a:path>
            </a:pathLst>
          </a:custGeom>
          <a:solidFill>
            <a:srgbClr val="000000"/>
          </a:solidFill>
        </p:spPr>
        <p:txBody>
          <a:bodyPr wrap="square" lIns="0" tIns="0" rIns="0" bIns="0" rtlCol="0"/>
          <a:lstStyle/>
          <a:p>
            <a:endParaRPr/>
          </a:p>
        </p:txBody>
      </p:sp>
      <p:sp>
        <p:nvSpPr>
          <p:cNvPr id="5" name="object 5"/>
          <p:cNvSpPr/>
          <p:nvPr/>
        </p:nvSpPr>
        <p:spPr>
          <a:xfrm>
            <a:off x="9410700" y="5542253"/>
            <a:ext cx="6769734" cy="49530"/>
          </a:xfrm>
          <a:custGeom>
            <a:avLst/>
            <a:gdLst/>
            <a:ahLst/>
            <a:cxnLst/>
            <a:rect l="l" t="t" r="r" b="b"/>
            <a:pathLst>
              <a:path w="6769734" h="49529">
                <a:moveTo>
                  <a:pt x="6769506" y="0"/>
                </a:moveTo>
                <a:lnTo>
                  <a:pt x="0" y="0"/>
                </a:lnTo>
                <a:lnTo>
                  <a:pt x="0" y="49456"/>
                </a:lnTo>
                <a:lnTo>
                  <a:pt x="6769506" y="49456"/>
                </a:lnTo>
                <a:lnTo>
                  <a:pt x="6769506" y="0"/>
                </a:lnTo>
                <a:close/>
              </a:path>
            </a:pathLst>
          </a:custGeom>
          <a:solidFill>
            <a:srgbClr val="000000"/>
          </a:solidFill>
        </p:spPr>
        <p:txBody>
          <a:bodyPr wrap="square" lIns="0" tIns="0" rIns="0" bIns="0" rtlCol="0"/>
          <a:lstStyle/>
          <a:p>
            <a:endParaRPr/>
          </a:p>
        </p:txBody>
      </p:sp>
      <p:sp>
        <p:nvSpPr>
          <p:cNvPr id="6" name="object 6"/>
          <p:cNvSpPr txBox="1"/>
          <p:nvPr/>
        </p:nvSpPr>
        <p:spPr>
          <a:xfrm>
            <a:off x="1602200" y="2395219"/>
            <a:ext cx="6485890" cy="3037205"/>
          </a:xfrm>
          <a:prstGeom prst="rect">
            <a:avLst/>
          </a:prstGeom>
        </p:spPr>
        <p:txBody>
          <a:bodyPr vert="horz" wrap="square" lIns="0" tIns="26670" rIns="0" bIns="0" rtlCol="0">
            <a:spAutoFit/>
          </a:bodyPr>
          <a:lstStyle/>
          <a:p>
            <a:pPr marL="12700" marR="5080" indent="-227965" algn="ctr">
              <a:lnSpc>
                <a:spcPts val="7900"/>
              </a:lnSpc>
              <a:spcBef>
                <a:spcPts val="210"/>
              </a:spcBef>
            </a:pPr>
            <a:r>
              <a:rPr sz="6600" b="1" dirty="0">
                <a:latin typeface="Times New Roman"/>
                <a:cs typeface="Times New Roman"/>
              </a:rPr>
              <a:t>Students</a:t>
            </a:r>
            <a:r>
              <a:rPr sz="6600" b="1" spc="-375" dirty="0">
                <a:latin typeface="Times New Roman"/>
                <a:cs typeface="Times New Roman"/>
              </a:rPr>
              <a:t> </a:t>
            </a:r>
            <a:r>
              <a:rPr sz="6600" b="1" dirty="0">
                <a:latin typeface="Times New Roman"/>
                <a:cs typeface="Times New Roman"/>
              </a:rPr>
              <a:t>may</a:t>
            </a:r>
            <a:r>
              <a:rPr sz="6600" b="1" spc="-365" dirty="0">
                <a:latin typeface="Times New Roman"/>
                <a:cs typeface="Times New Roman"/>
              </a:rPr>
              <a:t> </a:t>
            </a:r>
            <a:r>
              <a:rPr sz="6600" b="1" spc="-25" dirty="0">
                <a:latin typeface="Times New Roman"/>
                <a:cs typeface="Times New Roman"/>
              </a:rPr>
              <a:t>not </a:t>
            </a:r>
            <a:r>
              <a:rPr sz="6600" b="1" spc="55" dirty="0">
                <a:latin typeface="Times New Roman"/>
                <a:cs typeface="Times New Roman"/>
              </a:rPr>
              <a:t>be</a:t>
            </a:r>
            <a:r>
              <a:rPr sz="6600" b="1" spc="150" dirty="0">
                <a:latin typeface="Times New Roman"/>
                <a:cs typeface="Times New Roman"/>
              </a:rPr>
              <a:t> </a:t>
            </a:r>
            <a:r>
              <a:rPr sz="6600" b="1" dirty="0">
                <a:latin typeface="Times New Roman"/>
                <a:cs typeface="Times New Roman"/>
              </a:rPr>
              <a:t>exempted</a:t>
            </a:r>
            <a:r>
              <a:rPr sz="6600" b="1" spc="155" dirty="0">
                <a:latin typeface="Times New Roman"/>
                <a:cs typeface="Times New Roman"/>
              </a:rPr>
              <a:t> </a:t>
            </a:r>
            <a:r>
              <a:rPr sz="6600" b="1" spc="-140" dirty="0">
                <a:latin typeface="Times New Roman"/>
                <a:cs typeface="Times New Roman"/>
              </a:rPr>
              <a:t>from </a:t>
            </a:r>
            <a:r>
              <a:rPr sz="6600" b="1" spc="-10" dirty="0">
                <a:latin typeface="Times New Roman"/>
                <a:cs typeface="Times New Roman"/>
              </a:rPr>
              <a:t>earning</a:t>
            </a:r>
            <a:r>
              <a:rPr sz="6600" b="1" spc="-215" dirty="0">
                <a:latin typeface="Times New Roman"/>
                <a:cs typeface="Times New Roman"/>
              </a:rPr>
              <a:t> </a:t>
            </a:r>
            <a:r>
              <a:rPr sz="6600" b="1" dirty="0">
                <a:latin typeface="Times New Roman"/>
                <a:cs typeface="Times New Roman"/>
              </a:rPr>
              <a:t>the</a:t>
            </a:r>
            <a:r>
              <a:rPr sz="6600" b="1" spc="-210" dirty="0">
                <a:latin typeface="Times New Roman"/>
                <a:cs typeface="Times New Roman"/>
              </a:rPr>
              <a:t> </a:t>
            </a:r>
            <a:r>
              <a:rPr sz="6600" b="1" spc="-10" dirty="0">
                <a:latin typeface="Times New Roman"/>
                <a:cs typeface="Times New Roman"/>
              </a:rPr>
              <a:t>seals.</a:t>
            </a:r>
            <a:endParaRPr sz="6600">
              <a:latin typeface="Times New Roman"/>
              <a:cs typeface="Times New Roman"/>
            </a:endParaRPr>
          </a:p>
        </p:txBody>
      </p:sp>
      <p:sp>
        <p:nvSpPr>
          <p:cNvPr id="7" name="object 7"/>
          <p:cNvSpPr txBox="1"/>
          <p:nvPr/>
        </p:nvSpPr>
        <p:spPr>
          <a:xfrm>
            <a:off x="10000828" y="1465580"/>
            <a:ext cx="6635750" cy="4039870"/>
          </a:xfrm>
          <a:prstGeom prst="rect">
            <a:avLst/>
          </a:prstGeom>
        </p:spPr>
        <p:txBody>
          <a:bodyPr vert="horz" wrap="square" lIns="0" tIns="26034" rIns="0" bIns="0" rtlCol="0">
            <a:spAutoFit/>
          </a:bodyPr>
          <a:lstStyle/>
          <a:p>
            <a:pPr marL="12700" marR="5080" indent="-229870" algn="ctr">
              <a:lnSpc>
                <a:spcPts val="7900"/>
              </a:lnSpc>
              <a:spcBef>
                <a:spcPts val="204"/>
              </a:spcBef>
              <a:tabLst>
                <a:tab pos="1845945" algn="l"/>
              </a:tabLst>
            </a:pPr>
            <a:r>
              <a:rPr sz="6600" b="1" dirty="0">
                <a:latin typeface="Times New Roman"/>
                <a:cs typeface="Times New Roman"/>
              </a:rPr>
              <a:t>Schools</a:t>
            </a:r>
            <a:r>
              <a:rPr sz="6600" b="1" spc="80" dirty="0">
                <a:latin typeface="Times New Roman"/>
                <a:cs typeface="Times New Roman"/>
              </a:rPr>
              <a:t> </a:t>
            </a:r>
            <a:r>
              <a:rPr sz="6600" b="1" spc="-25" dirty="0">
                <a:latin typeface="Times New Roman"/>
                <a:cs typeface="Times New Roman"/>
              </a:rPr>
              <a:t>are </a:t>
            </a:r>
            <a:r>
              <a:rPr sz="6600" b="1" spc="-105" dirty="0">
                <a:latin typeface="Times New Roman"/>
                <a:cs typeface="Times New Roman"/>
              </a:rPr>
              <a:t>required</a:t>
            </a:r>
            <a:r>
              <a:rPr sz="6600" b="1" spc="-195" dirty="0">
                <a:latin typeface="Times New Roman"/>
                <a:cs typeface="Times New Roman"/>
              </a:rPr>
              <a:t> </a:t>
            </a:r>
            <a:r>
              <a:rPr sz="6600" b="1" dirty="0">
                <a:latin typeface="Times New Roman"/>
                <a:cs typeface="Times New Roman"/>
              </a:rPr>
              <a:t>to</a:t>
            </a:r>
            <a:r>
              <a:rPr sz="6600" b="1" spc="-200" dirty="0">
                <a:latin typeface="Times New Roman"/>
                <a:cs typeface="Times New Roman"/>
              </a:rPr>
              <a:t> </a:t>
            </a:r>
            <a:r>
              <a:rPr sz="6600" b="1" spc="-105" dirty="0">
                <a:latin typeface="Times New Roman"/>
                <a:cs typeface="Times New Roman"/>
              </a:rPr>
              <a:t>offer</a:t>
            </a:r>
            <a:r>
              <a:rPr sz="6600" b="1" spc="-195" dirty="0">
                <a:latin typeface="Times New Roman"/>
                <a:cs typeface="Times New Roman"/>
              </a:rPr>
              <a:t> </a:t>
            </a:r>
            <a:r>
              <a:rPr sz="6600" b="1" spc="-60" dirty="0">
                <a:latin typeface="Times New Roman"/>
                <a:cs typeface="Times New Roman"/>
              </a:rPr>
              <a:t>at </a:t>
            </a:r>
            <a:r>
              <a:rPr sz="6600" b="1" spc="-20" dirty="0">
                <a:latin typeface="Times New Roman"/>
                <a:cs typeface="Times New Roman"/>
              </a:rPr>
              <a:t>least</a:t>
            </a:r>
            <a:r>
              <a:rPr sz="6600" b="1" dirty="0">
                <a:latin typeface="Times New Roman"/>
                <a:cs typeface="Times New Roman"/>
              </a:rPr>
              <a:t>	</a:t>
            </a:r>
            <a:r>
              <a:rPr sz="6600" b="1" spc="80" dirty="0">
                <a:latin typeface="Times New Roman"/>
                <a:cs typeface="Times New Roman"/>
              </a:rPr>
              <a:t>one</a:t>
            </a:r>
            <a:r>
              <a:rPr sz="6600" b="1" spc="5" dirty="0">
                <a:latin typeface="Times New Roman"/>
                <a:cs typeface="Times New Roman"/>
              </a:rPr>
              <a:t> </a:t>
            </a:r>
            <a:r>
              <a:rPr sz="6600" b="1" spc="-10" dirty="0">
                <a:latin typeface="Times New Roman"/>
                <a:cs typeface="Times New Roman"/>
              </a:rPr>
              <a:t>locally </a:t>
            </a:r>
            <a:r>
              <a:rPr sz="6600" b="1" dirty="0">
                <a:latin typeface="Times New Roman"/>
                <a:cs typeface="Times New Roman"/>
              </a:rPr>
              <a:t>defined</a:t>
            </a:r>
            <a:r>
              <a:rPr sz="6600" b="1" spc="15" dirty="0">
                <a:latin typeface="Times New Roman"/>
                <a:cs typeface="Times New Roman"/>
              </a:rPr>
              <a:t> </a:t>
            </a:r>
            <a:r>
              <a:rPr sz="6600" b="1" spc="-10" dirty="0">
                <a:latin typeface="Times New Roman"/>
                <a:cs typeface="Times New Roman"/>
              </a:rPr>
              <a:t>seal.</a:t>
            </a:r>
            <a:endParaRPr sz="6600">
              <a:latin typeface="Times New Roman"/>
              <a:cs typeface="Times New Roman"/>
            </a:endParaRPr>
          </a:p>
        </p:txBody>
      </p:sp>
      <p:sp>
        <p:nvSpPr>
          <p:cNvPr id="8" name="object 8"/>
          <p:cNvSpPr txBox="1"/>
          <p:nvPr/>
        </p:nvSpPr>
        <p:spPr>
          <a:xfrm>
            <a:off x="3448996" y="6656323"/>
            <a:ext cx="2200275" cy="1031240"/>
          </a:xfrm>
          <a:prstGeom prst="rect">
            <a:avLst/>
          </a:prstGeom>
        </p:spPr>
        <p:txBody>
          <a:bodyPr vert="horz" wrap="square" lIns="0" tIns="12700" rIns="0" bIns="0" rtlCol="0">
            <a:spAutoFit/>
          </a:bodyPr>
          <a:lstStyle/>
          <a:p>
            <a:pPr marL="12700">
              <a:lnSpc>
                <a:spcPct val="100000"/>
              </a:lnSpc>
              <a:spcBef>
                <a:spcPts val="100"/>
              </a:spcBef>
            </a:pPr>
            <a:r>
              <a:rPr lang="en-US" sz="6600" b="1" spc="-295" dirty="0">
                <a:latin typeface="Times New Roman"/>
                <a:cs typeface="Times New Roman"/>
              </a:rPr>
              <a:t>True!</a:t>
            </a:r>
            <a:endParaRPr sz="6600" dirty="0">
              <a:latin typeface="Times New Roman"/>
              <a:cs typeface="Times New Roman"/>
            </a:endParaRPr>
          </a:p>
        </p:txBody>
      </p:sp>
      <p:sp>
        <p:nvSpPr>
          <p:cNvPr id="9" name="object 9"/>
          <p:cNvSpPr txBox="1"/>
          <p:nvPr/>
        </p:nvSpPr>
        <p:spPr>
          <a:xfrm>
            <a:off x="12104265" y="6558788"/>
            <a:ext cx="2200275" cy="1031240"/>
          </a:xfrm>
          <a:prstGeom prst="rect">
            <a:avLst/>
          </a:prstGeom>
        </p:spPr>
        <p:txBody>
          <a:bodyPr vert="horz" wrap="square" lIns="0" tIns="12700" rIns="0" bIns="0" rtlCol="0">
            <a:spAutoFit/>
          </a:bodyPr>
          <a:lstStyle/>
          <a:p>
            <a:pPr marL="12700">
              <a:lnSpc>
                <a:spcPct val="100000"/>
              </a:lnSpc>
              <a:spcBef>
                <a:spcPts val="100"/>
              </a:spcBef>
            </a:pPr>
            <a:r>
              <a:rPr lang="en-US" sz="6600" b="1" spc="-295" dirty="0">
                <a:latin typeface="Times New Roman"/>
                <a:cs typeface="Times New Roman"/>
              </a:rPr>
              <a:t>True</a:t>
            </a:r>
            <a:r>
              <a:rPr sz="6600" b="1" spc="-295" dirty="0">
                <a:latin typeface="Times New Roman"/>
                <a:cs typeface="Times New Roman"/>
              </a:rPr>
              <a:t>!</a:t>
            </a:r>
            <a:endParaRPr sz="66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5924" y="5467603"/>
            <a:ext cx="5791200" cy="1488440"/>
          </a:xfrm>
          <a:prstGeom prst="rect">
            <a:avLst/>
          </a:prstGeom>
        </p:spPr>
        <p:txBody>
          <a:bodyPr vert="horz" wrap="square" lIns="0" tIns="12700" rIns="0" bIns="0" rtlCol="0">
            <a:spAutoFit/>
          </a:bodyPr>
          <a:lstStyle/>
          <a:p>
            <a:pPr marL="12700">
              <a:lnSpc>
                <a:spcPct val="100000"/>
              </a:lnSpc>
              <a:spcBef>
                <a:spcPts val="100"/>
              </a:spcBef>
            </a:pPr>
            <a:r>
              <a:rPr sz="9600" spc="-10" dirty="0"/>
              <a:t>Questions?</a:t>
            </a:r>
            <a:endParaRPr sz="9600"/>
          </a:p>
        </p:txBody>
      </p:sp>
      <p:sp>
        <p:nvSpPr>
          <p:cNvPr id="3" name="object 3"/>
          <p:cNvSpPr txBox="1"/>
          <p:nvPr/>
        </p:nvSpPr>
        <p:spPr>
          <a:xfrm>
            <a:off x="4345924" y="8872219"/>
            <a:ext cx="3016885" cy="756920"/>
          </a:xfrm>
          <a:prstGeom prst="rect">
            <a:avLst/>
          </a:prstGeom>
        </p:spPr>
        <p:txBody>
          <a:bodyPr vert="horz" wrap="square" lIns="0" tIns="12700" rIns="0" bIns="0" rtlCol="0">
            <a:spAutoFit/>
          </a:bodyPr>
          <a:lstStyle/>
          <a:p>
            <a:pPr marL="12700">
              <a:lnSpc>
                <a:spcPct val="100000"/>
              </a:lnSpc>
              <a:spcBef>
                <a:spcPts val="100"/>
              </a:spcBef>
            </a:pPr>
            <a:r>
              <a:rPr sz="4800" b="1" dirty="0">
                <a:latin typeface="Trebuchet MS"/>
                <a:cs typeface="Trebuchet MS"/>
              </a:rPr>
              <a:t>Next</a:t>
            </a:r>
            <a:r>
              <a:rPr sz="4800" b="1" spc="-15" dirty="0">
                <a:latin typeface="Trebuchet MS"/>
                <a:cs typeface="Trebuchet MS"/>
              </a:rPr>
              <a:t> </a:t>
            </a:r>
            <a:r>
              <a:rPr sz="4800" b="1" spc="-10" dirty="0">
                <a:latin typeface="Trebuchet MS"/>
                <a:cs typeface="Trebuchet MS"/>
              </a:rPr>
              <a:t>steps</a:t>
            </a:r>
            <a:endParaRPr sz="48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230100" y="0"/>
            <a:ext cx="6057900" cy="10287000"/>
          </a:xfrm>
          <a:custGeom>
            <a:avLst/>
            <a:gdLst/>
            <a:ahLst/>
            <a:cxnLst/>
            <a:rect l="l" t="t" r="r" b="b"/>
            <a:pathLst>
              <a:path w="6057900" h="10287000">
                <a:moveTo>
                  <a:pt x="0" y="0"/>
                </a:moveTo>
                <a:lnTo>
                  <a:pt x="6057900" y="0"/>
                </a:lnTo>
                <a:lnTo>
                  <a:pt x="6057900" y="10287000"/>
                </a:lnTo>
                <a:lnTo>
                  <a:pt x="0" y="10287000"/>
                </a:lnTo>
                <a:lnTo>
                  <a:pt x="0" y="0"/>
                </a:lnTo>
                <a:close/>
              </a:path>
            </a:pathLst>
          </a:custGeom>
          <a:solidFill>
            <a:srgbClr val="DE3147"/>
          </a:solidFill>
        </p:spPr>
        <p:txBody>
          <a:bodyPr wrap="square" lIns="0" tIns="0" rIns="0" bIns="0" rtlCol="0"/>
          <a:lstStyle/>
          <a:p>
            <a:endParaRPr/>
          </a:p>
        </p:txBody>
      </p:sp>
      <p:sp>
        <p:nvSpPr>
          <p:cNvPr id="3" name="object 3"/>
          <p:cNvSpPr txBox="1">
            <a:spLocks noGrp="1"/>
          </p:cNvSpPr>
          <p:nvPr>
            <p:ph type="title"/>
          </p:nvPr>
        </p:nvSpPr>
        <p:spPr>
          <a:xfrm>
            <a:off x="1016000" y="2915412"/>
            <a:ext cx="8665845" cy="1244600"/>
          </a:xfrm>
          <a:prstGeom prst="rect">
            <a:avLst/>
          </a:prstGeom>
        </p:spPr>
        <p:txBody>
          <a:bodyPr vert="horz" wrap="square" lIns="0" tIns="12700" rIns="0" bIns="0" rtlCol="0">
            <a:spAutoFit/>
          </a:bodyPr>
          <a:lstStyle/>
          <a:p>
            <a:pPr marL="12700">
              <a:lnSpc>
                <a:spcPct val="100000"/>
              </a:lnSpc>
              <a:spcBef>
                <a:spcPts val="100"/>
              </a:spcBef>
            </a:pPr>
            <a:r>
              <a:rPr sz="8000" spc="-175" dirty="0"/>
              <a:t>Contact</a:t>
            </a:r>
            <a:r>
              <a:rPr sz="8000" spc="-465" dirty="0"/>
              <a:t> </a:t>
            </a:r>
            <a:r>
              <a:rPr sz="8000" spc="-110" dirty="0"/>
              <a:t>Information</a:t>
            </a:r>
            <a:endParaRPr sz="8000"/>
          </a:p>
        </p:txBody>
      </p:sp>
      <p:sp>
        <p:nvSpPr>
          <p:cNvPr id="4" name="object 4"/>
          <p:cNvSpPr txBox="1"/>
          <p:nvPr/>
        </p:nvSpPr>
        <p:spPr>
          <a:xfrm>
            <a:off x="1016000" y="5096329"/>
            <a:ext cx="6701790" cy="4875530"/>
          </a:xfrm>
          <a:prstGeom prst="rect">
            <a:avLst/>
          </a:prstGeom>
        </p:spPr>
        <p:txBody>
          <a:bodyPr vert="horz" wrap="square" lIns="0" tIns="105410" rIns="0" bIns="0" rtlCol="0">
            <a:spAutoFit/>
          </a:bodyPr>
          <a:lstStyle/>
          <a:p>
            <a:pPr marL="12700">
              <a:lnSpc>
                <a:spcPct val="100000"/>
              </a:lnSpc>
              <a:spcBef>
                <a:spcPts val="830"/>
              </a:spcBef>
            </a:pPr>
            <a:r>
              <a:rPr sz="3200" dirty="0">
                <a:solidFill>
                  <a:srgbClr val="302E2C"/>
                </a:solidFill>
                <a:latin typeface="Helvetica Neue"/>
                <a:cs typeface="Helvetica Neue"/>
              </a:rPr>
              <a:t>Mailing</a:t>
            </a:r>
            <a:r>
              <a:rPr sz="3200" spc="-20" dirty="0">
                <a:solidFill>
                  <a:srgbClr val="302E2C"/>
                </a:solidFill>
                <a:latin typeface="Helvetica Neue"/>
                <a:cs typeface="Helvetica Neue"/>
              </a:rPr>
              <a:t> </a:t>
            </a:r>
            <a:r>
              <a:rPr sz="3200" spc="-10" dirty="0">
                <a:solidFill>
                  <a:srgbClr val="302E2C"/>
                </a:solidFill>
                <a:latin typeface="Helvetica Neue"/>
                <a:cs typeface="Helvetica Neue"/>
              </a:rPr>
              <a:t>Address</a:t>
            </a:r>
            <a:endParaRPr sz="3200">
              <a:latin typeface="Helvetica Neue"/>
              <a:cs typeface="Helvetica Neue"/>
            </a:endParaRPr>
          </a:p>
          <a:p>
            <a:pPr marL="12700">
              <a:lnSpc>
                <a:spcPct val="100000"/>
              </a:lnSpc>
              <a:spcBef>
                <a:spcPts val="640"/>
              </a:spcBef>
            </a:pPr>
            <a:r>
              <a:rPr sz="2800" dirty="0">
                <a:solidFill>
                  <a:srgbClr val="302E2C"/>
                </a:solidFill>
                <a:latin typeface="Helvetica Neue"/>
                <a:cs typeface="Helvetica Neue"/>
              </a:rPr>
              <a:t>2080</a:t>
            </a:r>
            <a:r>
              <a:rPr sz="2800" spc="5" dirty="0">
                <a:solidFill>
                  <a:srgbClr val="302E2C"/>
                </a:solidFill>
                <a:latin typeface="Helvetica Neue"/>
                <a:cs typeface="Helvetica Neue"/>
              </a:rPr>
              <a:t> </a:t>
            </a:r>
            <a:r>
              <a:rPr sz="2800" dirty="0">
                <a:solidFill>
                  <a:srgbClr val="302E2C"/>
                </a:solidFill>
                <a:latin typeface="Helvetica Neue"/>
                <a:cs typeface="Helvetica Neue"/>
              </a:rPr>
              <a:t>Citygate</a:t>
            </a:r>
            <a:r>
              <a:rPr sz="2800" spc="-5" dirty="0">
                <a:solidFill>
                  <a:srgbClr val="302E2C"/>
                </a:solidFill>
                <a:latin typeface="Helvetica Neue"/>
                <a:cs typeface="Helvetica Neue"/>
              </a:rPr>
              <a:t> </a:t>
            </a:r>
            <a:r>
              <a:rPr sz="2800" dirty="0">
                <a:solidFill>
                  <a:srgbClr val="302E2C"/>
                </a:solidFill>
                <a:latin typeface="Helvetica Neue"/>
                <a:cs typeface="Helvetica Neue"/>
              </a:rPr>
              <a:t>Drive Columbus,</a:t>
            </a:r>
            <a:r>
              <a:rPr sz="2800" spc="-5" dirty="0">
                <a:solidFill>
                  <a:srgbClr val="302E2C"/>
                </a:solidFill>
                <a:latin typeface="Helvetica Neue"/>
                <a:cs typeface="Helvetica Neue"/>
              </a:rPr>
              <a:t> </a:t>
            </a:r>
            <a:r>
              <a:rPr sz="2800" dirty="0">
                <a:solidFill>
                  <a:srgbClr val="302E2C"/>
                </a:solidFill>
                <a:latin typeface="Helvetica Neue"/>
                <a:cs typeface="Helvetica Neue"/>
              </a:rPr>
              <a:t>OH</a:t>
            </a:r>
            <a:r>
              <a:rPr sz="2800" spc="10" dirty="0">
                <a:solidFill>
                  <a:srgbClr val="302E2C"/>
                </a:solidFill>
                <a:latin typeface="Helvetica Neue"/>
                <a:cs typeface="Helvetica Neue"/>
              </a:rPr>
              <a:t> </a:t>
            </a:r>
            <a:r>
              <a:rPr sz="2800" spc="-10" dirty="0">
                <a:solidFill>
                  <a:srgbClr val="302E2C"/>
                </a:solidFill>
                <a:latin typeface="Helvetica Neue"/>
                <a:cs typeface="Helvetica Neue"/>
              </a:rPr>
              <a:t>43219</a:t>
            </a:r>
            <a:endParaRPr sz="2800">
              <a:latin typeface="Helvetica Neue"/>
              <a:cs typeface="Helvetica Neue"/>
            </a:endParaRPr>
          </a:p>
          <a:p>
            <a:pPr marL="12700">
              <a:lnSpc>
                <a:spcPts val="3775"/>
              </a:lnSpc>
              <a:spcBef>
                <a:spcPts val="2410"/>
              </a:spcBef>
            </a:pPr>
            <a:r>
              <a:rPr sz="3200" dirty="0">
                <a:solidFill>
                  <a:srgbClr val="302E2C"/>
                </a:solidFill>
                <a:latin typeface="Helvetica Neue"/>
                <a:cs typeface="Helvetica Neue"/>
              </a:rPr>
              <a:t>Email</a:t>
            </a:r>
            <a:r>
              <a:rPr sz="3200" spc="-25" dirty="0">
                <a:solidFill>
                  <a:srgbClr val="302E2C"/>
                </a:solidFill>
                <a:latin typeface="Helvetica Neue"/>
                <a:cs typeface="Helvetica Neue"/>
              </a:rPr>
              <a:t> </a:t>
            </a:r>
            <a:r>
              <a:rPr sz="3200" spc="-10" dirty="0">
                <a:solidFill>
                  <a:srgbClr val="302E2C"/>
                </a:solidFill>
                <a:latin typeface="Helvetica Neue"/>
                <a:cs typeface="Helvetica Neue"/>
              </a:rPr>
              <a:t>Address</a:t>
            </a:r>
            <a:endParaRPr sz="3200">
              <a:latin typeface="Helvetica Neue"/>
              <a:cs typeface="Helvetica Neue"/>
            </a:endParaRPr>
          </a:p>
          <a:p>
            <a:pPr marL="12700">
              <a:lnSpc>
                <a:spcPts val="3295"/>
              </a:lnSpc>
            </a:pPr>
            <a:r>
              <a:rPr sz="2800" u="sng" spc="-10" dirty="0">
                <a:solidFill>
                  <a:srgbClr val="0000FF"/>
                </a:solidFill>
                <a:uFill>
                  <a:solidFill>
                    <a:srgbClr val="0000FF"/>
                  </a:solidFill>
                </a:uFill>
                <a:latin typeface="Helvetica Neue"/>
                <a:cs typeface="Helvetica Neue"/>
                <a:hlinkClick r:id="rId2"/>
              </a:rPr>
              <a:t>David.bruce@escco.org</a:t>
            </a:r>
            <a:endParaRPr sz="2800">
              <a:latin typeface="Helvetica Neue"/>
              <a:cs typeface="Helvetica Neue"/>
            </a:endParaRPr>
          </a:p>
          <a:p>
            <a:pPr marL="12700">
              <a:lnSpc>
                <a:spcPct val="100000"/>
              </a:lnSpc>
              <a:spcBef>
                <a:spcPts val="1340"/>
              </a:spcBef>
            </a:pPr>
            <a:r>
              <a:rPr sz="2800" spc="-10" dirty="0">
                <a:solidFill>
                  <a:srgbClr val="302E2C"/>
                </a:solidFill>
                <a:latin typeface="Helvetica Neue"/>
                <a:cs typeface="Helvetica Neue"/>
                <a:hlinkClick r:id="rId3"/>
              </a:rPr>
              <a:t>sst11@escco.org</a:t>
            </a:r>
            <a:endParaRPr sz="2800">
              <a:latin typeface="Helvetica Neue"/>
              <a:cs typeface="Helvetica Neue"/>
            </a:endParaRPr>
          </a:p>
          <a:p>
            <a:pPr marL="12700">
              <a:lnSpc>
                <a:spcPct val="100000"/>
              </a:lnSpc>
              <a:spcBef>
                <a:spcPts val="1860"/>
              </a:spcBef>
            </a:pPr>
            <a:r>
              <a:rPr sz="3200" dirty="0">
                <a:solidFill>
                  <a:srgbClr val="302E2C"/>
                </a:solidFill>
                <a:latin typeface="Helvetica Neue"/>
                <a:cs typeface="Helvetica Neue"/>
              </a:rPr>
              <a:t>Phone</a:t>
            </a:r>
            <a:r>
              <a:rPr sz="3200" spc="-30" dirty="0">
                <a:solidFill>
                  <a:srgbClr val="302E2C"/>
                </a:solidFill>
                <a:latin typeface="Helvetica Neue"/>
                <a:cs typeface="Helvetica Neue"/>
              </a:rPr>
              <a:t> </a:t>
            </a:r>
            <a:r>
              <a:rPr sz="3200" spc="-10" dirty="0">
                <a:solidFill>
                  <a:srgbClr val="302E2C"/>
                </a:solidFill>
                <a:latin typeface="Helvetica Neue"/>
                <a:cs typeface="Helvetica Neue"/>
              </a:rPr>
              <a:t>Number</a:t>
            </a:r>
            <a:endParaRPr sz="3200">
              <a:latin typeface="Helvetica Neue"/>
              <a:cs typeface="Helvetica Neue"/>
            </a:endParaRPr>
          </a:p>
          <a:p>
            <a:pPr marL="12700">
              <a:lnSpc>
                <a:spcPct val="100000"/>
              </a:lnSpc>
              <a:spcBef>
                <a:spcPts val="1670"/>
              </a:spcBef>
            </a:pPr>
            <a:r>
              <a:rPr sz="2800" dirty="0">
                <a:solidFill>
                  <a:srgbClr val="302E2C"/>
                </a:solidFill>
                <a:latin typeface="Helvetica Neue"/>
                <a:cs typeface="Helvetica Neue"/>
              </a:rPr>
              <a:t>931-808-</a:t>
            </a:r>
            <a:r>
              <a:rPr sz="2800" spc="-20" dirty="0">
                <a:solidFill>
                  <a:srgbClr val="302E2C"/>
                </a:solidFill>
                <a:latin typeface="Helvetica Neue"/>
                <a:cs typeface="Helvetica Neue"/>
              </a:rPr>
              <a:t>3836</a:t>
            </a:r>
            <a:endParaRPr sz="2800">
              <a:latin typeface="Helvetica Neue"/>
              <a:cs typeface="Helvetica Neue"/>
            </a:endParaRPr>
          </a:p>
          <a:p>
            <a:pPr marL="12700">
              <a:lnSpc>
                <a:spcPct val="100000"/>
              </a:lnSpc>
              <a:spcBef>
                <a:spcPts val="1345"/>
              </a:spcBef>
            </a:pPr>
            <a:r>
              <a:rPr sz="2800" spc="-10" dirty="0">
                <a:solidFill>
                  <a:srgbClr val="302E2C"/>
                </a:solidFill>
                <a:latin typeface="Helvetica Neue"/>
                <a:cs typeface="Helvetica Neue"/>
              </a:rPr>
              <a:t>614.753.4694</a:t>
            </a:r>
            <a:endParaRPr sz="2800">
              <a:latin typeface="Helvetica Neue"/>
              <a:cs typeface="Helvetica Neue"/>
            </a:endParaRPr>
          </a:p>
        </p:txBody>
      </p:sp>
      <p:grpSp>
        <p:nvGrpSpPr>
          <p:cNvPr id="5" name="object 5"/>
          <p:cNvGrpSpPr/>
          <p:nvPr/>
        </p:nvGrpSpPr>
        <p:grpSpPr>
          <a:xfrm>
            <a:off x="1027175" y="649223"/>
            <a:ext cx="15737205" cy="8001000"/>
            <a:chOff x="1027175" y="649223"/>
            <a:chExt cx="15737205" cy="8001000"/>
          </a:xfrm>
        </p:grpSpPr>
        <p:sp>
          <p:nvSpPr>
            <p:cNvPr id="6" name="object 6"/>
            <p:cNvSpPr/>
            <p:nvPr/>
          </p:nvSpPr>
          <p:spPr>
            <a:xfrm>
              <a:off x="1028699" y="5036860"/>
              <a:ext cx="11963400" cy="61594"/>
            </a:xfrm>
            <a:custGeom>
              <a:avLst/>
              <a:gdLst/>
              <a:ahLst/>
              <a:cxnLst/>
              <a:rect l="l" t="t" r="r" b="b"/>
              <a:pathLst>
                <a:path w="11963400" h="61595">
                  <a:moveTo>
                    <a:pt x="11963400" y="0"/>
                  </a:moveTo>
                  <a:lnTo>
                    <a:pt x="0" y="0"/>
                  </a:lnTo>
                  <a:lnTo>
                    <a:pt x="0" y="61055"/>
                  </a:lnTo>
                  <a:lnTo>
                    <a:pt x="11963400" y="61055"/>
                  </a:lnTo>
                  <a:lnTo>
                    <a:pt x="11963400" y="0"/>
                  </a:lnTo>
                  <a:close/>
                </a:path>
              </a:pathLst>
            </a:custGeom>
            <a:solidFill>
              <a:srgbClr val="DE3147"/>
            </a:solidFill>
          </p:spPr>
          <p:txBody>
            <a:bodyPr wrap="square" lIns="0" tIns="0" rIns="0" bIns="0" rtlCol="0"/>
            <a:lstStyle/>
            <a:p>
              <a:endParaRPr/>
            </a:p>
          </p:txBody>
        </p:sp>
        <p:pic>
          <p:nvPicPr>
            <p:cNvPr id="7" name="object 7"/>
            <p:cNvPicPr/>
            <p:nvPr/>
          </p:nvPicPr>
          <p:blipFill>
            <a:blip r:embed="rId4" cstate="print"/>
            <a:stretch>
              <a:fillRect/>
            </a:stretch>
          </p:blipFill>
          <p:spPr>
            <a:xfrm>
              <a:off x="11338559" y="2057399"/>
              <a:ext cx="5425440" cy="6592824"/>
            </a:xfrm>
            <a:prstGeom prst="rect">
              <a:avLst/>
            </a:prstGeom>
          </p:spPr>
        </p:pic>
        <p:pic>
          <p:nvPicPr>
            <p:cNvPr id="8" name="object 8"/>
            <p:cNvPicPr/>
            <p:nvPr/>
          </p:nvPicPr>
          <p:blipFill>
            <a:blip r:embed="rId5" cstate="print"/>
            <a:stretch>
              <a:fillRect/>
            </a:stretch>
          </p:blipFill>
          <p:spPr>
            <a:xfrm>
              <a:off x="1027175" y="649223"/>
              <a:ext cx="3486912" cy="1249679"/>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5910580"/>
            <a:chOff x="0" y="0"/>
            <a:chExt cx="18288000" cy="5910580"/>
          </a:xfrm>
        </p:grpSpPr>
        <p:sp>
          <p:nvSpPr>
            <p:cNvPr id="3" name="object 3"/>
            <p:cNvSpPr/>
            <p:nvPr/>
          </p:nvSpPr>
          <p:spPr>
            <a:xfrm>
              <a:off x="0" y="0"/>
              <a:ext cx="18288000" cy="4698365"/>
            </a:xfrm>
            <a:custGeom>
              <a:avLst/>
              <a:gdLst/>
              <a:ahLst/>
              <a:cxnLst/>
              <a:rect l="l" t="t" r="r" b="b"/>
              <a:pathLst>
                <a:path w="18288000" h="4698365">
                  <a:moveTo>
                    <a:pt x="18288000" y="0"/>
                  </a:moveTo>
                  <a:lnTo>
                    <a:pt x="0" y="0"/>
                  </a:lnTo>
                  <a:lnTo>
                    <a:pt x="0" y="4698047"/>
                  </a:lnTo>
                  <a:lnTo>
                    <a:pt x="18288000" y="4698047"/>
                  </a:lnTo>
                  <a:lnTo>
                    <a:pt x="18288000" y="0"/>
                  </a:lnTo>
                  <a:close/>
                </a:path>
              </a:pathLst>
            </a:custGeom>
            <a:solidFill>
              <a:srgbClr val="DE3147"/>
            </a:solidFill>
          </p:spPr>
          <p:txBody>
            <a:bodyPr wrap="square" lIns="0" tIns="0" rIns="0" bIns="0" rtlCol="0"/>
            <a:lstStyle/>
            <a:p>
              <a:endParaRPr/>
            </a:p>
          </p:txBody>
        </p:sp>
        <p:pic>
          <p:nvPicPr>
            <p:cNvPr id="4" name="object 4"/>
            <p:cNvPicPr/>
            <p:nvPr/>
          </p:nvPicPr>
          <p:blipFill>
            <a:blip r:embed="rId2" cstate="print"/>
            <a:stretch>
              <a:fillRect/>
            </a:stretch>
          </p:blipFill>
          <p:spPr>
            <a:xfrm>
              <a:off x="2292095" y="3486911"/>
              <a:ext cx="2420111" cy="2423160"/>
            </a:xfrm>
            <a:prstGeom prst="rect">
              <a:avLst/>
            </a:prstGeom>
          </p:spPr>
        </p:pic>
        <p:pic>
          <p:nvPicPr>
            <p:cNvPr id="5" name="object 5"/>
            <p:cNvPicPr/>
            <p:nvPr/>
          </p:nvPicPr>
          <p:blipFill>
            <a:blip r:embed="rId3" cstate="print"/>
            <a:stretch>
              <a:fillRect/>
            </a:stretch>
          </p:blipFill>
          <p:spPr>
            <a:xfrm>
              <a:off x="7933943" y="3456432"/>
              <a:ext cx="2420111" cy="2420111"/>
            </a:xfrm>
            <a:prstGeom prst="rect">
              <a:avLst/>
            </a:prstGeom>
          </p:spPr>
        </p:pic>
        <p:sp>
          <p:nvSpPr>
            <p:cNvPr id="6" name="object 6"/>
            <p:cNvSpPr/>
            <p:nvPr/>
          </p:nvSpPr>
          <p:spPr>
            <a:xfrm>
              <a:off x="13842733" y="3734714"/>
              <a:ext cx="1864995" cy="1873250"/>
            </a:xfrm>
            <a:custGeom>
              <a:avLst/>
              <a:gdLst/>
              <a:ahLst/>
              <a:cxnLst/>
              <a:rect l="l" t="t" r="r" b="b"/>
              <a:pathLst>
                <a:path w="1864994" h="1873250">
                  <a:moveTo>
                    <a:pt x="932306" y="0"/>
                  </a:moveTo>
                  <a:lnTo>
                    <a:pt x="884271" y="1425"/>
                  </a:lnTo>
                  <a:lnTo>
                    <a:pt x="836873" y="5232"/>
                  </a:lnTo>
                  <a:lnTo>
                    <a:pt x="790171" y="11361"/>
                  </a:lnTo>
                  <a:lnTo>
                    <a:pt x="744222" y="19754"/>
                  </a:lnTo>
                  <a:lnTo>
                    <a:pt x="699085" y="30352"/>
                  </a:lnTo>
                  <a:lnTo>
                    <a:pt x="654818" y="43098"/>
                  </a:lnTo>
                  <a:lnTo>
                    <a:pt x="611480" y="57931"/>
                  </a:lnTo>
                  <a:lnTo>
                    <a:pt x="569128" y="74795"/>
                  </a:lnTo>
                  <a:lnTo>
                    <a:pt x="527821" y="93630"/>
                  </a:lnTo>
                  <a:lnTo>
                    <a:pt x="487617" y="114378"/>
                  </a:lnTo>
                  <a:lnTo>
                    <a:pt x="448574" y="136980"/>
                  </a:lnTo>
                  <a:lnTo>
                    <a:pt x="410750" y="161379"/>
                  </a:lnTo>
                  <a:lnTo>
                    <a:pt x="374204" y="187515"/>
                  </a:lnTo>
                  <a:lnTo>
                    <a:pt x="338994" y="215330"/>
                  </a:lnTo>
                  <a:lnTo>
                    <a:pt x="305178" y="244766"/>
                  </a:lnTo>
                  <a:lnTo>
                    <a:pt x="272815" y="275765"/>
                  </a:lnTo>
                  <a:lnTo>
                    <a:pt x="241961" y="308267"/>
                  </a:lnTo>
                  <a:lnTo>
                    <a:pt x="212677" y="342214"/>
                  </a:lnTo>
                  <a:lnTo>
                    <a:pt x="185019" y="377548"/>
                  </a:lnTo>
                  <a:lnTo>
                    <a:pt x="159046" y="414210"/>
                  </a:lnTo>
                  <a:lnTo>
                    <a:pt x="134817" y="452142"/>
                  </a:lnTo>
                  <a:lnTo>
                    <a:pt x="112389" y="491286"/>
                  </a:lnTo>
                  <a:lnTo>
                    <a:pt x="91821" y="531582"/>
                  </a:lnTo>
                  <a:lnTo>
                    <a:pt x="73171" y="572973"/>
                  </a:lnTo>
                  <a:lnTo>
                    <a:pt x="56496" y="615400"/>
                  </a:lnTo>
                  <a:lnTo>
                    <a:pt x="41857" y="658804"/>
                  </a:lnTo>
                  <a:lnTo>
                    <a:pt x="29310" y="703128"/>
                  </a:lnTo>
                  <a:lnTo>
                    <a:pt x="18913" y="748312"/>
                  </a:lnTo>
                  <a:lnTo>
                    <a:pt x="10726" y="794298"/>
                  </a:lnTo>
                  <a:lnTo>
                    <a:pt x="4806" y="841027"/>
                  </a:lnTo>
                  <a:lnTo>
                    <a:pt x="1211" y="888442"/>
                  </a:lnTo>
                  <a:lnTo>
                    <a:pt x="0" y="936484"/>
                  </a:lnTo>
                  <a:lnTo>
                    <a:pt x="1211" y="984525"/>
                  </a:lnTo>
                  <a:lnTo>
                    <a:pt x="4806" y="1031940"/>
                  </a:lnTo>
                  <a:lnTo>
                    <a:pt x="10726" y="1078669"/>
                  </a:lnTo>
                  <a:lnTo>
                    <a:pt x="18913" y="1124655"/>
                  </a:lnTo>
                  <a:lnTo>
                    <a:pt x="29310" y="1169839"/>
                  </a:lnTo>
                  <a:lnTo>
                    <a:pt x="41857" y="1214162"/>
                  </a:lnTo>
                  <a:lnTo>
                    <a:pt x="56496" y="1257566"/>
                  </a:lnTo>
                  <a:lnTo>
                    <a:pt x="73171" y="1299993"/>
                  </a:lnTo>
                  <a:lnTo>
                    <a:pt x="91821" y="1341384"/>
                  </a:lnTo>
                  <a:lnTo>
                    <a:pt x="112389" y="1381680"/>
                  </a:lnTo>
                  <a:lnTo>
                    <a:pt x="134817" y="1420824"/>
                  </a:lnTo>
                  <a:lnTo>
                    <a:pt x="159046" y="1458756"/>
                  </a:lnTo>
                  <a:lnTo>
                    <a:pt x="185019" y="1495418"/>
                  </a:lnTo>
                  <a:lnTo>
                    <a:pt x="212677" y="1530752"/>
                  </a:lnTo>
                  <a:lnTo>
                    <a:pt x="241961" y="1564700"/>
                  </a:lnTo>
                  <a:lnTo>
                    <a:pt x="272815" y="1597202"/>
                  </a:lnTo>
                  <a:lnTo>
                    <a:pt x="305178" y="1628200"/>
                  </a:lnTo>
                  <a:lnTo>
                    <a:pt x="338994" y="1657636"/>
                  </a:lnTo>
                  <a:lnTo>
                    <a:pt x="374204" y="1685451"/>
                  </a:lnTo>
                  <a:lnTo>
                    <a:pt x="410750" y="1711587"/>
                  </a:lnTo>
                  <a:lnTo>
                    <a:pt x="448574" y="1735986"/>
                  </a:lnTo>
                  <a:lnTo>
                    <a:pt x="487617" y="1758589"/>
                  </a:lnTo>
                  <a:lnTo>
                    <a:pt x="527821" y="1779337"/>
                  </a:lnTo>
                  <a:lnTo>
                    <a:pt x="569128" y="1798172"/>
                  </a:lnTo>
                  <a:lnTo>
                    <a:pt x="611480" y="1815035"/>
                  </a:lnTo>
                  <a:lnTo>
                    <a:pt x="654818" y="1829869"/>
                  </a:lnTo>
                  <a:lnTo>
                    <a:pt x="699085" y="1842614"/>
                  </a:lnTo>
                  <a:lnTo>
                    <a:pt x="744222" y="1853212"/>
                  </a:lnTo>
                  <a:lnTo>
                    <a:pt x="790171" y="1861605"/>
                  </a:lnTo>
                  <a:lnTo>
                    <a:pt x="836873" y="1867735"/>
                  </a:lnTo>
                  <a:lnTo>
                    <a:pt x="884271" y="1871541"/>
                  </a:lnTo>
                  <a:lnTo>
                    <a:pt x="932306" y="1872968"/>
                  </a:lnTo>
                  <a:lnTo>
                    <a:pt x="980342" y="1871541"/>
                  </a:lnTo>
                  <a:lnTo>
                    <a:pt x="1027740" y="1867735"/>
                  </a:lnTo>
                  <a:lnTo>
                    <a:pt x="1074442" y="1861605"/>
                  </a:lnTo>
                  <a:lnTo>
                    <a:pt x="1120391" y="1853212"/>
                  </a:lnTo>
                  <a:lnTo>
                    <a:pt x="1165528" y="1842614"/>
                  </a:lnTo>
                  <a:lnTo>
                    <a:pt x="1209795" y="1829869"/>
                  </a:lnTo>
                  <a:lnTo>
                    <a:pt x="1253133" y="1815035"/>
                  </a:lnTo>
                  <a:lnTo>
                    <a:pt x="1295485" y="1798172"/>
                  </a:lnTo>
                  <a:lnTo>
                    <a:pt x="1336792" y="1779337"/>
                  </a:lnTo>
                  <a:lnTo>
                    <a:pt x="1376996" y="1758589"/>
                  </a:lnTo>
                  <a:lnTo>
                    <a:pt x="1416039" y="1735986"/>
                  </a:lnTo>
                  <a:lnTo>
                    <a:pt x="1453863" y="1711587"/>
                  </a:lnTo>
                  <a:lnTo>
                    <a:pt x="1490409" y="1685451"/>
                  </a:lnTo>
                  <a:lnTo>
                    <a:pt x="1525619" y="1657636"/>
                  </a:lnTo>
                  <a:lnTo>
                    <a:pt x="1559435" y="1628200"/>
                  </a:lnTo>
                  <a:lnTo>
                    <a:pt x="1591798" y="1597202"/>
                  </a:lnTo>
                  <a:lnTo>
                    <a:pt x="1622652" y="1564700"/>
                  </a:lnTo>
                  <a:lnTo>
                    <a:pt x="1651936" y="1530752"/>
                  </a:lnTo>
                  <a:lnTo>
                    <a:pt x="1679594" y="1495418"/>
                  </a:lnTo>
                  <a:lnTo>
                    <a:pt x="1705567" y="1458756"/>
                  </a:lnTo>
                  <a:lnTo>
                    <a:pt x="1729796" y="1420824"/>
                  </a:lnTo>
                  <a:lnTo>
                    <a:pt x="1752224" y="1381680"/>
                  </a:lnTo>
                  <a:lnTo>
                    <a:pt x="1772792" y="1341384"/>
                  </a:lnTo>
                  <a:lnTo>
                    <a:pt x="1791442" y="1299993"/>
                  </a:lnTo>
                  <a:lnTo>
                    <a:pt x="1808117" y="1257566"/>
                  </a:lnTo>
                  <a:lnTo>
                    <a:pt x="1822756" y="1214162"/>
                  </a:lnTo>
                  <a:lnTo>
                    <a:pt x="1835303" y="1169839"/>
                  </a:lnTo>
                  <a:lnTo>
                    <a:pt x="1845700" y="1124655"/>
                  </a:lnTo>
                  <a:lnTo>
                    <a:pt x="1853887" y="1078669"/>
                  </a:lnTo>
                  <a:lnTo>
                    <a:pt x="1859807" y="1031940"/>
                  </a:lnTo>
                  <a:lnTo>
                    <a:pt x="1863402" y="984525"/>
                  </a:lnTo>
                  <a:lnTo>
                    <a:pt x="1864613" y="936484"/>
                  </a:lnTo>
                  <a:lnTo>
                    <a:pt x="1863402" y="888442"/>
                  </a:lnTo>
                  <a:lnTo>
                    <a:pt x="1859807" y="841027"/>
                  </a:lnTo>
                  <a:lnTo>
                    <a:pt x="1853887" y="794298"/>
                  </a:lnTo>
                  <a:lnTo>
                    <a:pt x="1845700" y="748312"/>
                  </a:lnTo>
                  <a:lnTo>
                    <a:pt x="1835303" y="703128"/>
                  </a:lnTo>
                  <a:lnTo>
                    <a:pt x="1822756" y="658804"/>
                  </a:lnTo>
                  <a:lnTo>
                    <a:pt x="1808117" y="615400"/>
                  </a:lnTo>
                  <a:lnTo>
                    <a:pt x="1791442" y="572973"/>
                  </a:lnTo>
                  <a:lnTo>
                    <a:pt x="1772792" y="531582"/>
                  </a:lnTo>
                  <a:lnTo>
                    <a:pt x="1752224" y="491286"/>
                  </a:lnTo>
                  <a:lnTo>
                    <a:pt x="1729796" y="452142"/>
                  </a:lnTo>
                  <a:lnTo>
                    <a:pt x="1705567" y="414210"/>
                  </a:lnTo>
                  <a:lnTo>
                    <a:pt x="1679594" y="377548"/>
                  </a:lnTo>
                  <a:lnTo>
                    <a:pt x="1651936" y="342214"/>
                  </a:lnTo>
                  <a:lnTo>
                    <a:pt x="1622652" y="308267"/>
                  </a:lnTo>
                  <a:lnTo>
                    <a:pt x="1591798" y="275765"/>
                  </a:lnTo>
                  <a:lnTo>
                    <a:pt x="1559435" y="244766"/>
                  </a:lnTo>
                  <a:lnTo>
                    <a:pt x="1525619" y="215330"/>
                  </a:lnTo>
                  <a:lnTo>
                    <a:pt x="1490409" y="187515"/>
                  </a:lnTo>
                  <a:lnTo>
                    <a:pt x="1453863" y="161379"/>
                  </a:lnTo>
                  <a:lnTo>
                    <a:pt x="1416039" y="136980"/>
                  </a:lnTo>
                  <a:lnTo>
                    <a:pt x="1376996" y="114378"/>
                  </a:lnTo>
                  <a:lnTo>
                    <a:pt x="1336792" y="93630"/>
                  </a:lnTo>
                  <a:lnTo>
                    <a:pt x="1295485" y="74795"/>
                  </a:lnTo>
                  <a:lnTo>
                    <a:pt x="1253133" y="57931"/>
                  </a:lnTo>
                  <a:lnTo>
                    <a:pt x="1209795" y="43098"/>
                  </a:lnTo>
                  <a:lnTo>
                    <a:pt x="1165528" y="30352"/>
                  </a:lnTo>
                  <a:lnTo>
                    <a:pt x="1120391" y="19754"/>
                  </a:lnTo>
                  <a:lnTo>
                    <a:pt x="1074442" y="11361"/>
                  </a:lnTo>
                  <a:lnTo>
                    <a:pt x="1027740" y="5232"/>
                  </a:lnTo>
                  <a:lnTo>
                    <a:pt x="980342" y="1425"/>
                  </a:lnTo>
                  <a:lnTo>
                    <a:pt x="932306" y="0"/>
                  </a:lnTo>
                  <a:close/>
                </a:path>
              </a:pathLst>
            </a:custGeom>
            <a:solidFill>
              <a:srgbClr val="FFFFFF"/>
            </a:solidFill>
          </p:spPr>
          <p:txBody>
            <a:bodyPr wrap="square" lIns="0" tIns="0" rIns="0" bIns="0" rtlCol="0"/>
            <a:lstStyle/>
            <a:p>
              <a:endParaRPr/>
            </a:p>
          </p:txBody>
        </p:sp>
        <p:pic>
          <p:nvPicPr>
            <p:cNvPr id="7" name="object 7"/>
            <p:cNvPicPr/>
            <p:nvPr/>
          </p:nvPicPr>
          <p:blipFill>
            <a:blip r:embed="rId4" cstate="print"/>
            <a:stretch>
              <a:fillRect/>
            </a:stretch>
          </p:blipFill>
          <p:spPr>
            <a:xfrm>
              <a:off x="13606271" y="3553967"/>
              <a:ext cx="2359152" cy="2356104"/>
            </a:xfrm>
            <a:prstGeom prst="rect">
              <a:avLst/>
            </a:prstGeom>
          </p:spPr>
        </p:pic>
      </p:grpSp>
      <p:sp>
        <p:nvSpPr>
          <p:cNvPr id="8" name="object 8"/>
          <p:cNvSpPr txBox="1"/>
          <p:nvPr/>
        </p:nvSpPr>
        <p:spPr>
          <a:xfrm>
            <a:off x="14892401" y="9582404"/>
            <a:ext cx="202438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302E2C"/>
                </a:solidFill>
                <a:latin typeface="Helvetica Neue"/>
                <a:cs typeface="Helvetica Neue"/>
              </a:rPr>
              <a:t>MF</a:t>
            </a:r>
            <a:r>
              <a:rPr sz="2400" spc="-25" dirty="0">
                <a:solidFill>
                  <a:srgbClr val="302E2C"/>
                </a:solidFill>
                <a:latin typeface="Helvetica Neue"/>
                <a:cs typeface="Helvetica Neue"/>
              </a:rPr>
              <a:t> </a:t>
            </a:r>
            <a:r>
              <a:rPr sz="2400" dirty="0">
                <a:solidFill>
                  <a:srgbClr val="302E2C"/>
                </a:solidFill>
                <a:latin typeface="Helvetica Neue"/>
                <a:cs typeface="Helvetica Neue"/>
              </a:rPr>
              <a:t>|</a:t>
            </a:r>
            <a:r>
              <a:rPr sz="2400" spc="-10" dirty="0">
                <a:solidFill>
                  <a:srgbClr val="302E2C"/>
                </a:solidFill>
                <a:latin typeface="Helvetica Neue"/>
                <a:cs typeface="Helvetica Neue"/>
              </a:rPr>
              <a:t> </a:t>
            </a:r>
            <a:r>
              <a:rPr sz="2400" dirty="0">
                <a:solidFill>
                  <a:srgbClr val="302E2C"/>
                </a:solidFill>
                <a:latin typeface="Helvetica Neue"/>
                <a:cs typeface="Helvetica Neue"/>
              </a:rPr>
              <a:t>F/W</a:t>
            </a:r>
            <a:r>
              <a:rPr sz="2400" spc="-5" dirty="0">
                <a:solidFill>
                  <a:srgbClr val="302E2C"/>
                </a:solidFill>
                <a:latin typeface="Helvetica Neue"/>
                <a:cs typeface="Helvetica Neue"/>
              </a:rPr>
              <a:t> </a:t>
            </a:r>
            <a:r>
              <a:rPr sz="2400" spc="-20" dirty="0">
                <a:solidFill>
                  <a:srgbClr val="302E2C"/>
                </a:solidFill>
                <a:latin typeface="Helvetica Neue"/>
                <a:cs typeface="Helvetica Neue"/>
              </a:rPr>
              <a:t>2020</a:t>
            </a:r>
            <a:endParaRPr sz="2400">
              <a:latin typeface="Helvetica Neue"/>
              <a:cs typeface="Helvetica Neue"/>
            </a:endParaRPr>
          </a:p>
        </p:txBody>
      </p:sp>
      <p:sp>
        <p:nvSpPr>
          <p:cNvPr id="9" name="object 9"/>
          <p:cNvSpPr/>
          <p:nvPr/>
        </p:nvSpPr>
        <p:spPr>
          <a:xfrm>
            <a:off x="1028700" y="9208834"/>
            <a:ext cx="16230600" cy="49530"/>
          </a:xfrm>
          <a:custGeom>
            <a:avLst/>
            <a:gdLst/>
            <a:ahLst/>
            <a:cxnLst/>
            <a:rect l="l" t="t" r="r" b="b"/>
            <a:pathLst>
              <a:path w="16230600" h="49529">
                <a:moveTo>
                  <a:pt x="16230600" y="0"/>
                </a:moveTo>
                <a:lnTo>
                  <a:pt x="0" y="0"/>
                </a:lnTo>
                <a:lnTo>
                  <a:pt x="0" y="49465"/>
                </a:lnTo>
                <a:lnTo>
                  <a:pt x="16230600" y="49465"/>
                </a:lnTo>
                <a:lnTo>
                  <a:pt x="16230600" y="0"/>
                </a:lnTo>
                <a:close/>
              </a:path>
            </a:pathLst>
          </a:custGeom>
          <a:solidFill>
            <a:srgbClr val="DE3147"/>
          </a:solidFill>
        </p:spPr>
        <p:txBody>
          <a:bodyPr wrap="square" lIns="0" tIns="0" rIns="0" bIns="0" rtlCol="0"/>
          <a:lstStyle/>
          <a:p>
            <a:endParaRPr/>
          </a:p>
        </p:txBody>
      </p:sp>
      <p:sp>
        <p:nvSpPr>
          <p:cNvPr id="10" name="object 10"/>
          <p:cNvSpPr txBox="1">
            <a:spLocks noGrp="1"/>
          </p:cNvSpPr>
          <p:nvPr>
            <p:ph type="title"/>
          </p:nvPr>
        </p:nvSpPr>
        <p:spPr>
          <a:xfrm>
            <a:off x="6331742" y="1237995"/>
            <a:ext cx="5624195" cy="1000760"/>
          </a:xfrm>
          <a:prstGeom prst="rect">
            <a:avLst/>
          </a:prstGeom>
        </p:spPr>
        <p:txBody>
          <a:bodyPr vert="horz" wrap="square" lIns="0" tIns="12700" rIns="0" bIns="0" rtlCol="0">
            <a:spAutoFit/>
          </a:bodyPr>
          <a:lstStyle/>
          <a:p>
            <a:pPr marL="12700">
              <a:lnSpc>
                <a:spcPct val="100000"/>
              </a:lnSpc>
              <a:spcBef>
                <a:spcPts val="100"/>
              </a:spcBef>
            </a:pPr>
            <a:r>
              <a:rPr sz="6400" spc="-120" dirty="0">
                <a:solidFill>
                  <a:srgbClr val="FFFFFF"/>
                </a:solidFill>
              </a:rPr>
              <a:t>Connect</a:t>
            </a:r>
            <a:r>
              <a:rPr sz="6400" spc="-335" dirty="0">
                <a:solidFill>
                  <a:srgbClr val="FFFFFF"/>
                </a:solidFill>
              </a:rPr>
              <a:t> </a:t>
            </a:r>
            <a:r>
              <a:rPr sz="6400" spc="-235" dirty="0">
                <a:solidFill>
                  <a:srgbClr val="FFFFFF"/>
                </a:solidFill>
              </a:rPr>
              <a:t>With</a:t>
            </a:r>
            <a:r>
              <a:rPr sz="6400" spc="-335" dirty="0">
                <a:solidFill>
                  <a:srgbClr val="FFFFFF"/>
                </a:solidFill>
              </a:rPr>
              <a:t> </a:t>
            </a:r>
            <a:r>
              <a:rPr sz="6400" spc="-315" dirty="0">
                <a:solidFill>
                  <a:srgbClr val="FFFFFF"/>
                </a:solidFill>
              </a:rPr>
              <a:t>Us</a:t>
            </a:r>
            <a:endParaRPr sz="6400"/>
          </a:p>
        </p:txBody>
      </p:sp>
      <p:sp>
        <p:nvSpPr>
          <p:cNvPr id="11" name="object 11"/>
          <p:cNvSpPr txBox="1"/>
          <p:nvPr/>
        </p:nvSpPr>
        <p:spPr>
          <a:xfrm>
            <a:off x="1866459" y="6795516"/>
            <a:ext cx="3271520" cy="1223645"/>
          </a:xfrm>
          <a:prstGeom prst="rect">
            <a:avLst/>
          </a:prstGeom>
        </p:spPr>
        <p:txBody>
          <a:bodyPr vert="horz" wrap="square" lIns="0" tIns="12700" rIns="0" bIns="0" rtlCol="0">
            <a:spAutoFit/>
          </a:bodyPr>
          <a:lstStyle/>
          <a:p>
            <a:pPr algn="ctr">
              <a:lnSpc>
                <a:spcPct val="100000"/>
              </a:lnSpc>
              <a:spcBef>
                <a:spcPts val="100"/>
              </a:spcBef>
            </a:pPr>
            <a:r>
              <a:rPr sz="3200" spc="-10" dirty="0">
                <a:solidFill>
                  <a:srgbClr val="302E2C"/>
                </a:solidFill>
                <a:latin typeface="Helvetica Neue"/>
                <a:cs typeface="Helvetica Neue"/>
              </a:rPr>
              <a:t>Facebook</a:t>
            </a:r>
            <a:endParaRPr sz="3200">
              <a:latin typeface="Helvetica Neue"/>
              <a:cs typeface="Helvetica Neue"/>
            </a:endParaRPr>
          </a:p>
          <a:p>
            <a:pPr algn="ctr">
              <a:lnSpc>
                <a:spcPct val="100000"/>
              </a:lnSpc>
              <a:spcBef>
                <a:spcPts val="2470"/>
              </a:spcBef>
            </a:pPr>
            <a:r>
              <a:rPr sz="2600" spc="-10" dirty="0">
                <a:solidFill>
                  <a:srgbClr val="302E2C"/>
                </a:solidFill>
                <a:latin typeface="Helvetica Neue"/>
                <a:cs typeface="Helvetica Neue"/>
              </a:rPr>
              <a:t>@statesupportteam11</a:t>
            </a:r>
            <a:endParaRPr sz="2600">
              <a:latin typeface="Helvetica Neue"/>
              <a:cs typeface="Helvetica Neue"/>
            </a:endParaRPr>
          </a:p>
        </p:txBody>
      </p:sp>
      <p:sp>
        <p:nvSpPr>
          <p:cNvPr id="12" name="object 12"/>
          <p:cNvSpPr txBox="1"/>
          <p:nvPr/>
        </p:nvSpPr>
        <p:spPr>
          <a:xfrm>
            <a:off x="7987506" y="6795516"/>
            <a:ext cx="2313305" cy="1223645"/>
          </a:xfrm>
          <a:prstGeom prst="rect">
            <a:avLst/>
          </a:prstGeom>
        </p:spPr>
        <p:txBody>
          <a:bodyPr vert="horz" wrap="square" lIns="0" tIns="12700" rIns="0" bIns="0" rtlCol="0">
            <a:spAutoFit/>
          </a:bodyPr>
          <a:lstStyle/>
          <a:p>
            <a:pPr algn="ctr">
              <a:lnSpc>
                <a:spcPct val="100000"/>
              </a:lnSpc>
              <a:spcBef>
                <a:spcPts val="100"/>
              </a:spcBef>
            </a:pPr>
            <a:r>
              <a:rPr sz="3200" spc="-10" dirty="0">
                <a:solidFill>
                  <a:srgbClr val="302E2C"/>
                </a:solidFill>
                <a:latin typeface="Helvetica Neue"/>
                <a:cs typeface="Helvetica Neue"/>
              </a:rPr>
              <a:t>Twitter</a:t>
            </a:r>
            <a:endParaRPr sz="3200">
              <a:latin typeface="Helvetica Neue"/>
              <a:cs typeface="Helvetica Neue"/>
            </a:endParaRPr>
          </a:p>
          <a:p>
            <a:pPr algn="ctr">
              <a:lnSpc>
                <a:spcPct val="100000"/>
              </a:lnSpc>
              <a:spcBef>
                <a:spcPts val="2470"/>
              </a:spcBef>
            </a:pPr>
            <a:r>
              <a:rPr sz="2600" spc="-10" dirty="0">
                <a:solidFill>
                  <a:srgbClr val="302E2C"/>
                </a:solidFill>
                <a:latin typeface="Helvetica Neue"/>
                <a:cs typeface="Helvetica Neue"/>
              </a:rPr>
              <a:t>@SSTRegion11</a:t>
            </a:r>
            <a:endParaRPr sz="2600">
              <a:latin typeface="Helvetica Neue"/>
              <a:cs typeface="Helvetica Neue"/>
            </a:endParaRPr>
          </a:p>
        </p:txBody>
      </p:sp>
      <p:sp>
        <p:nvSpPr>
          <p:cNvPr id="13" name="object 13"/>
          <p:cNvSpPr txBox="1"/>
          <p:nvPr/>
        </p:nvSpPr>
        <p:spPr>
          <a:xfrm>
            <a:off x="13281469" y="6795516"/>
            <a:ext cx="3007995" cy="1223645"/>
          </a:xfrm>
          <a:prstGeom prst="rect">
            <a:avLst/>
          </a:prstGeom>
        </p:spPr>
        <p:txBody>
          <a:bodyPr vert="horz" wrap="square" lIns="0" tIns="12700" rIns="0" bIns="0" rtlCol="0">
            <a:spAutoFit/>
          </a:bodyPr>
          <a:lstStyle/>
          <a:p>
            <a:pPr algn="ctr">
              <a:lnSpc>
                <a:spcPct val="100000"/>
              </a:lnSpc>
              <a:spcBef>
                <a:spcPts val="100"/>
              </a:spcBef>
            </a:pPr>
            <a:r>
              <a:rPr sz="3200" spc="-10" dirty="0">
                <a:solidFill>
                  <a:srgbClr val="302E2C"/>
                </a:solidFill>
                <a:latin typeface="Helvetica Neue"/>
                <a:cs typeface="Helvetica Neue"/>
              </a:rPr>
              <a:t>SoundCloud</a:t>
            </a:r>
            <a:endParaRPr sz="3200">
              <a:latin typeface="Helvetica Neue"/>
              <a:cs typeface="Helvetica Neue"/>
            </a:endParaRPr>
          </a:p>
          <a:p>
            <a:pPr algn="ctr">
              <a:lnSpc>
                <a:spcPct val="100000"/>
              </a:lnSpc>
              <a:spcBef>
                <a:spcPts val="2470"/>
              </a:spcBef>
            </a:pPr>
            <a:r>
              <a:rPr sz="2600" spc="-10" dirty="0">
                <a:solidFill>
                  <a:srgbClr val="302E2C"/>
                </a:solidFill>
                <a:latin typeface="Helvetica Neue"/>
                <a:cs typeface="Helvetica Neue"/>
              </a:rPr>
              <a:t>statesupportteam11</a:t>
            </a:r>
            <a:endParaRPr sz="2600">
              <a:latin typeface="Helvetica Neue"/>
              <a:cs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250" y="0"/>
            <a:ext cx="18281749" cy="10286999"/>
          </a:xfrm>
          <a:prstGeom prst="rect">
            <a:avLst/>
          </a:prstGeom>
        </p:spPr>
      </p:pic>
      <p:sp>
        <p:nvSpPr>
          <p:cNvPr id="4" name="object 4"/>
          <p:cNvSpPr/>
          <p:nvPr/>
        </p:nvSpPr>
        <p:spPr>
          <a:xfrm>
            <a:off x="854760" y="2127249"/>
            <a:ext cx="4631640" cy="5902960"/>
          </a:xfrm>
          <a:custGeom>
            <a:avLst/>
            <a:gdLst/>
            <a:ahLst/>
            <a:cxnLst/>
            <a:rect l="l" t="t" r="r" b="b"/>
            <a:pathLst>
              <a:path w="10138410" h="5902959">
                <a:moveTo>
                  <a:pt x="10137915" y="0"/>
                </a:moveTo>
                <a:lnTo>
                  <a:pt x="9399930" y="0"/>
                </a:lnTo>
                <a:lnTo>
                  <a:pt x="9399930" y="737870"/>
                </a:lnTo>
                <a:lnTo>
                  <a:pt x="9399930" y="5165090"/>
                </a:lnTo>
                <a:lnTo>
                  <a:pt x="737984" y="5165090"/>
                </a:lnTo>
                <a:lnTo>
                  <a:pt x="737984" y="737870"/>
                </a:lnTo>
                <a:lnTo>
                  <a:pt x="9399930" y="737870"/>
                </a:lnTo>
                <a:lnTo>
                  <a:pt x="9399930" y="0"/>
                </a:lnTo>
                <a:lnTo>
                  <a:pt x="0" y="0"/>
                </a:lnTo>
                <a:lnTo>
                  <a:pt x="0" y="737870"/>
                </a:lnTo>
                <a:lnTo>
                  <a:pt x="0" y="5165090"/>
                </a:lnTo>
                <a:lnTo>
                  <a:pt x="0" y="5902960"/>
                </a:lnTo>
                <a:lnTo>
                  <a:pt x="10137915" y="5902960"/>
                </a:lnTo>
                <a:lnTo>
                  <a:pt x="10137915" y="5165585"/>
                </a:lnTo>
                <a:lnTo>
                  <a:pt x="10137915" y="5165090"/>
                </a:lnTo>
                <a:lnTo>
                  <a:pt x="10137915" y="737870"/>
                </a:lnTo>
                <a:lnTo>
                  <a:pt x="10137915" y="737717"/>
                </a:lnTo>
                <a:lnTo>
                  <a:pt x="10137915" y="0"/>
                </a:lnTo>
                <a:close/>
              </a:path>
            </a:pathLst>
          </a:custGeom>
          <a:solidFill>
            <a:srgbClr val="FFCE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0143" y="1022677"/>
            <a:ext cx="15988502" cy="9026932"/>
          </a:xfrm>
          <a:prstGeom prst="rect">
            <a:avLst/>
          </a:prstGeom>
        </p:spPr>
      </p:pic>
      <p:sp>
        <p:nvSpPr>
          <p:cNvPr id="3" name="object 3"/>
          <p:cNvSpPr txBox="1"/>
          <p:nvPr/>
        </p:nvSpPr>
        <p:spPr>
          <a:xfrm>
            <a:off x="7924800" y="8039100"/>
            <a:ext cx="3425825" cy="852926"/>
          </a:xfrm>
          <a:prstGeom prst="rect">
            <a:avLst/>
          </a:prstGeom>
        </p:spPr>
        <p:txBody>
          <a:bodyPr vert="horz" wrap="square" lIns="0" tIns="9525" rIns="0" bIns="0" rtlCol="0">
            <a:spAutoFit/>
          </a:bodyPr>
          <a:lstStyle/>
          <a:p>
            <a:pPr marL="12700" marR="5080">
              <a:lnSpc>
                <a:spcPct val="100699"/>
              </a:lnSpc>
              <a:spcBef>
                <a:spcPts val="75"/>
              </a:spcBef>
            </a:pPr>
            <a:r>
              <a:rPr sz="2800" dirty="0">
                <a:latin typeface="Arial"/>
                <a:cs typeface="Arial"/>
              </a:rPr>
              <a:t>½</a:t>
            </a:r>
            <a:r>
              <a:rPr sz="2800" spc="-15" dirty="0">
                <a:latin typeface="Arial"/>
                <a:cs typeface="Arial"/>
              </a:rPr>
              <a:t> </a:t>
            </a:r>
            <a:r>
              <a:rPr sz="2800" dirty="0">
                <a:latin typeface="Arial"/>
                <a:cs typeface="Arial"/>
              </a:rPr>
              <a:t>Credit</a:t>
            </a:r>
            <a:r>
              <a:rPr sz="2800" spc="-10" dirty="0">
                <a:latin typeface="Arial"/>
                <a:cs typeface="Arial"/>
              </a:rPr>
              <a:t> </a:t>
            </a:r>
            <a:r>
              <a:rPr sz="2800" spc="-25" dirty="0">
                <a:latin typeface="Arial"/>
                <a:cs typeface="Arial"/>
              </a:rPr>
              <a:t>in </a:t>
            </a:r>
            <a:r>
              <a:rPr sz="2800" spc="-10" dirty="0">
                <a:latin typeface="Arial"/>
                <a:cs typeface="Arial"/>
              </a:rPr>
              <a:t>Finance</a:t>
            </a:r>
            <a:r>
              <a:rPr lang="en-US" sz="2800" spc="-10" dirty="0">
                <a:latin typeface="Arial"/>
                <a:cs typeface="Arial"/>
              </a:rPr>
              <a:t>-9</a:t>
            </a:r>
            <a:r>
              <a:rPr lang="en-US" sz="2800" spc="-10" baseline="30000" dirty="0">
                <a:latin typeface="Arial"/>
                <a:cs typeface="Arial"/>
              </a:rPr>
              <a:t>th</a:t>
            </a:r>
            <a:r>
              <a:rPr lang="en-US" sz="2800" spc="-10" dirty="0">
                <a:latin typeface="Arial"/>
                <a:cs typeface="Arial"/>
              </a:rPr>
              <a:t> grade this year</a:t>
            </a:r>
            <a:endParaRPr sz="2800" dirty="0">
              <a:latin typeface="Arial"/>
              <a:cs typeface="Arial"/>
            </a:endParaRPr>
          </a:p>
        </p:txBody>
      </p:sp>
      <p:sp>
        <p:nvSpPr>
          <p:cNvPr id="4" name="TextBox 3">
            <a:extLst>
              <a:ext uri="{FF2B5EF4-FFF2-40B4-BE49-F238E27FC236}">
                <a16:creationId xmlns:a16="http://schemas.microsoft.com/office/drawing/2014/main" id="{082FF3A8-2DEF-ED3F-118E-8E4A6CBB2724}"/>
              </a:ext>
            </a:extLst>
          </p:cNvPr>
          <p:cNvSpPr txBox="1"/>
          <p:nvPr/>
        </p:nvSpPr>
        <p:spPr>
          <a:xfrm>
            <a:off x="2133600" y="1790700"/>
            <a:ext cx="13487400" cy="5355312"/>
          </a:xfrm>
          <a:prstGeom prst="rect">
            <a:avLst/>
          </a:prstGeom>
          <a:solidFill>
            <a:srgbClr val="FF0000"/>
          </a:solidFill>
        </p:spPr>
        <p:txBody>
          <a:bodyPr wrap="square" rtlCol="0">
            <a:spAutoFit/>
          </a:bodyPr>
          <a:lstStyle/>
          <a:p>
            <a:pPr algn="l"/>
            <a:r>
              <a:rPr lang="en-US" sz="3600" b="1" dirty="0">
                <a:solidFill>
                  <a:schemeClr val="bg1"/>
                </a:solidFill>
                <a:effectLst/>
                <a:latin typeface="Arial" panose="020B0604020202020204" pitchFamily="34" charset="0"/>
              </a:rPr>
              <a:t>Financial Literacy </a:t>
            </a:r>
            <a:endParaRPr lang="en-US" sz="3600" b="1" dirty="0">
              <a:solidFill>
                <a:schemeClr val="bg1"/>
              </a:solidFill>
            </a:endParaRPr>
          </a:p>
          <a:p>
            <a:pPr algn="l"/>
            <a:r>
              <a:rPr lang="en-US" sz="3600" b="1" dirty="0">
                <a:solidFill>
                  <a:schemeClr val="bg1"/>
                </a:solidFill>
                <a:effectLst/>
                <a:latin typeface="ArialMT"/>
              </a:rPr>
              <a:t>Ohio law requires students to receive instruction in financial literacy as part of the high school graduation requirements. However, it is up to local districts to determine how to best meet the needs of their students. For example, the financial literacy content may be incorporated into another course, or some districts may require students to take a standalone financial literacy course for a half credit that can meet either a graduation requirement for social studies or an elective. </a:t>
            </a:r>
            <a:endParaRPr lang="en-US" sz="3600" b="1" dirty="0">
              <a:solidFill>
                <a:schemeClr val="bg1"/>
              </a:solidFill>
            </a:endParaRP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250" y="0"/>
            <a:ext cx="18281749" cy="10286999"/>
          </a:xfrm>
          <a:prstGeom prst="rect">
            <a:avLst/>
          </a:prstGeom>
        </p:spPr>
      </p:pic>
      <p:sp>
        <p:nvSpPr>
          <p:cNvPr id="4" name="object 4"/>
          <p:cNvSpPr/>
          <p:nvPr/>
        </p:nvSpPr>
        <p:spPr>
          <a:xfrm>
            <a:off x="6324600" y="2127249"/>
            <a:ext cx="4668570" cy="5902960"/>
          </a:xfrm>
          <a:custGeom>
            <a:avLst/>
            <a:gdLst/>
            <a:ahLst/>
            <a:cxnLst/>
            <a:rect l="l" t="t" r="r" b="b"/>
            <a:pathLst>
              <a:path w="10138410" h="5902959">
                <a:moveTo>
                  <a:pt x="10137915" y="0"/>
                </a:moveTo>
                <a:lnTo>
                  <a:pt x="9399930" y="0"/>
                </a:lnTo>
                <a:lnTo>
                  <a:pt x="9399930" y="737870"/>
                </a:lnTo>
                <a:lnTo>
                  <a:pt x="9399930" y="5165090"/>
                </a:lnTo>
                <a:lnTo>
                  <a:pt x="737984" y="5165090"/>
                </a:lnTo>
                <a:lnTo>
                  <a:pt x="737984" y="737870"/>
                </a:lnTo>
                <a:lnTo>
                  <a:pt x="9399930" y="737870"/>
                </a:lnTo>
                <a:lnTo>
                  <a:pt x="9399930" y="0"/>
                </a:lnTo>
                <a:lnTo>
                  <a:pt x="0" y="0"/>
                </a:lnTo>
                <a:lnTo>
                  <a:pt x="0" y="737870"/>
                </a:lnTo>
                <a:lnTo>
                  <a:pt x="0" y="5165090"/>
                </a:lnTo>
                <a:lnTo>
                  <a:pt x="0" y="5902960"/>
                </a:lnTo>
                <a:lnTo>
                  <a:pt x="10137915" y="5902960"/>
                </a:lnTo>
                <a:lnTo>
                  <a:pt x="10137915" y="5165585"/>
                </a:lnTo>
                <a:lnTo>
                  <a:pt x="10137915" y="5165090"/>
                </a:lnTo>
                <a:lnTo>
                  <a:pt x="10137915" y="737870"/>
                </a:lnTo>
                <a:lnTo>
                  <a:pt x="10137915" y="737717"/>
                </a:lnTo>
                <a:lnTo>
                  <a:pt x="10137915" y="0"/>
                </a:lnTo>
                <a:close/>
              </a:path>
            </a:pathLst>
          </a:custGeom>
          <a:solidFill>
            <a:srgbClr val="FFCE00"/>
          </a:solidFill>
        </p:spPr>
        <p:txBody>
          <a:bodyPr wrap="square" lIns="0" tIns="0" rIns="0" bIns="0" rtlCol="0"/>
          <a:lstStyle/>
          <a:p>
            <a:endParaRPr/>
          </a:p>
        </p:txBody>
      </p:sp>
    </p:spTree>
    <p:extLst>
      <p:ext uri="{BB962C8B-B14F-4D97-AF65-F5344CB8AC3E}">
        <p14:creationId xmlns:p14="http://schemas.microsoft.com/office/powerpoint/2010/main" val="53007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670" rIns="0" bIns="0" rtlCol="0">
            <a:spAutoFit/>
          </a:bodyPr>
          <a:lstStyle/>
          <a:p>
            <a:pPr marL="804545" marR="5080" indent="-792480">
              <a:lnSpc>
                <a:spcPts val="7900"/>
              </a:lnSpc>
              <a:spcBef>
                <a:spcPts val="210"/>
              </a:spcBef>
            </a:pPr>
            <a:r>
              <a:rPr spc="-80" dirty="0"/>
              <a:t>When</a:t>
            </a:r>
            <a:r>
              <a:rPr spc="-70" dirty="0"/>
              <a:t> </a:t>
            </a:r>
            <a:r>
              <a:rPr spc="50" dirty="0"/>
              <a:t>do</a:t>
            </a:r>
            <a:r>
              <a:rPr spc="-75" dirty="0"/>
              <a:t> </a:t>
            </a:r>
            <a:r>
              <a:rPr dirty="0"/>
              <a:t>I</a:t>
            </a:r>
            <a:r>
              <a:rPr spc="-80" dirty="0"/>
              <a:t> </a:t>
            </a:r>
            <a:r>
              <a:rPr spc="55" dirty="0"/>
              <a:t>need</a:t>
            </a:r>
            <a:r>
              <a:rPr spc="-65" dirty="0"/>
              <a:t> </a:t>
            </a:r>
            <a:r>
              <a:rPr spc="-25" dirty="0"/>
              <a:t>to </a:t>
            </a:r>
            <a:r>
              <a:rPr dirty="0"/>
              <a:t>have</a:t>
            </a:r>
            <a:r>
              <a:rPr spc="-254" dirty="0"/>
              <a:t> </a:t>
            </a:r>
            <a:r>
              <a:rPr dirty="0"/>
              <a:t>a</a:t>
            </a:r>
            <a:r>
              <a:rPr spc="-260" dirty="0"/>
              <a:t> </a:t>
            </a:r>
            <a:r>
              <a:rPr spc="-10" dirty="0"/>
              <a:t>Student </a:t>
            </a:r>
            <a:r>
              <a:rPr spc="60" dirty="0"/>
              <a:t>Success</a:t>
            </a:r>
            <a:r>
              <a:rPr spc="25" dirty="0"/>
              <a:t> </a:t>
            </a:r>
            <a:r>
              <a:rPr spc="-10" dirty="0"/>
              <a:t>Plan?</a:t>
            </a:r>
          </a:p>
        </p:txBody>
      </p:sp>
      <p:sp>
        <p:nvSpPr>
          <p:cNvPr id="3" name="object 3"/>
          <p:cNvSpPr txBox="1"/>
          <p:nvPr/>
        </p:nvSpPr>
        <p:spPr>
          <a:xfrm>
            <a:off x="1440146" y="5821171"/>
            <a:ext cx="6792595" cy="1665605"/>
          </a:xfrm>
          <a:prstGeom prst="rect">
            <a:avLst/>
          </a:prstGeom>
        </p:spPr>
        <p:txBody>
          <a:bodyPr vert="horz" wrap="square" lIns="0" tIns="26670" rIns="0" bIns="0" rtlCol="0">
            <a:spAutoFit/>
          </a:bodyPr>
          <a:lstStyle/>
          <a:p>
            <a:pPr marL="12700" marR="5080" indent="-228600" algn="ctr">
              <a:lnSpc>
                <a:spcPts val="4300"/>
              </a:lnSpc>
              <a:spcBef>
                <a:spcPts val="210"/>
              </a:spcBef>
            </a:pPr>
            <a:r>
              <a:rPr sz="3600" b="1" dirty="0">
                <a:solidFill>
                  <a:srgbClr val="FFFFFF"/>
                </a:solidFill>
                <a:latin typeface="Trebuchet MS"/>
                <a:cs typeface="Trebuchet MS"/>
              </a:rPr>
              <a:t>Only</a:t>
            </a:r>
            <a:r>
              <a:rPr sz="3600" b="1" spc="-5" dirty="0">
                <a:solidFill>
                  <a:srgbClr val="FFFFFF"/>
                </a:solidFill>
                <a:latin typeface="Trebuchet MS"/>
                <a:cs typeface="Trebuchet MS"/>
              </a:rPr>
              <a:t> </a:t>
            </a:r>
            <a:r>
              <a:rPr sz="3600" b="1" dirty="0">
                <a:solidFill>
                  <a:srgbClr val="FFFFFF"/>
                </a:solidFill>
                <a:latin typeface="Trebuchet MS"/>
                <a:cs typeface="Trebuchet MS"/>
              </a:rPr>
              <a:t>students</a:t>
            </a:r>
            <a:r>
              <a:rPr sz="3600" b="1" spc="-5" dirty="0">
                <a:solidFill>
                  <a:srgbClr val="FFFFFF"/>
                </a:solidFill>
                <a:latin typeface="Trebuchet MS"/>
                <a:cs typeface="Trebuchet MS"/>
              </a:rPr>
              <a:t> </a:t>
            </a:r>
            <a:r>
              <a:rPr sz="3600" b="1" dirty="0">
                <a:solidFill>
                  <a:srgbClr val="FFFFFF"/>
                </a:solidFill>
                <a:latin typeface="Trebuchet MS"/>
                <a:cs typeface="Trebuchet MS"/>
              </a:rPr>
              <a:t>who</a:t>
            </a:r>
            <a:r>
              <a:rPr sz="3600" b="1" spc="-5" dirty="0">
                <a:solidFill>
                  <a:srgbClr val="FFFFFF"/>
                </a:solidFill>
                <a:latin typeface="Trebuchet MS"/>
                <a:cs typeface="Trebuchet MS"/>
              </a:rPr>
              <a:t> </a:t>
            </a:r>
            <a:r>
              <a:rPr sz="3600" b="1" dirty="0">
                <a:solidFill>
                  <a:srgbClr val="FFFFFF"/>
                </a:solidFill>
                <a:latin typeface="Trebuchet MS"/>
                <a:cs typeface="Trebuchet MS"/>
              </a:rPr>
              <a:t>are </a:t>
            </a:r>
            <a:r>
              <a:rPr sz="3600" b="1" spc="-10" dirty="0">
                <a:solidFill>
                  <a:srgbClr val="FFFFFF"/>
                </a:solidFill>
                <a:latin typeface="Trebuchet MS"/>
                <a:cs typeface="Trebuchet MS"/>
              </a:rPr>
              <a:t>at-</a:t>
            </a:r>
            <a:r>
              <a:rPr sz="3600" b="1" spc="-20" dirty="0">
                <a:solidFill>
                  <a:srgbClr val="FFFFFF"/>
                </a:solidFill>
                <a:latin typeface="Trebuchet MS"/>
                <a:cs typeface="Trebuchet MS"/>
              </a:rPr>
              <a:t>risk </a:t>
            </a:r>
            <a:r>
              <a:rPr sz="3600" b="1" dirty="0">
                <a:solidFill>
                  <a:srgbClr val="FFFFFF"/>
                </a:solidFill>
                <a:latin typeface="Trebuchet MS"/>
                <a:cs typeface="Trebuchet MS"/>
              </a:rPr>
              <a:t>for</a:t>
            </a:r>
            <a:r>
              <a:rPr sz="3600" b="1" spc="-30" dirty="0">
                <a:solidFill>
                  <a:srgbClr val="FFFFFF"/>
                </a:solidFill>
                <a:latin typeface="Trebuchet MS"/>
                <a:cs typeface="Trebuchet MS"/>
              </a:rPr>
              <a:t> </a:t>
            </a:r>
            <a:r>
              <a:rPr sz="3600" b="1" dirty="0">
                <a:solidFill>
                  <a:srgbClr val="FFFFFF"/>
                </a:solidFill>
                <a:latin typeface="Trebuchet MS"/>
                <a:cs typeface="Trebuchet MS"/>
              </a:rPr>
              <a:t>not</a:t>
            </a:r>
            <a:r>
              <a:rPr sz="3600" b="1" spc="-15" dirty="0">
                <a:solidFill>
                  <a:srgbClr val="FFFFFF"/>
                </a:solidFill>
                <a:latin typeface="Trebuchet MS"/>
                <a:cs typeface="Trebuchet MS"/>
              </a:rPr>
              <a:t> </a:t>
            </a:r>
            <a:r>
              <a:rPr sz="3600" b="1" dirty="0">
                <a:solidFill>
                  <a:srgbClr val="FFFFFF"/>
                </a:solidFill>
                <a:latin typeface="Trebuchet MS"/>
                <a:cs typeface="Trebuchet MS"/>
              </a:rPr>
              <a:t>graduating</a:t>
            </a:r>
            <a:r>
              <a:rPr sz="3600" b="1" spc="-15" dirty="0">
                <a:solidFill>
                  <a:srgbClr val="FFFFFF"/>
                </a:solidFill>
                <a:latin typeface="Trebuchet MS"/>
                <a:cs typeface="Trebuchet MS"/>
              </a:rPr>
              <a:t> </a:t>
            </a:r>
            <a:r>
              <a:rPr sz="3600" b="1" dirty="0">
                <a:solidFill>
                  <a:srgbClr val="FFFFFF"/>
                </a:solidFill>
                <a:latin typeface="Trebuchet MS"/>
                <a:cs typeface="Trebuchet MS"/>
              </a:rPr>
              <a:t>are</a:t>
            </a:r>
            <a:r>
              <a:rPr sz="3600" b="1" spc="-10" dirty="0">
                <a:solidFill>
                  <a:srgbClr val="FFFFFF"/>
                </a:solidFill>
                <a:latin typeface="Trebuchet MS"/>
                <a:cs typeface="Trebuchet MS"/>
              </a:rPr>
              <a:t> required </a:t>
            </a:r>
            <a:r>
              <a:rPr sz="3600" b="1" dirty="0">
                <a:solidFill>
                  <a:srgbClr val="FFFFFF"/>
                </a:solidFill>
                <a:latin typeface="Trebuchet MS"/>
                <a:cs typeface="Trebuchet MS"/>
              </a:rPr>
              <a:t>to</a:t>
            </a:r>
            <a:r>
              <a:rPr sz="3600" b="1" spc="-25" dirty="0">
                <a:solidFill>
                  <a:srgbClr val="FFFFFF"/>
                </a:solidFill>
                <a:latin typeface="Trebuchet MS"/>
                <a:cs typeface="Trebuchet MS"/>
              </a:rPr>
              <a:t> </a:t>
            </a:r>
            <a:r>
              <a:rPr sz="3600" b="1" dirty="0">
                <a:solidFill>
                  <a:srgbClr val="FFFFFF"/>
                </a:solidFill>
                <a:latin typeface="Trebuchet MS"/>
                <a:cs typeface="Trebuchet MS"/>
              </a:rPr>
              <a:t>have</a:t>
            </a:r>
            <a:r>
              <a:rPr sz="3600" b="1" spc="-5" dirty="0">
                <a:solidFill>
                  <a:srgbClr val="FFFFFF"/>
                </a:solidFill>
                <a:latin typeface="Trebuchet MS"/>
                <a:cs typeface="Trebuchet MS"/>
              </a:rPr>
              <a:t> </a:t>
            </a:r>
            <a:r>
              <a:rPr sz="3600" b="1" dirty="0">
                <a:solidFill>
                  <a:srgbClr val="FFFFFF"/>
                </a:solidFill>
                <a:latin typeface="Trebuchet MS"/>
                <a:cs typeface="Trebuchet MS"/>
              </a:rPr>
              <a:t>a</a:t>
            </a:r>
            <a:r>
              <a:rPr sz="3600" b="1" spc="-15" dirty="0">
                <a:solidFill>
                  <a:srgbClr val="FFFFFF"/>
                </a:solidFill>
                <a:latin typeface="Trebuchet MS"/>
                <a:cs typeface="Trebuchet MS"/>
              </a:rPr>
              <a:t> </a:t>
            </a:r>
            <a:r>
              <a:rPr sz="3600" b="1" dirty="0">
                <a:solidFill>
                  <a:srgbClr val="FFFFFF"/>
                </a:solidFill>
                <a:latin typeface="Trebuchet MS"/>
                <a:cs typeface="Trebuchet MS"/>
              </a:rPr>
              <a:t>Student</a:t>
            </a:r>
            <a:r>
              <a:rPr sz="3600" b="1" spc="-10" dirty="0">
                <a:solidFill>
                  <a:srgbClr val="FFFFFF"/>
                </a:solidFill>
                <a:latin typeface="Trebuchet MS"/>
                <a:cs typeface="Trebuchet MS"/>
              </a:rPr>
              <a:t> </a:t>
            </a:r>
            <a:r>
              <a:rPr sz="3600" b="1" dirty="0">
                <a:solidFill>
                  <a:srgbClr val="FFFFFF"/>
                </a:solidFill>
                <a:latin typeface="Trebuchet MS"/>
                <a:cs typeface="Trebuchet MS"/>
              </a:rPr>
              <a:t>Success</a:t>
            </a:r>
            <a:r>
              <a:rPr sz="3600" b="1" spc="-10" dirty="0">
                <a:solidFill>
                  <a:srgbClr val="FFFFFF"/>
                </a:solidFill>
                <a:latin typeface="Trebuchet MS"/>
                <a:cs typeface="Trebuchet MS"/>
              </a:rPr>
              <a:t> Plan.</a:t>
            </a:r>
            <a:endParaRPr sz="3600" dirty="0">
              <a:latin typeface="Trebuchet MS"/>
              <a:cs typeface="Trebuchet MS"/>
            </a:endParaRPr>
          </a:p>
        </p:txBody>
      </p:sp>
      <p:sp>
        <p:nvSpPr>
          <p:cNvPr id="4" name="object 4">
            <a:hlinkClick r:id="rId3"/>
          </p:cNvPr>
          <p:cNvSpPr txBox="1"/>
          <p:nvPr/>
        </p:nvSpPr>
        <p:spPr>
          <a:xfrm>
            <a:off x="10304615" y="2465323"/>
            <a:ext cx="5862320" cy="1031240"/>
          </a:xfrm>
          <a:prstGeom prst="rect">
            <a:avLst/>
          </a:prstGeom>
        </p:spPr>
        <p:txBody>
          <a:bodyPr vert="horz" wrap="square" lIns="0" tIns="12700" rIns="0" bIns="0" rtlCol="0">
            <a:spAutoFit/>
          </a:bodyPr>
          <a:lstStyle/>
          <a:p>
            <a:pPr marL="12700">
              <a:lnSpc>
                <a:spcPct val="100000"/>
              </a:lnSpc>
              <a:spcBef>
                <a:spcPts val="100"/>
              </a:spcBef>
            </a:pPr>
            <a:r>
              <a:rPr sz="6600" b="1" spc="-120" dirty="0">
                <a:latin typeface="Times New Roman"/>
                <a:cs typeface="Times New Roman"/>
              </a:rPr>
              <a:t>Graduation</a:t>
            </a:r>
            <a:r>
              <a:rPr sz="6600" b="1" spc="-260" dirty="0">
                <a:latin typeface="Times New Roman"/>
                <a:cs typeface="Times New Roman"/>
              </a:rPr>
              <a:t> </a:t>
            </a:r>
            <a:r>
              <a:rPr sz="6600" b="1" spc="-20" dirty="0">
                <a:latin typeface="Times New Roman"/>
                <a:cs typeface="Times New Roman"/>
              </a:rPr>
              <a:t>Plan</a:t>
            </a:r>
            <a:endParaRPr sz="6600" dirty="0">
              <a:latin typeface="Times New Roman"/>
              <a:cs typeface="Times New Roman"/>
            </a:endParaRPr>
          </a:p>
        </p:txBody>
      </p:sp>
      <p:sp>
        <p:nvSpPr>
          <p:cNvPr id="5" name="object 5"/>
          <p:cNvSpPr txBox="1"/>
          <p:nvPr/>
        </p:nvSpPr>
        <p:spPr>
          <a:xfrm>
            <a:off x="9919493" y="5821171"/>
            <a:ext cx="6106795" cy="1665605"/>
          </a:xfrm>
          <a:prstGeom prst="rect">
            <a:avLst/>
          </a:prstGeom>
        </p:spPr>
        <p:txBody>
          <a:bodyPr vert="horz" wrap="square" lIns="0" tIns="26670" rIns="0" bIns="0" rtlCol="0">
            <a:spAutoFit/>
          </a:bodyPr>
          <a:lstStyle/>
          <a:p>
            <a:pPr marL="360045" marR="30480" indent="-322580" algn="just">
              <a:lnSpc>
                <a:spcPts val="4300"/>
              </a:lnSpc>
              <a:spcBef>
                <a:spcPts val="210"/>
              </a:spcBef>
            </a:pPr>
            <a:r>
              <a:rPr sz="3600" b="1" dirty="0">
                <a:solidFill>
                  <a:srgbClr val="FFFFFF"/>
                </a:solidFill>
                <a:latin typeface="Trebuchet MS"/>
                <a:cs typeface="Trebuchet MS"/>
              </a:rPr>
              <a:t>All</a:t>
            </a:r>
            <a:r>
              <a:rPr sz="3600" b="1" spc="-15" dirty="0">
                <a:solidFill>
                  <a:srgbClr val="FFFFFF"/>
                </a:solidFill>
                <a:latin typeface="Trebuchet MS"/>
                <a:cs typeface="Trebuchet MS"/>
              </a:rPr>
              <a:t> </a:t>
            </a:r>
            <a:r>
              <a:rPr sz="3600" b="1" dirty="0">
                <a:solidFill>
                  <a:srgbClr val="FFFFFF"/>
                </a:solidFill>
                <a:latin typeface="Trebuchet MS"/>
                <a:cs typeface="Trebuchet MS"/>
              </a:rPr>
              <a:t>students</a:t>
            </a:r>
            <a:r>
              <a:rPr sz="3600" b="1" spc="-10" dirty="0">
                <a:solidFill>
                  <a:srgbClr val="FFFFFF"/>
                </a:solidFill>
                <a:latin typeface="Trebuchet MS"/>
                <a:cs typeface="Trebuchet MS"/>
              </a:rPr>
              <a:t> </a:t>
            </a:r>
            <a:r>
              <a:rPr sz="3600" b="1" dirty="0">
                <a:solidFill>
                  <a:srgbClr val="FFFFFF"/>
                </a:solidFill>
                <a:latin typeface="Trebuchet MS"/>
                <a:cs typeface="Trebuchet MS"/>
              </a:rPr>
              <a:t>entering</a:t>
            </a:r>
            <a:r>
              <a:rPr sz="3600" b="1" spc="-5" dirty="0">
                <a:solidFill>
                  <a:srgbClr val="FFFFFF"/>
                </a:solidFill>
                <a:latin typeface="Trebuchet MS"/>
                <a:cs typeface="Trebuchet MS"/>
              </a:rPr>
              <a:t> </a:t>
            </a:r>
            <a:r>
              <a:rPr sz="3600" b="1" dirty="0">
                <a:solidFill>
                  <a:srgbClr val="FFFFFF"/>
                </a:solidFill>
                <a:latin typeface="Trebuchet MS"/>
                <a:cs typeface="Trebuchet MS"/>
              </a:rPr>
              <a:t>the </a:t>
            </a:r>
            <a:r>
              <a:rPr sz="3600" b="1" spc="-25" dirty="0">
                <a:solidFill>
                  <a:srgbClr val="FFFFFF"/>
                </a:solidFill>
                <a:latin typeface="Trebuchet MS"/>
                <a:cs typeface="Trebuchet MS"/>
              </a:rPr>
              <a:t>9</a:t>
            </a:r>
            <a:r>
              <a:rPr sz="3600" b="1" spc="-37" baseline="25462" dirty="0">
                <a:solidFill>
                  <a:srgbClr val="FFFFFF"/>
                </a:solidFill>
                <a:latin typeface="Trebuchet MS"/>
                <a:cs typeface="Trebuchet MS"/>
              </a:rPr>
              <a:t>th </a:t>
            </a:r>
            <a:r>
              <a:rPr sz="3600" b="1" dirty="0">
                <a:solidFill>
                  <a:srgbClr val="FFFFFF"/>
                </a:solidFill>
                <a:latin typeface="Trebuchet MS"/>
                <a:cs typeface="Trebuchet MS"/>
              </a:rPr>
              <a:t>grade</a:t>
            </a:r>
            <a:r>
              <a:rPr sz="3600" b="1" spc="5" dirty="0">
                <a:solidFill>
                  <a:srgbClr val="FFFFFF"/>
                </a:solidFill>
                <a:latin typeface="Trebuchet MS"/>
                <a:cs typeface="Trebuchet MS"/>
              </a:rPr>
              <a:t> </a:t>
            </a:r>
            <a:r>
              <a:rPr sz="3600" b="1" dirty="0">
                <a:solidFill>
                  <a:srgbClr val="FFFFFF"/>
                </a:solidFill>
                <a:latin typeface="Trebuchet MS"/>
                <a:cs typeface="Trebuchet MS"/>
              </a:rPr>
              <a:t>beginning</a:t>
            </a:r>
            <a:r>
              <a:rPr sz="3600" b="1" spc="10" dirty="0">
                <a:solidFill>
                  <a:srgbClr val="FFFFFF"/>
                </a:solidFill>
                <a:latin typeface="Trebuchet MS"/>
                <a:cs typeface="Trebuchet MS"/>
              </a:rPr>
              <a:t> </a:t>
            </a:r>
            <a:r>
              <a:rPr sz="3600" b="1" dirty="0">
                <a:solidFill>
                  <a:srgbClr val="FFFFFF"/>
                </a:solidFill>
                <a:latin typeface="Trebuchet MS"/>
                <a:cs typeface="Trebuchet MS"/>
              </a:rPr>
              <a:t>2019</a:t>
            </a:r>
            <a:r>
              <a:rPr sz="3600" b="1" spc="5" dirty="0">
                <a:solidFill>
                  <a:srgbClr val="FFFFFF"/>
                </a:solidFill>
                <a:latin typeface="Trebuchet MS"/>
                <a:cs typeface="Trebuchet MS"/>
              </a:rPr>
              <a:t> </a:t>
            </a:r>
            <a:r>
              <a:rPr sz="3600" b="1" spc="-25" dirty="0">
                <a:solidFill>
                  <a:srgbClr val="FFFFFF"/>
                </a:solidFill>
                <a:latin typeface="Trebuchet MS"/>
                <a:cs typeface="Trebuchet MS"/>
              </a:rPr>
              <a:t>and </a:t>
            </a:r>
            <a:r>
              <a:rPr sz="3600" b="1" dirty="0">
                <a:solidFill>
                  <a:srgbClr val="FFFFFF"/>
                </a:solidFill>
                <a:latin typeface="Trebuchet MS"/>
                <a:cs typeface="Trebuchet MS"/>
              </a:rPr>
              <a:t>beyond.</a:t>
            </a:r>
            <a:r>
              <a:rPr sz="3600" b="1" spc="-25" dirty="0">
                <a:solidFill>
                  <a:srgbClr val="FFFFFF"/>
                </a:solidFill>
                <a:latin typeface="Trebuchet MS"/>
                <a:cs typeface="Trebuchet MS"/>
              </a:rPr>
              <a:t> </a:t>
            </a:r>
            <a:r>
              <a:rPr sz="3600" b="1" dirty="0">
                <a:solidFill>
                  <a:srgbClr val="FFFFFF"/>
                </a:solidFill>
                <a:latin typeface="Trebuchet MS"/>
                <a:cs typeface="Trebuchet MS"/>
              </a:rPr>
              <a:t>Updated</a:t>
            </a:r>
            <a:r>
              <a:rPr sz="3600" b="1" spc="-15" dirty="0">
                <a:solidFill>
                  <a:srgbClr val="FFFFFF"/>
                </a:solidFill>
                <a:latin typeface="Trebuchet MS"/>
                <a:cs typeface="Trebuchet MS"/>
              </a:rPr>
              <a:t> </a:t>
            </a:r>
            <a:r>
              <a:rPr sz="3600" b="1" spc="-10" dirty="0">
                <a:solidFill>
                  <a:srgbClr val="FFFFFF"/>
                </a:solidFill>
                <a:latin typeface="Trebuchet MS"/>
                <a:cs typeface="Trebuchet MS"/>
              </a:rPr>
              <a:t>annually</a:t>
            </a:r>
            <a:endParaRPr sz="36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99144"/>
            <a:ext cx="18288000" cy="5062220"/>
            <a:chOff x="0" y="999144"/>
            <a:chExt cx="18288000" cy="5062220"/>
          </a:xfrm>
        </p:grpSpPr>
        <p:sp>
          <p:nvSpPr>
            <p:cNvPr id="3" name="object 3"/>
            <p:cNvSpPr/>
            <p:nvPr/>
          </p:nvSpPr>
          <p:spPr>
            <a:xfrm>
              <a:off x="1028700" y="5761643"/>
              <a:ext cx="16202660" cy="23495"/>
            </a:xfrm>
            <a:custGeom>
              <a:avLst/>
              <a:gdLst/>
              <a:ahLst/>
              <a:cxnLst/>
              <a:rect l="l" t="t" r="r" b="b"/>
              <a:pathLst>
                <a:path w="16202660" h="23495">
                  <a:moveTo>
                    <a:pt x="0" y="23352"/>
                  </a:moveTo>
                  <a:lnTo>
                    <a:pt x="16202431" y="23352"/>
                  </a:lnTo>
                  <a:lnTo>
                    <a:pt x="16202431" y="0"/>
                  </a:lnTo>
                  <a:lnTo>
                    <a:pt x="0" y="0"/>
                  </a:lnTo>
                  <a:lnTo>
                    <a:pt x="0" y="23352"/>
                  </a:lnTo>
                  <a:close/>
                </a:path>
              </a:pathLst>
            </a:custGeom>
            <a:solidFill>
              <a:srgbClr val="000000"/>
            </a:solidFill>
          </p:spPr>
          <p:txBody>
            <a:bodyPr wrap="square" lIns="0" tIns="0" rIns="0" bIns="0" rtlCol="0"/>
            <a:lstStyle/>
            <a:p>
              <a:endParaRPr/>
            </a:p>
          </p:txBody>
        </p:sp>
        <p:sp>
          <p:nvSpPr>
            <p:cNvPr id="4" name="object 4"/>
            <p:cNvSpPr/>
            <p:nvPr/>
          </p:nvSpPr>
          <p:spPr>
            <a:xfrm>
              <a:off x="0" y="999144"/>
              <a:ext cx="18288000" cy="4762500"/>
            </a:xfrm>
            <a:custGeom>
              <a:avLst/>
              <a:gdLst/>
              <a:ahLst/>
              <a:cxnLst/>
              <a:rect l="l" t="t" r="r" b="b"/>
              <a:pathLst>
                <a:path w="18288000" h="4762500">
                  <a:moveTo>
                    <a:pt x="0" y="4762498"/>
                  </a:moveTo>
                  <a:lnTo>
                    <a:pt x="0" y="0"/>
                  </a:lnTo>
                  <a:lnTo>
                    <a:pt x="18288000" y="0"/>
                  </a:lnTo>
                  <a:lnTo>
                    <a:pt x="18288000" y="4762498"/>
                  </a:lnTo>
                  <a:lnTo>
                    <a:pt x="0" y="4762498"/>
                  </a:lnTo>
                  <a:close/>
                </a:path>
              </a:pathLst>
            </a:custGeom>
            <a:solidFill>
              <a:srgbClr val="DE3147"/>
            </a:solidFill>
          </p:spPr>
          <p:txBody>
            <a:bodyPr wrap="square" lIns="0" tIns="0" rIns="0" bIns="0" rtlCol="0"/>
            <a:lstStyle/>
            <a:p>
              <a:endParaRPr/>
            </a:p>
          </p:txBody>
        </p:sp>
        <p:sp>
          <p:nvSpPr>
            <p:cNvPr id="5" name="object 5"/>
            <p:cNvSpPr/>
            <p:nvPr/>
          </p:nvSpPr>
          <p:spPr>
            <a:xfrm>
              <a:off x="3208337" y="5508777"/>
              <a:ext cx="11843385" cy="552450"/>
            </a:xfrm>
            <a:custGeom>
              <a:avLst/>
              <a:gdLst/>
              <a:ahLst/>
              <a:cxnLst/>
              <a:rect l="l" t="t" r="r" b="b"/>
              <a:pathLst>
                <a:path w="11843385" h="552450">
                  <a:moveTo>
                    <a:pt x="549973" y="276225"/>
                  </a:moveTo>
                  <a:lnTo>
                    <a:pt x="545553" y="226720"/>
                  </a:lnTo>
                  <a:lnTo>
                    <a:pt x="532803" y="180111"/>
                  </a:lnTo>
                  <a:lnTo>
                    <a:pt x="512483" y="137172"/>
                  </a:lnTo>
                  <a:lnTo>
                    <a:pt x="485368" y="98679"/>
                  </a:lnTo>
                  <a:lnTo>
                    <a:pt x="452247" y="65405"/>
                  </a:lnTo>
                  <a:lnTo>
                    <a:pt x="413867" y="38125"/>
                  </a:lnTo>
                  <a:lnTo>
                    <a:pt x="371017" y="17614"/>
                  </a:lnTo>
                  <a:lnTo>
                    <a:pt x="324472" y="4648"/>
                  </a:lnTo>
                  <a:lnTo>
                    <a:pt x="274980" y="0"/>
                  </a:lnTo>
                  <a:lnTo>
                    <a:pt x="225501" y="4648"/>
                  </a:lnTo>
                  <a:lnTo>
                    <a:pt x="178955" y="17614"/>
                  </a:lnTo>
                  <a:lnTo>
                    <a:pt x="136105" y="38125"/>
                  </a:lnTo>
                  <a:lnTo>
                    <a:pt x="97726" y="65405"/>
                  </a:lnTo>
                  <a:lnTo>
                    <a:pt x="64604" y="98679"/>
                  </a:lnTo>
                  <a:lnTo>
                    <a:pt x="37490" y="137172"/>
                  </a:lnTo>
                  <a:lnTo>
                    <a:pt x="17170" y="180111"/>
                  </a:lnTo>
                  <a:lnTo>
                    <a:pt x="4419" y="226720"/>
                  </a:lnTo>
                  <a:lnTo>
                    <a:pt x="0" y="276225"/>
                  </a:lnTo>
                  <a:lnTo>
                    <a:pt x="4419" y="325729"/>
                  </a:lnTo>
                  <a:lnTo>
                    <a:pt x="17170" y="372338"/>
                  </a:lnTo>
                  <a:lnTo>
                    <a:pt x="37490" y="415277"/>
                  </a:lnTo>
                  <a:lnTo>
                    <a:pt x="64604" y="453771"/>
                  </a:lnTo>
                  <a:lnTo>
                    <a:pt x="97726" y="487045"/>
                  </a:lnTo>
                  <a:lnTo>
                    <a:pt x="136105" y="514324"/>
                  </a:lnTo>
                  <a:lnTo>
                    <a:pt x="178955" y="534835"/>
                  </a:lnTo>
                  <a:lnTo>
                    <a:pt x="225501" y="547801"/>
                  </a:lnTo>
                  <a:lnTo>
                    <a:pt x="274980" y="552450"/>
                  </a:lnTo>
                  <a:lnTo>
                    <a:pt x="324472" y="547801"/>
                  </a:lnTo>
                  <a:lnTo>
                    <a:pt x="371017" y="534835"/>
                  </a:lnTo>
                  <a:lnTo>
                    <a:pt x="413867" y="514324"/>
                  </a:lnTo>
                  <a:lnTo>
                    <a:pt x="452247" y="487045"/>
                  </a:lnTo>
                  <a:lnTo>
                    <a:pt x="485368" y="453771"/>
                  </a:lnTo>
                  <a:lnTo>
                    <a:pt x="512483" y="415277"/>
                  </a:lnTo>
                  <a:lnTo>
                    <a:pt x="532803" y="372338"/>
                  </a:lnTo>
                  <a:lnTo>
                    <a:pt x="545553" y="325729"/>
                  </a:lnTo>
                  <a:lnTo>
                    <a:pt x="549973" y="276225"/>
                  </a:lnTo>
                  <a:close/>
                </a:path>
                <a:path w="11843385" h="552450">
                  <a:moveTo>
                    <a:pt x="6210655" y="276225"/>
                  </a:moveTo>
                  <a:lnTo>
                    <a:pt x="6206223" y="226720"/>
                  </a:lnTo>
                  <a:lnTo>
                    <a:pt x="6193472" y="180111"/>
                  </a:lnTo>
                  <a:lnTo>
                    <a:pt x="6173152" y="137172"/>
                  </a:lnTo>
                  <a:lnTo>
                    <a:pt x="6146038" y="98679"/>
                  </a:lnTo>
                  <a:lnTo>
                    <a:pt x="6112916" y="65405"/>
                  </a:lnTo>
                  <a:lnTo>
                    <a:pt x="6074537" y="38125"/>
                  </a:lnTo>
                  <a:lnTo>
                    <a:pt x="6031687" y="17614"/>
                  </a:lnTo>
                  <a:lnTo>
                    <a:pt x="5985141" y="4648"/>
                  </a:lnTo>
                  <a:lnTo>
                    <a:pt x="5935662" y="0"/>
                  </a:lnTo>
                  <a:lnTo>
                    <a:pt x="5886170" y="4648"/>
                  </a:lnTo>
                  <a:lnTo>
                    <a:pt x="5839625" y="17614"/>
                  </a:lnTo>
                  <a:lnTo>
                    <a:pt x="5796775" y="38125"/>
                  </a:lnTo>
                  <a:lnTo>
                    <a:pt x="5758396" y="65405"/>
                  </a:lnTo>
                  <a:lnTo>
                    <a:pt x="5725274" y="98679"/>
                  </a:lnTo>
                  <a:lnTo>
                    <a:pt x="5698160" y="137172"/>
                  </a:lnTo>
                  <a:lnTo>
                    <a:pt x="5677840" y="180111"/>
                  </a:lnTo>
                  <a:lnTo>
                    <a:pt x="5665089" y="226720"/>
                  </a:lnTo>
                  <a:lnTo>
                    <a:pt x="5660669" y="276225"/>
                  </a:lnTo>
                  <a:lnTo>
                    <a:pt x="5665089" y="325729"/>
                  </a:lnTo>
                  <a:lnTo>
                    <a:pt x="5677840" y="372338"/>
                  </a:lnTo>
                  <a:lnTo>
                    <a:pt x="5698160" y="415277"/>
                  </a:lnTo>
                  <a:lnTo>
                    <a:pt x="5725274" y="453771"/>
                  </a:lnTo>
                  <a:lnTo>
                    <a:pt x="5758396" y="487045"/>
                  </a:lnTo>
                  <a:lnTo>
                    <a:pt x="5796775" y="514324"/>
                  </a:lnTo>
                  <a:lnTo>
                    <a:pt x="5839625" y="534835"/>
                  </a:lnTo>
                  <a:lnTo>
                    <a:pt x="5886170" y="547801"/>
                  </a:lnTo>
                  <a:lnTo>
                    <a:pt x="5935662" y="552450"/>
                  </a:lnTo>
                  <a:lnTo>
                    <a:pt x="5985141" y="547801"/>
                  </a:lnTo>
                  <a:lnTo>
                    <a:pt x="6031687" y="534835"/>
                  </a:lnTo>
                  <a:lnTo>
                    <a:pt x="6074537" y="514324"/>
                  </a:lnTo>
                  <a:lnTo>
                    <a:pt x="6112916" y="487045"/>
                  </a:lnTo>
                  <a:lnTo>
                    <a:pt x="6146038" y="453771"/>
                  </a:lnTo>
                  <a:lnTo>
                    <a:pt x="6173152" y="415277"/>
                  </a:lnTo>
                  <a:lnTo>
                    <a:pt x="6193472" y="372338"/>
                  </a:lnTo>
                  <a:lnTo>
                    <a:pt x="6206223" y="325729"/>
                  </a:lnTo>
                  <a:lnTo>
                    <a:pt x="6210655" y="276225"/>
                  </a:lnTo>
                  <a:close/>
                </a:path>
                <a:path w="11843385" h="552450">
                  <a:moveTo>
                    <a:pt x="11843156" y="276225"/>
                  </a:moveTo>
                  <a:lnTo>
                    <a:pt x="11838724" y="226720"/>
                  </a:lnTo>
                  <a:lnTo>
                    <a:pt x="11825973" y="180111"/>
                  </a:lnTo>
                  <a:lnTo>
                    <a:pt x="11805653" y="137172"/>
                  </a:lnTo>
                  <a:lnTo>
                    <a:pt x="11778539" y="98679"/>
                  </a:lnTo>
                  <a:lnTo>
                    <a:pt x="11745417" y="65405"/>
                  </a:lnTo>
                  <a:lnTo>
                    <a:pt x="11707038" y="38125"/>
                  </a:lnTo>
                  <a:lnTo>
                    <a:pt x="11664188" y="17614"/>
                  </a:lnTo>
                  <a:lnTo>
                    <a:pt x="11617643" y="4648"/>
                  </a:lnTo>
                  <a:lnTo>
                    <a:pt x="11568163" y="0"/>
                  </a:lnTo>
                  <a:lnTo>
                    <a:pt x="11518671" y="4648"/>
                  </a:lnTo>
                  <a:lnTo>
                    <a:pt x="11472126" y="17614"/>
                  </a:lnTo>
                  <a:lnTo>
                    <a:pt x="11429276" y="38125"/>
                  </a:lnTo>
                  <a:lnTo>
                    <a:pt x="11390897" y="65405"/>
                  </a:lnTo>
                  <a:lnTo>
                    <a:pt x="11357775" y="98679"/>
                  </a:lnTo>
                  <a:lnTo>
                    <a:pt x="11330661" y="137172"/>
                  </a:lnTo>
                  <a:lnTo>
                    <a:pt x="11310341" y="180111"/>
                  </a:lnTo>
                  <a:lnTo>
                    <a:pt x="11297590" y="226720"/>
                  </a:lnTo>
                  <a:lnTo>
                    <a:pt x="11293170" y="276225"/>
                  </a:lnTo>
                  <a:lnTo>
                    <a:pt x="11297590" y="325729"/>
                  </a:lnTo>
                  <a:lnTo>
                    <a:pt x="11310341" y="372338"/>
                  </a:lnTo>
                  <a:lnTo>
                    <a:pt x="11330661" y="415277"/>
                  </a:lnTo>
                  <a:lnTo>
                    <a:pt x="11357775" y="453771"/>
                  </a:lnTo>
                  <a:lnTo>
                    <a:pt x="11390897" y="487045"/>
                  </a:lnTo>
                  <a:lnTo>
                    <a:pt x="11429276" y="514324"/>
                  </a:lnTo>
                  <a:lnTo>
                    <a:pt x="11472126" y="534835"/>
                  </a:lnTo>
                  <a:lnTo>
                    <a:pt x="11518671" y="547801"/>
                  </a:lnTo>
                  <a:lnTo>
                    <a:pt x="11568163" y="552450"/>
                  </a:lnTo>
                  <a:lnTo>
                    <a:pt x="11617643" y="547801"/>
                  </a:lnTo>
                  <a:lnTo>
                    <a:pt x="11664188" y="534835"/>
                  </a:lnTo>
                  <a:lnTo>
                    <a:pt x="11707038" y="514324"/>
                  </a:lnTo>
                  <a:lnTo>
                    <a:pt x="11745417" y="487045"/>
                  </a:lnTo>
                  <a:lnTo>
                    <a:pt x="11778539" y="453771"/>
                  </a:lnTo>
                  <a:lnTo>
                    <a:pt x="11805653" y="415277"/>
                  </a:lnTo>
                  <a:lnTo>
                    <a:pt x="11825973" y="372338"/>
                  </a:lnTo>
                  <a:lnTo>
                    <a:pt x="11838724" y="325729"/>
                  </a:lnTo>
                  <a:lnTo>
                    <a:pt x="11843156" y="276225"/>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0" y="1892300"/>
            <a:ext cx="18288000" cy="1488440"/>
          </a:xfrm>
          <a:prstGeom prst="rect">
            <a:avLst/>
          </a:prstGeom>
        </p:spPr>
        <p:txBody>
          <a:bodyPr vert="horz" wrap="square" lIns="0" tIns="12700" rIns="0" bIns="0" rtlCol="0">
            <a:spAutoFit/>
          </a:bodyPr>
          <a:lstStyle/>
          <a:p>
            <a:pPr marL="12700" algn="ctr">
              <a:lnSpc>
                <a:spcPct val="100000"/>
              </a:lnSpc>
              <a:spcBef>
                <a:spcPts val="100"/>
              </a:spcBef>
            </a:pPr>
            <a:r>
              <a:rPr sz="9600" spc="75" dirty="0"/>
              <a:t>Questions</a:t>
            </a:r>
            <a:r>
              <a:rPr sz="9600" dirty="0"/>
              <a:t> </a:t>
            </a:r>
            <a:r>
              <a:rPr lang="en-US" sz="9600" spc="65" dirty="0"/>
              <a:t>about</a:t>
            </a:r>
            <a:r>
              <a:rPr sz="9600" dirty="0"/>
              <a:t> </a:t>
            </a:r>
            <a:r>
              <a:rPr sz="9600" spc="-270" dirty="0"/>
              <a:t>Credits?</a:t>
            </a:r>
            <a:endParaRPr sz="9600" dirty="0"/>
          </a:p>
        </p:txBody>
      </p:sp>
      <p:sp>
        <p:nvSpPr>
          <p:cNvPr id="8" name="object 8"/>
          <p:cNvSpPr txBox="1"/>
          <p:nvPr/>
        </p:nvSpPr>
        <p:spPr>
          <a:xfrm>
            <a:off x="228600" y="6291560"/>
            <a:ext cx="18288000" cy="4206280"/>
          </a:xfrm>
          <a:prstGeom prst="rect">
            <a:avLst/>
          </a:prstGeom>
        </p:spPr>
        <p:txBody>
          <a:bodyPr vert="horz" wrap="square" lIns="0" tIns="12700" rIns="0" bIns="0" rtlCol="0">
            <a:spAutoFit/>
          </a:bodyPr>
          <a:lstStyle/>
          <a:p>
            <a:pPr marL="12700">
              <a:spcBef>
                <a:spcPts val="100"/>
              </a:spcBef>
            </a:pPr>
            <a:r>
              <a:rPr sz="5400" dirty="0">
                <a:latin typeface="Arial"/>
                <a:cs typeface="Arial"/>
              </a:rPr>
              <a:t>What</a:t>
            </a:r>
            <a:r>
              <a:rPr sz="5400" spc="-25" dirty="0">
                <a:latin typeface="Arial"/>
                <a:cs typeface="Arial"/>
              </a:rPr>
              <a:t> </a:t>
            </a:r>
            <a:r>
              <a:rPr sz="5400" dirty="0">
                <a:latin typeface="Arial"/>
                <a:cs typeface="Arial"/>
              </a:rPr>
              <a:t>tools</a:t>
            </a:r>
            <a:r>
              <a:rPr sz="5400" spc="-15" dirty="0">
                <a:latin typeface="Arial"/>
                <a:cs typeface="Arial"/>
              </a:rPr>
              <a:t> </a:t>
            </a:r>
            <a:r>
              <a:rPr sz="5400" dirty="0">
                <a:latin typeface="Arial"/>
                <a:cs typeface="Arial"/>
              </a:rPr>
              <a:t>are</a:t>
            </a:r>
            <a:r>
              <a:rPr sz="5400" spc="-15" dirty="0">
                <a:latin typeface="Arial"/>
                <a:cs typeface="Arial"/>
              </a:rPr>
              <a:t> </a:t>
            </a:r>
            <a:r>
              <a:rPr sz="5400" dirty="0">
                <a:latin typeface="Arial"/>
                <a:cs typeface="Arial"/>
              </a:rPr>
              <a:t>in</a:t>
            </a:r>
            <a:r>
              <a:rPr sz="5400" spc="-20" dirty="0">
                <a:latin typeface="Arial"/>
                <a:cs typeface="Arial"/>
              </a:rPr>
              <a:t> </a:t>
            </a:r>
            <a:r>
              <a:rPr sz="5400" dirty="0">
                <a:latin typeface="Arial"/>
                <a:cs typeface="Arial"/>
              </a:rPr>
              <a:t>place</a:t>
            </a:r>
            <a:r>
              <a:rPr sz="5400" spc="-20" dirty="0">
                <a:latin typeface="Arial"/>
                <a:cs typeface="Arial"/>
              </a:rPr>
              <a:t> </a:t>
            </a:r>
            <a:r>
              <a:rPr sz="5400" dirty="0">
                <a:latin typeface="Arial"/>
                <a:cs typeface="Arial"/>
              </a:rPr>
              <a:t>to</a:t>
            </a:r>
            <a:r>
              <a:rPr sz="5400" spc="-15" dirty="0">
                <a:latin typeface="Arial"/>
                <a:cs typeface="Arial"/>
              </a:rPr>
              <a:t> </a:t>
            </a:r>
            <a:r>
              <a:rPr sz="5400" spc="-10" dirty="0">
                <a:latin typeface="Arial"/>
                <a:cs typeface="Arial"/>
              </a:rPr>
              <a:t>track?</a:t>
            </a:r>
            <a:endParaRPr sz="5400" dirty="0">
              <a:latin typeface="Arial"/>
              <a:cs typeface="Arial"/>
            </a:endParaRPr>
          </a:p>
          <a:p>
            <a:pPr marL="12700">
              <a:spcBef>
                <a:spcPts val="45"/>
              </a:spcBef>
            </a:pPr>
            <a:r>
              <a:rPr sz="5400" dirty="0">
                <a:latin typeface="Arial"/>
                <a:cs typeface="Arial"/>
              </a:rPr>
              <a:t>Who</a:t>
            </a:r>
            <a:r>
              <a:rPr sz="5400" spc="-35" dirty="0">
                <a:latin typeface="Arial"/>
                <a:cs typeface="Arial"/>
              </a:rPr>
              <a:t> </a:t>
            </a:r>
            <a:r>
              <a:rPr sz="5400" dirty="0">
                <a:latin typeface="Arial"/>
                <a:cs typeface="Arial"/>
              </a:rPr>
              <a:t>is</a:t>
            </a:r>
            <a:r>
              <a:rPr sz="5400" spc="-20" dirty="0">
                <a:latin typeface="Arial"/>
                <a:cs typeface="Arial"/>
              </a:rPr>
              <a:t> </a:t>
            </a:r>
            <a:r>
              <a:rPr sz="5400" dirty="0">
                <a:latin typeface="Arial"/>
                <a:cs typeface="Arial"/>
              </a:rPr>
              <a:t>responsible</a:t>
            </a:r>
            <a:r>
              <a:rPr sz="5400" spc="-25" dirty="0">
                <a:latin typeface="Arial"/>
                <a:cs typeface="Arial"/>
              </a:rPr>
              <a:t> </a:t>
            </a:r>
            <a:r>
              <a:rPr sz="5400" dirty="0">
                <a:latin typeface="Arial"/>
                <a:cs typeface="Arial"/>
              </a:rPr>
              <a:t>for</a:t>
            </a:r>
            <a:r>
              <a:rPr sz="5400" spc="-20" dirty="0">
                <a:latin typeface="Arial"/>
                <a:cs typeface="Arial"/>
              </a:rPr>
              <a:t> </a:t>
            </a:r>
            <a:r>
              <a:rPr sz="5400" dirty="0">
                <a:latin typeface="Arial"/>
                <a:cs typeface="Arial"/>
              </a:rPr>
              <a:t>tracking?</a:t>
            </a:r>
            <a:r>
              <a:rPr sz="5400" spc="-20" dirty="0">
                <a:latin typeface="Arial"/>
                <a:cs typeface="Arial"/>
              </a:rPr>
              <a:t> </a:t>
            </a:r>
            <a:r>
              <a:rPr sz="5400" spc="-10" dirty="0">
                <a:latin typeface="Arial"/>
                <a:cs typeface="Arial"/>
              </a:rPr>
              <a:t>When?</a:t>
            </a:r>
            <a:endParaRPr sz="5400" dirty="0">
              <a:latin typeface="Arial"/>
              <a:cs typeface="Arial"/>
            </a:endParaRPr>
          </a:p>
          <a:p>
            <a:pPr marL="12700" marR="5080">
              <a:spcBef>
                <a:spcPts val="140"/>
              </a:spcBef>
            </a:pPr>
            <a:r>
              <a:rPr sz="5400" dirty="0">
                <a:latin typeface="Arial"/>
                <a:cs typeface="Arial"/>
              </a:rPr>
              <a:t>Is</a:t>
            </a:r>
            <a:r>
              <a:rPr sz="5400" spc="-20" dirty="0">
                <a:latin typeface="Arial"/>
                <a:cs typeface="Arial"/>
              </a:rPr>
              <a:t> </a:t>
            </a:r>
            <a:r>
              <a:rPr sz="5400" dirty="0">
                <a:latin typeface="Arial"/>
                <a:cs typeface="Arial"/>
              </a:rPr>
              <a:t>this</a:t>
            </a:r>
            <a:r>
              <a:rPr sz="5400" spc="-20" dirty="0">
                <a:latin typeface="Arial"/>
                <a:cs typeface="Arial"/>
              </a:rPr>
              <a:t> </a:t>
            </a:r>
            <a:r>
              <a:rPr sz="5400" dirty="0">
                <a:latin typeface="Arial"/>
                <a:cs typeface="Arial"/>
              </a:rPr>
              <a:t>part</a:t>
            </a:r>
            <a:r>
              <a:rPr sz="5400" spc="-15" dirty="0">
                <a:latin typeface="Arial"/>
                <a:cs typeface="Arial"/>
              </a:rPr>
              <a:t> </a:t>
            </a:r>
            <a:r>
              <a:rPr sz="5400" dirty="0">
                <a:latin typeface="Arial"/>
                <a:cs typeface="Arial"/>
              </a:rPr>
              <a:t>of</a:t>
            </a:r>
            <a:r>
              <a:rPr sz="5400" spc="-20" dirty="0">
                <a:latin typeface="Arial"/>
                <a:cs typeface="Arial"/>
              </a:rPr>
              <a:t> </a:t>
            </a:r>
            <a:r>
              <a:rPr sz="5400" dirty="0">
                <a:latin typeface="Arial"/>
                <a:cs typeface="Arial"/>
              </a:rPr>
              <a:t>the</a:t>
            </a:r>
            <a:r>
              <a:rPr sz="5400" spc="-20" dirty="0">
                <a:latin typeface="Arial"/>
                <a:cs typeface="Arial"/>
              </a:rPr>
              <a:t> </a:t>
            </a:r>
            <a:r>
              <a:rPr sz="5400" dirty="0">
                <a:latin typeface="Arial"/>
                <a:cs typeface="Arial"/>
              </a:rPr>
              <a:t>Graduation</a:t>
            </a:r>
            <a:r>
              <a:rPr sz="5400" spc="-25" dirty="0">
                <a:latin typeface="Arial"/>
                <a:cs typeface="Arial"/>
              </a:rPr>
              <a:t> </a:t>
            </a:r>
            <a:r>
              <a:rPr sz="5400" dirty="0">
                <a:latin typeface="Arial"/>
                <a:cs typeface="Arial"/>
              </a:rPr>
              <a:t>Plan</a:t>
            </a:r>
            <a:r>
              <a:rPr sz="5400" spc="-20" dirty="0">
                <a:latin typeface="Arial"/>
                <a:cs typeface="Arial"/>
              </a:rPr>
              <a:t> </a:t>
            </a:r>
            <a:r>
              <a:rPr sz="5400" spc="-10" dirty="0">
                <a:latin typeface="Arial"/>
                <a:cs typeface="Arial"/>
              </a:rPr>
              <a:t>process?</a:t>
            </a:r>
            <a:r>
              <a:rPr lang="en-US" sz="5400" spc="-10" dirty="0">
                <a:latin typeface="Arial"/>
                <a:cs typeface="Arial"/>
              </a:rPr>
              <a:t> When?</a:t>
            </a:r>
          </a:p>
          <a:p>
            <a:pPr marL="12700" marR="5080">
              <a:spcBef>
                <a:spcPts val="140"/>
              </a:spcBef>
            </a:pPr>
            <a:r>
              <a:rPr lang="en-US" sz="5400" spc="-10" dirty="0">
                <a:latin typeface="Arial"/>
                <a:cs typeface="Arial"/>
              </a:rPr>
              <a:t>Do you know what students need a Student Success Plan?</a:t>
            </a:r>
          </a:p>
          <a:p>
            <a:pPr marL="12700" marR="5080">
              <a:spcBef>
                <a:spcPts val="140"/>
              </a:spcBef>
            </a:pPr>
            <a:r>
              <a:rPr sz="5400" spc="-10" dirty="0">
                <a:latin typeface="Arial"/>
                <a:cs typeface="Arial"/>
              </a:rPr>
              <a:t> </a:t>
            </a:r>
            <a:endParaRPr sz="54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4268" y="788276"/>
            <a:ext cx="16979900" cy="8978900"/>
            <a:chOff x="654268" y="788276"/>
            <a:chExt cx="16979900" cy="8978900"/>
          </a:xfrm>
        </p:grpSpPr>
        <p:pic>
          <p:nvPicPr>
            <p:cNvPr id="3" name="object 3"/>
            <p:cNvPicPr/>
            <p:nvPr/>
          </p:nvPicPr>
          <p:blipFill>
            <a:blip r:embed="rId2" cstate="print"/>
            <a:stretch>
              <a:fillRect/>
            </a:stretch>
          </p:blipFill>
          <p:spPr>
            <a:xfrm>
              <a:off x="654268" y="788276"/>
              <a:ext cx="16979455" cy="8978460"/>
            </a:xfrm>
            <a:prstGeom prst="rect">
              <a:avLst/>
            </a:prstGeom>
          </p:spPr>
        </p:pic>
        <p:sp>
          <p:nvSpPr>
            <p:cNvPr id="4" name="object 4"/>
            <p:cNvSpPr/>
            <p:nvPr/>
          </p:nvSpPr>
          <p:spPr>
            <a:xfrm>
              <a:off x="6635255" y="2458719"/>
              <a:ext cx="4170045" cy="5369560"/>
            </a:xfrm>
            <a:custGeom>
              <a:avLst/>
              <a:gdLst/>
              <a:ahLst/>
              <a:cxnLst/>
              <a:rect l="l" t="t" r="r" b="b"/>
              <a:pathLst>
                <a:path w="4170045" h="5369559">
                  <a:moveTo>
                    <a:pt x="4169841" y="0"/>
                  </a:moveTo>
                  <a:lnTo>
                    <a:pt x="3648621" y="0"/>
                  </a:lnTo>
                  <a:lnTo>
                    <a:pt x="3648621" y="521970"/>
                  </a:lnTo>
                  <a:lnTo>
                    <a:pt x="3648621" y="4847590"/>
                  </a:lnTo>
                  <a:lnTo>
                    <a:pt x="521233" y="4847590"/>
                  </a:lnTo>
                  <a:lnTo>
                    <a:pt x="521233" y="521970"/>
                  </a:lnTo>
                  <a:lnTo>
                    <a:pt x="3648621" y="521970"/>
                  </a:lnTo>
                  <a:lnTo>
                    <a:pt x="3648621" y="0"/>
                  </a:lnTo>
                  <a:lnTo>
                    <a:pt x="0" y="0"/>
                  </a:lnTo>
                  <a:lnTo>
                    <a:pt x="0" y="521970"/>
                  </a:lnTo>
                  <a:lnTo>
                    <a:pt x="0" y="4847590"/>
                  </a:lnTo>
                  <a:lnTo>
                    <a:pt x="0" y="5369560"/>
                  </a:lnTo>
                  <a:lnTo>
                    <a:pt x="4169841" y="5369560"/>
                  </a:lnTo>
                  <a:lnTo>
                    <a:pt x="4169841" y="4848136"/>
                  </a:lnTo>
                  <a:lnTo>
                    <a:pt x="4169841" y="4847590"/>
                  </a:lnTo>
                  <a:lnTo>
                    <a:pt x="4169841" y="521970"/>
                  </a:lnTo>
                  <a:lnTo>
                    <a:pt x="4169841" y="521436"/>
                  </a:lnTo>
                  <a:lnTo>
                    <a:pt x="4169841" y="0"/>
                  </a:lnTo>
                  <a:close/>
                </a:path>
              </a:pathLst>
            </a:custGeom>
            <a:solidFill>
              <a:srgbClr val="FFCE00"/>
            </a:solidFill>
          </p:spPr>
          <p:txBody>
            <a:bodyPr wrap="square" lIns="0" tIns="0" rIns="0" bIns="0" rtlCol="0"/>
            <a:lstStyle/>
            <a:p>
              <a:endParaRPr/>
            </a:p>
          </p:txBody>
        </p:sp>
        <p:sp>
          <p:nvSpPr>
            <p:cNvPr id="5" name="object 5"/>
            <p:cNvSpPr/>
            <p:nvPr/>
          </p:nvSpPr>
          <p:spPr>
            <a:xfrm>
              <a:off x="6635262" y="2458915"/>
              <a:ext cx="4170045" cy="5369560"/>
            </a:xfrm>
            <a:custGeom>
              <a:avLst/>
              <a:gdLst/>
              <a:ahLst/>
              <a:cxnLst/>
              <a:rect l="l" t="t" r="r" b="b"/>
              <a:pathLst>
                <a:path w="4170045" h="5369559">
                  <a:moveTo>
                    <a:pt x="0" y="0"/>
                  </a:moveTo>
                  <a:lnTo>
                    <a:pt x="4169845" y="0"/>
                  </a:lnTo>
                  <a:lnTo>
                    <a:pt x="4169845" y="5369169"/>
                  </a:lnTo>
                  <a:lnTo>
                    <a:pt x="0" y="5369169"/>
                  </a:lnTo>
                  <a:lnTo>
                    <a:pt x="0" y="0"/>
                  </a:lnTo>
                  <a:close/>
                </a:path>
                <a:path w="4170045" h="5369559">
                  <a:moveTo>
                    <a:pt x="521233" y="521233"/>
                  </a:moveTo>
                  <a:lnTo>
                    <a:pt x="521233" y="4847942"/>
                  </a:lnTo>
                  <a:lnTo>
                    <a:pt x="3648617" y="4847942"/>
                  </a:lnTo>
                  <a:lnTo>
                    <a:pt x="3648617" y="521233"/>
                  </a:lnTo>
                  <a:lnTo>
                    <a:pt x="521233" y="521233"/>
                  </a:lnTo>
                  <a:close/>
                </a:path>
              </a:pathLst>
            </a:custGeom>
            <a:ln w="12700">
              <a:solidFill>
                <a:srgbClr val="FFCE00"/>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28700" y="0"/>
            <a:ext cx="1790700" cy="2114550"/>
            <a:chOff x="1028700" y="0"/>
            <a:chExt cx="1790700" cy="2114550"/>
          </a:xfrm>
        </p:grpSpPr>
        <p:sp>
          <p:nvSpPr>
            <p:cNvPr id="3" name="object 3"/>
            <p:cNvSpPr/>
            <p:nvPr/>
          </p:nvSpPr>
          <p:spPr>
            <a:xfrm>
              <a:off x="1028700" y="0"/>
              <a:ext cx="1790700" cy="2114550"/>
            </a:xfrm>
            <a:custGeom>
              <a:avLst/>
              <a:gdLst/>
              <a:ahLst/>
              <a:cxnLst/>
              <a:rect l="l" t="t" r="r" b="b"/>
              <a:pathLst>
                <a:path w="1790700" h="2114550">
                  <a:moveTo>
                    <a:pt x="0" y="0"/>
                  </a:moveTo>
                  <a:lnTo>
                    <a:pt x="1790700" y="0"/>
                  </a:lnTo>
                  <a:lnTo>
                    <a:pt x="1790700" y="2114550"/>
                  </a:lnTo>
                  <a:lnTo>
                    <a:pt x="0" y="2114550"/>
                  </a:lnTo>
                  <a:lnTo>
                    <a:pt x="0" y="0"/>
                  </a:lnTo>
                  <a:close/>
                </a:path>
              </a:pathLst>
            </a:custGeom>
            <a:solidFill>
              <a:srgbClr val="DE3147"/>
            </a:solidFill>
          </p:spPr>
          <p:txBody>
            <a:bodyPr wrap="square" lIns="0" tIns="0" rIns="0" bIns="0" rtlCol="0"/>
            <a:lstStyle/>
            <a:p>
              <a:endParaRPr/>
            </a:p>
          </p:txBody>
        </p:sp>
        <p:pic>
          <p:nvPicPr>
            <p:cNvPr id="4" name="object 4"/>
            <p:cNvPicPr/>
            <p:nvPr/>
          </p:nvPicPr>
          <p:blipFill>
            <a:blip r:embed="rId2" cstate="print"/>
            <a:stretch>
              <a:fillRect/>
            </a:stretch>
          </p:blipFill>
          <p:spPr>
            <a:xfrm>
              <a:off x="1557527" y="1027175"/>
              <a:ext cx="734568" cy="560831"/>
            </a:xfrm>
            <a:prstGeom prst="rect">
              <a:avLst/>
            </a:prstGeom>
          </p:spPr>
        </p:pic>
      </p:grpSp>
      <p:sp>
        <p:nvSpPr>
          <p:cNvPr id="5" name="object 5"/>
          <p:cNvSpPr/>
          <p:nvPr/>
        </p:nvSpPr>
        <p:spPr>
          <a:xfrm>
            <a:off x="1028700" y="8854719"/>
            <a:ext cx="16230600" cy="49530"/>
          </a:xfrm>
          <a:custGeom>
            <a:avLst/>
            <a:gdLst/>
            <a:ahLst/>
            <a:cxnLst/>
            <a:rect l="l" t="t" r="r" b="b"/>
            <a:pathLst>
              <a:path w="16230600" h="49529">
                <a:moveTo>
                  <a:pt x="16230600" y="0"/>
                </a:moveTo>
                <a:lnTo>
                  <a:pt x="0" y="0"/>
                </a:lnTo>
                <a:lnTo>
                  <a:pt x="0" y="49466"/>
                </a:lnTo>
                <a:lnTo>
                  <a:pt x="16230600" y="49466"/>
                </a:lnTo>
                <a:lnTo>
                  <a:pt x="16230600" y="0"/>
                </a:lnTo>
                <a:close/>
              </a:path>
            </a:pathLst>
          </a:custGeom>
          <a:solidFill>
            <a:srgbClr val="DE3147"/>
          </a:solidFill>
        </p:spPr>
        <p:txBody>
          <a:bodyPr wrap="square" lIns="0" tIns="0" rIns="0" bIns="0" rtlCol="0"/>
          <a:lstStyle/>
          <a:p>
            <a:endParaRPr/>
          </a:p>
        </p:txBody>
      </p:sp>
      <p:sp>
        <p:nvSpPr>
          <p:cNvPr id="6" name="object 6"/>
          <p:cNvSpPr txBox="1"/>
          <p:nvPr/>
        </p:nvSpPr>
        <p:spPr>
          <a:xfrm>
            <a:off x="1483826" y="3700779"/>
            <a:ext cx="14354175"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Open Sans"/>
                <a:cs typeface="Open Sans"/>
              </a:rPr>
              <a:t>The</a:t>
            </a:r>
            <a:r>
              <a:rPr sz="4000" spc="-30" dirty="0">
                <a:latin typeface="Open Sans"/>
                <a:cs typeface="Open Sans"/>
              </a:rPr>
              <a:t> </a:t>
            </a:r>
            <a:r>
              <a:rPr sz="4000" dirty="0">
                <a:latin typeface="Open Sans"/>
                <a:cs typeface="Open Sans"/>
              </a:rPr>
              <a:t>Ohio</a:t>
            </a:r>
            <a:r>
              <a:rPr sz="4000" spc="-20" dirty="0">
                <a:latin typeface="Open Sans"/>
                <a:cs typeface="Open Sans"/>
              </a:rPr>
              <a:t> </a:t>
            </a:r>
            <a:r>
              <a:rPr sz="4000" dirty="0">
                <a:latin typeface="Open Sans"/>
                <a:cs typeface="Open Sans"/>
              </a:rPr>
              <a:t>Department</a:t>
            </a:r>
            <a:r>
              <a:rPr sz="4000" spc="-25" dirty="0">
                <a:latin typeface="Open Sans"/>
                <a:cs typeface="Open Sans"/>
              </a:rPr>
              <a:t> </a:t>
            </a:r>
            <a:r>
              <a:rPr sz="4000" dirty="0">
                <a:latin typeface="Open Sans"/>
                <a:cs typeface="Open Sans"/>
              </a:rPr>
              <a:t>of</a:t>
            </a:r>
            <a:r>
              <a:rPr sz="4000" spc="-20" dirty="0">
                <a:latin typeface="Open Sans"/>
                <a:cs typeface="Open Sans"/>
              </a:rPr>
              <a:t> </a:t>
            </a:r>
            <a:r>
              <a:rPr sz="4000" dirty="0">
                <a:latin typeface="Open Sans"/>
                <a:cs typeface="Open Sans"/>
              </a:rPr>
              <a:t>Education,</a:t>
            </a:r>
            <a:r>
              <a:rPr sz="4000" spc="-25" dirty="0">
                <a:latin typeface="Open Sans"/>
                <a:cs typeface="Open Sans"/>
              </a:rPr>
              <a:t> </a:t>
            </a:r>
            <a:r>
              <a:rPr sz="4000" dirty="0">
                <a:latin typeface="Open Sans"/>
                <a:cs typeface="Open Sans"/>
              </a:rPr>
              <a:t>after</a:t>
            </a:r>
            <a:r>
              <a:rPr sz="4000" spc="-20" dirty="0">
                <a:latin typeface="Open Sans"/>
                <a:cs typeface="Open Sans"/>
              </a:rPr>
              <a:t> </a:t>
            </a:r>
            <a:r>
              <a:rPr sz="4000" dirty="0">
                <a:latin typeface="Open Sans"/>
                <a:cs typeface="Open Sans"/>
              </a:rPr>
              <a:t>gathering</a:t>
            </a:r>
            <a:r>
              <a:rPr sz="4000" spc="-20" dirty="0">
                <a:latin typeface="Open Sans"/>
                <a:cs typeface="Open Sans"/>
              </a:rPr>
              <a:t> </a:t>
            </a:r>
            <a:r>
              <a:rPr sz="4000" spc="-10" dirty="0">
                <a:latin typeface="Open Sans"/>
                <a:cs typeface="Open Sans"/>
              </a:rPr>
              <a:t>feedback</a:t>
            </a:r>
            <a:endParaRPr sz="4000" dirty="0">
              <a:latin typeface="Open Sans"/>
              <a:cs typeface="Open Sans"/>
            </a:endParaRPr>
          </a:p>
        </p:txBody>
      </p:sp>
      <p:sp>
        <p:nvSpPr>
          <p:cNvPr id="7" name="object 7"/>
          <p:cNvSpPr txBox="1"/>
          <p:nvPr/>
        </p:nvSpPr>
        <p:spPr>
          <a:xfrm>
            <a:off x="1712426" y="4310379"/>
            <a:ext cx="13924915"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Open Sans"/>
                <a:cs typeface="Open Sans"/>
              </a:rPr>
              <a:t>from</a:t>
            </a:r>
            <a:r>
              <a:rPr sz="4000" spc="-20" dirty="0">
                <a:latin typeface="Open Sans"/>
                <a:cs typeface="Open Sans"/>
              </a:rPr>
              <a:t> </a:t>
            </a:r>
            <a:r>
              <a:rPr sz="4000" dirty="0">
                <a:latin typeface="Open Sans"/>
                <a:cs typeface="Open Sans"/>
              </a:rPr>
              <a:t>education</a:t>
            </a:r>
            <a:r>
              <a:rPr sz="4000" spc="-25" dirty="0">
                <a:latin typeface="Open Sans"/>
                <a:cs typeface="Open Sans"/>
              </a:rPr>
              <a:t> </a:t>
            </a:r>
            <a:r>
              <a:rPr sz="4000" dirty="0">
                <a:latin typeface="Open Sans"/>
                <a:cs typeface="Open Sans"/>
              </a:rPr>
              <a:t>stakeholders</a:t>
            </a:r>
            <a:r>
              <a:rPr sz="4000" spc="-15" dirty="0">
                <a:latin typeface="Open Sans"/>
                <a:cs typeface="Open Sans"/>
              </a:rPr>
              <a:t> </a:t>
            </a:r>
            <a:r>
              <a:rPr sz="4000" dirty="0">
                <a:latin typeface="Open Sans"/>
                <a:cs typeface="Open Sans"/>
              </a:rPr>
              <a:t>and</a:t>
            </a:r>
            <a:r>
              <a:rPr sz="4000" spc="-25" dirty="0">
                <a:latin typeface="Open Sans"/>
                <a:cs typeface="Open Sans"/>
              </a:rPr>
              <a:t> </a:t>
            </a:r>
            <a:r>
              <a:rPr sz="4000" dirty="0">
                <a:latin typeface="Open Sans"/>
                <a:cs typeface="Open Sans"/>
              </a:rPr>
              <a:t>business</a:t>
            </a:r>
            <a:r>
              <a:rPr sz="4000" spc="-15" dirty="0">
                <a:latin typeface="Open Sans"/>
                <a:cs typeface="Open Sans"/>
              </a:rPr>
              <a:t> </a:t>
            </a:r>
            <a:r>
              <a:rPr sz="4000" dirty="0">
                <a:latin typeface="Open Sans"/>
                <a:cs typeface="Open Sans"/>
              </a:rPr>
              <a:t>communities</a:t>
            </a:r>
            <a:r>
              <a:rPr sz="4000" spc="-15" dirty="0">
                <a:latin typeface="Open Sans"/>
                <a:cs typeface="Open Sans"/>
              </a:rPr>
              <a:t> </a:t>
            </a:r>
            <a:r>
              <a:rPr sz="4000" spc="-25" dirty="0">
                <a:latin typeface="Open Sans"/>
                <a:cs typeface="Open Sans"/>
              </a:rPr>
              <a:t>of</a:t>
            </a:r>
            <a:endParaRPr sz="4000" dirty="0">
              <a:latin typeface="Open Sans"/>
              <a:cs typeface="Open Sans"/>
            </a:endParaRPr>
          </a:p>
        </p:txBody>
      </p:sp>
      <p:sp>
        <p:nvSpPr>
          <p:cNvPr id="8" name="object 8"/>
          <p:cNvSpPr txBox="1"/>
          <p:nvPr/>
        </p:nvSpPr>
        <p:spPr>
          <a:xfrm>
            <a:off x="1712426" y="4919979"/>
            <a:ext cx="14241144"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Open Sans"/>
                <a:cs typeface="Open Sans"/>
              </a:rPr>
              <a:t>Ohio,</a:t>
            </a:r>
            <a:r>
              <a:rPr sz="4000" spc="-30" dirty="0">
                <a:latin typeface="Open Sans"/>
                <a:cs typeface="Open Sans"/>
              </a:rPr>
              <a:t> </a:t>
            </a:r>
            <a:r>
              <a:rPr sz="4000" dirty="0">
                <a:latin typeface="Open Sans"/>
                <a:cs typeface="Open Sans"/>
              </a:rPr>
              <a:t>determined</a:t>
            </a:r>
            <a:r>
              <a:rPr sz="4000" spc="-15" dirty="0">
                <a:latin typeface="Open Sans"/>
                <a:cs typeface="Open Sans"/>
              </a:rPr>
              <a:t> </a:t>
            </a:r>
            <a:r>
              <a:rPr sz="4000" dirty="0">
                <a:latin typeface="Open Sans"/>
                <a:cs typeface="Open Sans"/>
              </a:rPr>
              <a:t>that</a:t>
            </a:r>
            <a:r>
              <a:rPr sz="4000" spc="-10" dirty="0">
                <a:latin typeface="Open Sans"/>
                <a:cs typeface="Open Sans"/>
              </a:rPr>
              <a:t> </a:t>
            </a:r>
            <a:r>
              <a:rPr sz="4000" dirty="0">
                <a:latin typeface="Open Sans"/>
                <a:cs typeface="Open Sans"/>
              </a:rPr>
              <a:t>“competency”</a:t>
            </a:r>
            <a:r>
              <a:rPr sz="4000" spc="-15" dirty="0">
                <a:latin typeface="Open Sans"/>
                <a:cs typeface="Open Sans"/>
              </a:rPr>
              <a:t> </a:t>
            </a:r>
            <a:r>
              <a:rPr sz="4000" dirty="0">
                <a:latin typeface="Open Sans"/>
                <a:cs typeface="Open Sans"/>
              </a:rPr>
              <a:t>would</a:t>
            </a:r>
            <a:r>
              <a:rPr sz="4000" spc="-15" dirty="0">
                <a:latin typeface="Open Sans"/>
                <a:cs typeface="Open Sans"/>
              </a:rPr>
              <a:t> </a:t>
            </a:r>
            <a:r>
              <a:rPr sz="4000" dirty="0">
                <a:latin typeface="Open Sans"/>
                <a:cs typeface="Open Sans"/>
              </a:rPr>
              <a:t>be</a:t>
            </a:r>
            <a:r>
              <a:rPr sz="4000" spc="-5" dirty="0">
                <a:latin typeface="Open Sans"/>
                <a:cs typeface="Open Sans"/>
              </a:rPr>
              <a:t> </a:t>
            </a:r>
            <a:r>
              <a:rPr sz="4000" dirty="0">
                <a:latin typeface="Open Sans"/>
                <a:cs typeface="Open Sans"/>
              </a:rPr>
              <a:t>set</a:t>
            </a:r>
            <a:r>
              <a:rPr sz="4000" spc="-15" dirty="0">
                <a:latin typeface="Open Sans"/>
                <a:cs typeface="Open Sans"/>
              </a:rPr>
              <a:t> </a:t>
            </a:r>
            <a:r>
              <a:rPr sz="4000" dirty="0">
                <a:latin typeface="Open Sans"/>
                <a:cs typeface="Open Sans"/>
              </a:rPr>
              <a:t>at</a:t>
            </a:r>
            <a:r>
              <a:rPr sz="4000" spc="-15" dirty="0">
                <a:latin typeface="Open Sans"/>
                <a:cs typeface="Open Sans"/>
              </a:rPr>
              <a:t> </a:t>
            </a:r>
            <a:r>
              <a:rPr sz="4000" dirty="0">
                <a:latin typeface="Open Sans"/>
                <a:cs typeface="Open Sans"/>
              </a:rPr>
              <a:t>a</a:t>
            </a:r>
            <a:r>
              <a:rPr sz="4000" spc="-10" dirty="0">
                <a:latin typeface="Open Sans"/>
                <a:cs typeface="Open Sans"/>
              </a:rPr>
              <a:t> score</a:t>
            </a:r>
            <a:endParaRPr sz="4000" dirty="0">
              <a:latin typeface="Open Sans"/>
              <a:cs typeface="Open Sans"/>
            </a:endParaRPr>
          </a:p>
        </p:txBody>
      </p:sp>
      <p:sp>
        <p:nvSpPr>
          <p:cNvPr id="9" name="object 9"/>
          <p:cNvSpPr txBox="1"/>
          <p:nvPr/>
        </p:nvSpPr>
        <p:spPr>
          <a:xfrm>
            <a:off x="1712426" y="5529579"/>
            <a:ext cx="13936980" cy="635000"/>
          </a:xfrm>
          <a:prstGeom prst="rect">
            <a:avLst/>
          </a:prstGeom>
        </p:spPr>
        <p:txBody>
          <a:bodyPr vert="horz" wrap="square" lIns="0" tIns="12700" rIns="0" bIns="0" rtlCol="0">
            <a:spAutoFit/>
          </a:bodyPr>
          <a:lstStyle/>
          <a:p>
            <a:pPr marL="12700">
              <a:lnSpc>
                <a:spcPct val="100000"/>
              </a:lnSpc>
              <a:spcBef>
                <a:spcPts val="100"/>
              </a:spcBef>
              <a:tabLst>
                <a:tab pos="10576560" algn="l"/>
              </a:tabLst>
            </a:pPr>
            <a:r>
              <a:rPr sz="4000" dirty="0">
                <a:latin typeface="Open Sans"/>
                <a:cs typeface="Open Sans"/>
              </a:rPr>
              <a:t>of</a:t>
            </a:r>
            <a:r>
              <a:rPr sz="4000" spc="-20" dirty="0">
                <a:latin typeface="Open Sans"/>
                <a:cs typeface="Open Sans"/>
              </a:rPr>
              <a:t> </a:t>
            </a:r>
            <a:r>
              <a:rPr sz="4000" b="1" dirty="0">
                <a:latin typeface="Open Sans"/>
                <a:cs typeface="Open Sans"/>
              </a:rPr>
              <a:t>684</a:t>
            </a:r>
            <a:r>
              <a:rPr sz="4000" b="1" spc="-10" dirty="0">
                <a:latin typeface="Open Sans"/>
                <a:cs typeface="Open Sans"/>
              </a:rPr>
              <a:t> </a:t>
            </a:r>
            <a:r>
              <a:rPr sz="4000" dirty="0">
                <a:latin typeface="Open Sans"/>
                <a:cs typeface="Open Sans"/>
              </a:rPr>
              <a:t>for</a:t>
            </a:r>
            <a:r>
              <a:rPr sz="4000" spc="-15" dirty="0">
                <a:latin typeface="Open Sans"/>
                <a:cs typeface="Open Sans"/>
              </a:rPr>
              <a:t> </a:t>
            </a:r>
            <a:r>
              <a:rPr sz="4000" dirty="0">
                <a:latin typeface="Open Sans"/>
                <a:cs typeface="Open Sans"/>
              </a:rPr>
              <a:t>both</a:t>
            </a:r>
            <a:r>
              <a:rPr sz="4000" spc="-15" dirty="0">
                <a:latin typeface="Open Sans"/>
                <a:cs typeface="Open Sans"/>
              </a:rPr>
              <a:t> </a:t>
            </a:r>
            <a:r>
              <a:rPr sz="4000" dirty="0">
                <a:latin typeface="Open Sans"/>
                <a:cs typeface="Open Sans"/>
              </a:rPr>
              <a:t>the</a:t>
            </a:r>
            <a:r>
              <a:rPr sz="4000" spc="-15" dirty="0">
                <a:latin typeface="Open Sans"/>
                <a:cs typeface="Open Sans"/>
              </a:rPr>
              <a:t> </a:t>
            </a:r>
            <a:r>
              <a:rPr sz="4000" b="1" dirty="0">
                <a:latin typeface="Open Sans"/>
                <a:cs typeface="Open Sans"/>
              </a:rPr>
              <a:t>English</a:t>
            </a:r>
            <a:r>
              <a:rPr sz="4000" b="1" spc="-20" dirty="0">
                <a:latin typeface="Open Sans"/>
                <a:cs typeface="Open Sans"/>
              </a:rPr>
              <a:t> </a:t>
            </a:r>
            <a:r>
              <a:rPr sz="4000" b="1" dirty="0">
                <a:latin typeface="Open Sans"/>
                <a:cs typeface="Open Sans"/>
              </a:rPr>
              <a:t>language</a:t>
            </a:r>
            <a:r>
              <a:rPr sz="4000" b="1" spc="-15" dirty="0">
                <a:latin typeface="Open Sans"/>
                <a:cs typeface="Open Sans"/>
              </a:rPr>
              <a:t> </a:t>
            </a:r>
            <a:r>
              <a:rPr sz="4000" b="1" dirty="0">
                <a:latin typeface="Open Sans"/>
                <a:cs typeface="Open Sans"/>
              </a:rPr>
              <a:t>arts</a:t>
            </a:r>
            <a:r>
              <a:rPr sz="4000" b="1" spc="-15" dirty="0">
                <a:latin typeface="Open Sans"/>
                <a:cs typeface="Open Sans"/>
              </a:rPr>
              <a:t> </a:t>
            </a:r>
            <a:r>
              <a:rPr sz="4000" b="1" spc="-25" dirty="0">
                <a:latin typeface="Open Sans"/>
                <a:cs typeface="Open Sans"/>
              </a:rPr>
              <a:t>II</a:t>
            </a:r>
            <a:r>
              <a:rPr sz="4000" b="1" dirty="0">
                <a:latin typeface="Open Sans"/>
                <a:cs typeface="Open Sans"/>
              </a:rPr>
              <a:t>	and</a:t>
            </a:r>
            <a:r>
              <a:rPr sz="4000" b="1" spc="-10" dirty="0">
                <a:latin typeface="Open Sans"/>
                <a:cs typeface="Open Sans"/>
              </a:rPr>
              <a:t> </a:t>
            </a:r>
            <a:r>
              <a:rPr sz="4000" b="1" dirty="0">
                <a:latin typeface="Open Sans"/>
                <a:cs typeface="Open Sans"/>
              </a:rPr>
              <a:t>Algebra</a:t>
            </a:r>
            <a:r>
              <a:rPr sz="4000" b="1" spc="-10" dirty="0">
                <a:latin typeface="Open Sans"/>
                <a:cs typeface="Open Sans"/>
              </a:rPr>
              <a:t> </a:t>
            </a:r>
            <a:r>
              <a:rPr sz="4000" b="1" spc="-50" dirty="0">
                <a:latin typeface="Open Sans"/>
                <a:cs typeface="Open Sans"/>
              </a:rPr>
              <a:t>I</a:t>
            </a:r>
            <a:endParaRPr sz="4000" dirty="0">
              <a:latin typeface="Open Sans"/>
              <a:cs typeface="Open Sans"/>
            </a:endParaRPr>
          </a:p>
        </p:txBody>
      </p:sp>
      <p:sp>
        <p:nvSpPr>
          <p:cNvPr id="10" name="object 10"/>
          <p:cNvSpPr txBox="1"/>
          <p:nvPr/>
        </p:nvSpPr>
        <p:spPr>
          <a:xfrm>
            <a:off x="1712426" y="6139179"/>
            <a:ext cx="1407160" cy="635000"/>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Open Sans"/>
                <a:cs typeface="Open Sans"/>
              </a:rPr>
              <a:t>tests</a:t>
            </a:r>
            <a:r>
              <a:rPr sz="4000" spc="-10" dirty="0">
                <a:latin typeface="Open Sans"/>
                <a:cs typeface="Open Sans"/>
              </a:rPr>
              <a:t>.</a:t>
            </a:r>
            <a:endParaRPr sz="4000">
              <a:latin typeface="Open Sans"/>
              <a:cs typeface="Open Sans"/>
            </a:endParaRPr>
          </a:p>
        </p:txBody>
      </p:sp>
      <p:sp>
        <p:nvSpPr>
          <p:cNvPr id="11" name="object 11"/>
          <p:cNvSpPr txBox="1"/>
          <p:nvPr/>
        </p:nvSpPr>
        <p:spPr>
          <a:xfrm>
            <a:off x="1483826" y="6913371"/>
            <a:ext cx="13484860"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Open Sans"/>
                <a:cs typeface="Open Sans"/>
              </a:rPr>
              <a:t>There</a:t>
            </a:r>
            <a:r>
              <a:rPr sz="4000" spc="-5" dirty="0">
                <a:latin typeface="Open Sans"/>
                <a:cs typeface="Open Sans"/>
              </a:rPr>
              <a:t> </a:t>
            </a:r>
            <a:r>
              <a:rPr sz="4000" dirty="0">
                <a:latin typeface="Open Sans"/>
                <a:cs typeface="Open Sans"/>
              </a:rPr>
              <a:t>are</a:t>
            </a:r>
            <a:r>
              <a:rPr sz="4000" spc="-10" dirty="0">
                <a:latin typeface="Open Sans"/>
                <a:cs typeface="Open Sans"/>
              </a:rPr>
              <a:t> </a:t>
            </a:r>
            <a:r>
              <a:rPr sz="4000" dirty="0">
                <a:latin typeface="Open Sans"/>
                <a:cs typeface="Open Sans"/>
              </a:rPr>
              <a:t>other</a:t>
            </a:r>
            <a:r>
              <a:rPr sz="4000" spc="-5" dirty="0">
                <a:latin typeface="Open Sans"/>
                <a:cs typeface="Open Sans"/>
              </a:rPr>
              <a:t> </a:t>
            </a:r>
            <a:r>
              <a:rPr sz="4000" dirty="0">
                <a:latin typeface="Open Sans"/>
                <a:cs typeface="Open Sans"/>
              </a:rPr>
              <a:t>state</a:t>
            </a:r>
            <a:r>
              <a:rPr sz="4000" spc="-5" dirty="0">
                <a:latin typeface="Open Sans"/>
                <a:cs typeface="Open Sans"/>
              </a:rPr>
              <a:t> </a:t>
            </a:r>
            <a:r>
              <a:rPr sz="4000" dirty="0">
                <a:latin typeface="Open Sans"/>
                <a:cs typeface="Open Sans"/>
              </a:rPr>
              <a:t>tests,</a:t>
            </a:r>
            <a:r>
              <a:rPr sz="4000" spc="-25" dirty="0">
                <a:latin typeface="Open Sans"/>
                <a:cs typeface="Open Sans"/>
              </a:rPr>
              <a:t> </a:t>
            </a:r>
            <a:r>
              <a:rPr sz="4000" dirty="0">
                <a:latin typeface="Open Sans"/>
                <a:cs typeface="Open Sans"/>
              </a:rPr>
              <a:t>but</a:t>
            </a:r>
            <a:r>
              <a:rPr sz="4000" spc="-10" dirty="0">
                <a:latin typeface="Open Sans"/>
                <a:cs typeface="Open Sans"/>
              </a:rPr>
              <a:t> </a:t>
            </a:r>
            <a:r>
              <a:rPr sz="4000" dirty="0">
                <a:latin typeface="Open Sans"/>
                <a:cs typeface="Open Sans"/>
              </a:rPr>
              <a:t>they</a:t>
            </a:r>
            <a:r>
              <a:rPr sz="4000" spc="-15" dirty="0">
                <a:latin typeface="Open Sans"/>
                <a:cs typeface="Open Sans"/>
              </a:rPr>
              <a:t> </a:t>
            </a:r>
            <a:r>
              <a:rPr sz="4000" dirty="0">
                <a:latin typeface="Open Sans"/>
                <a:cs typeface="Open Sans"/>
              </a:rPr>
              <a:t>do</a:t>
            </a:r>
            <a:r>
              <a:rPr sz="4000" spc="-20" dirty="0">
                <a:latin typeface="Open Sans"/>
                <a:cs typeface="Open Sans"/>
              </a:rPr>
              <a:t> </a:t>
            </a:r>
            <a:r>
              <a:rPr sz="4000" dirty="0">
                <a:latin typeface="Open Sans"/>
                <a:cs typeface="Open Sans"/>
              </a:rPr>
              <a:t>not</a:t>
            </a:r>
            <a:r>
              <a:rPr sz="4000" spc="-15" dirty="0">
                <a:latin typeface="Open Sans"/>
                <a:cs typeface="Open Sans"/>
              </a:rPr>
              <a:t> </a:t>
            </a:r>
            <a:r>
              <a:rPr sz="4000" dirty="0">
                <a:latin typeface="Open Sans"/>
                <a:cs typeface="Open Sans"/>
              </a:rPr>
              <a:t>count</a:t>
            </a:r>
            <a:r>
              <a:rPr sz="4000" spc="-15" dirty="0">
                <a:latin typeface="Open Sans"/>
                <a:cs typeface="Open Sans"/>
              </a:rPr>
              <a:t> </a:t>
            </a:r>
            <a:r>
              <a:rPr sz="4000" spc="-10" dirty="0">
                <a:latin typeface="Open Sans"/>
                <a:cs typeface="Open Sans"/>
              </a:rPr>
              <a:t>toward</a:t>
            </a:r>
            <a:endParaRPr sz="4000">
              <a:latin typeface="Open Sans"/>
              <a:cs typeface="Open Sans"/>
            </a:endParaRPr>
          </a:p>
        </p:txBody>
      </p:sp>
      <p:sp>
        <p:nvSpPr>
          <p:cNvPr id="12" name="object 12"/>
          <p:cNvSpPr txBox="1"/>
          <p:nvPr/>
        </p:nvSpPr>
        <p:spPr>
          <a:xfrm>
            <a:off x="1712426" y="7522971"/>
            <a:ext cx="14575790" cy="1232535"/>
          </a:xfrm>
          <a:prstGeom prst="rect">
            <a:avLst/>
          </a:prstGeom>
        </p:spPr>
        <p:txBody>
          <a:bodyPr vert="horz" wrap="square" lIns="0" tIns="12700" rIns="0" bIns="0" rtlCol="0">
            <a:spAutoFit/>
          </a:bodyPr>
          <a:lstStyle/>
          <a:p>
            <a:pPr marL="12700">
              <a:lnSpc>
                <a:spcPts val="4750"/>
              </a:lnSpc>
              <a:spcBef>
                <a:spcPts val="100"/>
              </a:spcBef>
            </a:pPr>
            <a:r>
              <a:rPr sz="4000" b="1" dirty="0">
                <a:latin typeface="Open Sans"/>
                <a:cs typeface="Open Sans"/>
              </a:rPr>
              <a:t>COMPETENCY</a:t>
            </a:r>
            <a:r>
              <a:rPr sz="4000" b="1" spc="-25" dirty="0">
                <a:latin typeface="Open Sans"/>
                <a:cs typeface="Open Sans"/>
              </a:rPr>
              <a:t> </a:t>
            </a:r>
            <a:r>
              <a:rPr sz="4000" dirty="0">
                <a:latin typeface="Open Sans"/>
                <a:cs typeface="Open Sans"/>
              </a:rPr>
              <a:t>for</a:t>
            </a:r>
            <a:r>
              <a:rPr sz="4000" spc="-20" dirty="0">
                <a:latin typeface="Open Sans"/>
                <a:cs typeface="Open Sans"/>
              </a:rPr>
              <a:t> </a:t>
            </a:r>
            <a:r>
              <a:rPr sz="4000" dirty="0">
                <a:latin typeface="Open Sans"/>
                <a:cs typeface="Open Sans"/>
              </a:rPr>
              <a:t>graduation.</a:t>
            </a:r>
            <a:r>
              <a:rPr sz="4000" spc="-25" dirty="0">
                <a:latin typeface="Open Sans"/>
                <a:cs typeface="Open Sans"/>
              </a:rPr>
              <a:t> </a:t>
            </a:r>
            <a:r>
              <a:rPr sz="4000" dirty="0">
                <a:latin typeface="Open Sans"/>
                <a:cs typeface="Open Sans"/>
              </a:rPr>
              <a:t>They</a:t>
            </a:r>
            <a:r>
              <a:rPr sz="4000" spc="-25" dirty="0">
                <a:latin typeface="Open Sans"/>
                <a:cs typeface="Open Sans"/>
              </a:rPr>
              <a:t> </a:t>
            </a:r>
            <a:r>
              <a:rPr sz="4000" dirty="0">
                <a:latin typeface="Open Sans"/>
                <a:cs typeface="Open Sans"/>
              </a:rPr>
              <a:t>could,</a:t>
            </a:r>
            <a:r>
              <a:rPr sz="4000" spc="-30" dirty="0">
                <a:latin typeface="Open Sans"/>
                <a:cs typeface="Open Sans"/>
              </a:rPr>
              <a:t> </a:t>
            </a:r>
            <a:r>
              <a:rPr sz="4000" dirty="0">
                <a:latin typeface="Open Sans"/>
                <a:cs typeface="Open Sans"/>
              </a:rPr>
              <a:t>however,</a:t>
            </a:r>
            <a:r>
              <a:rPr sz="4000" spc="-30" dirty="0">
                <a:latin typeface="Open Sans"/>
                <a:cs typeface="Open Sans"/>
              </a:rPr>
              <a:t> </a:t>
            </a:r>
            <a:r>
              <a:rPr sz="4000" dirty="0">
                <a:latin typeface="Open Sans"/>
                <a:cs typeface="Open Sans"/>
              </a:rPr>
              <a:t>count</a:t>
            </a:r>
            <a:r>
              <a:rPr sz="4000" spc="-15" dirty="0">
                <a:latin typeface="Open Sans"/>
                <a:cs typeface="Open Sans"/>
              </a:rPr>
              <a:t> </a:t>
            </a:r>
            <a:r>
              <a:rPr sz="4000" spc="-25" dirty="0">
                <a:latin typeface="Open Sans"/>
                <a:cs typeface="Open Sans"/>
              </a:rPr>
              <a:t>for</a:t>
            </a:r>
            <a:endParaRPr sz="4000" dirty="0">
              <a:latin typeface="Open Sans"/>
              <a:cs typeface="Open Sans"/>
            </a:endParaRPr>
          </a:p>
          <a:p>
            <a:pPr marL="12700">
              <a:lnSpc>
                <a:spcPts val="4750"/>
              </a:lnSpc>
            </a:pPr>
            <a:r>
              <a:rPr sz="4000" b="1" spc="-10" dirty="0">
                <a:latin typeface="Open Sans"/>
                <a:cs typeface="Open Sans"/>
              </a:rPr>
              <a:t>SEALS.</a:t>
            </a:r>
            <a:r>
              <a:rPr lang="en-US" sz="4000" b="1" spc="-10" dirty="0">
                <a:latin typeface="Open Sans"/>
                <a:cs typeface="Open Sans"/>
              </a:rPr>
              <a:t> (Science, Social Studies, and Technology)</a:t>
            </a:r>
            <a:endParaRPr sz="4000" dirty="0">
              <a:latin typeface="Open Sans"/>
              <a:cs typeface="Open Sans"/>
            </a:endParaRPr>
          </a:p>
        </p:txBody>
      </p:sp>
      <p:sp>
        <p:nvSpPr>
          <p:cNvPr id="13" name="object 13"/>
          <p:cNvSpPr txBox="1"/>
          <p:nvPr/>
        </p:nvSpPr>
        <p:spPr>
          <a:xfrm>
            <a:off x="3227885" y="1453388"/>
            <a:ext cx="5269865" cy="1120140"/>
          </a:xfrm>
          <a:prstGeom prst="rect">
            <a:avLst/>
          </a:prstGeom>
        </p:spPr>
        <p:txBody>
          <a:bodyPr vert="horz" wrap="square" lIns="0" tIns="27305" rIns="0" bIns="0" rtlCol="0">
            <a:spAutoFit/>
          </a:bodyPr>
          <a:lstStyle/>
          <a:p>
            <a:pPr marL="241300" marR="5080" indent="-228600">
              <a:lnSpc>
                <a:spcPts val="4300"/>
              </a:lnSpc>
              <a:spcBef>
                <a:spcPts val="215"/>
              </a:spcBef>
            </a:pPr>
            <a:r>
              <a:rPr sz="3600" i="1" u="sng" dirty="0">
                <a:solidFill>
                  <a:srgbClr val="0000FF"/>
                </a:solidFill>
                <a:uFill>
                  <a:solidFill>
                    <a:srgbClr val="0000FF"/>
                  </a:solidFill>
                </a:uFill>
                <a:latin typeface="Open Sans"/>
                <a:cs typeface="Open Sans"/>
              </a:rPr>
              <a:t>Ohio</a:t>
            </a:r>
            <a:r>
              <a:rPr sz="3600" i="1" u="sng" spc="-25" dirty="0">
                <a:solidFill>
                  <a:srgbClr val="0000FF"/>
                </a:solidFill>
                <a:uFill>
                  <a:solidFill>
                    <a:srgbClr val="0000FF"/>
                  </a:solidFill>
                </a:uFill>
                <a:latin typeface="Open Sans"/>
                <a:cs typeface="Open Sans"/>
              </a:rPr>
              <a:t> </a:t>
            </a:r>
            <a:r>
              <a:rPr sz="3600" i="1" u="sng" dirty="0">
                <a:solidFill>
                  <a:srgbClr val="0000FF"/>
                </a:solidFill>
                <a:uFill>
                  <a:solidFill>
                    <a:srgbClr val="0000FF"/>
                  </a:solidFill>
                </a:uFill>
                <a:latin typeface="Open Sans"/>
                <a:cs typeface="Open Sans"/>
              </a:rPr>
              <a:t>Revised</a:t>
            </a:r>
            <a:r>
              <a:rPr sz="3600" i="1" u="sng" spc="-20" dirty="0">
                <a:solidFill>
                  <a:srgbClr val="0000FF"/>
                </a:solidFill>
                <a:uFill>
                  <a:solidFill>
                    <a:srgbClr val="0000FF"/>
                  </a:solidFill>
                </a:uFill>
                <a:latin typeface="Open Sans"/>
                <a:cs typeface="Open Sans"/>
              </a:rPr>
              <a:t> </a:t>
            </a:r>
            <a:r>
              <a:rPr sz="3600" i="1" u="sng" dirty="0">
                <a:solidFill>
                  <a:srgbClr val="0000FF"/>
                </a:solidFill>
                <a:uFill>
                  <a:solidFill>
                    <a:srgbClr val="0000FF"/>
                  </a:solidFill>
                </a:uFill>
                <a:latin typeface="Open Sans"/>
                <a:cs typeface="Open Sans"/>
              </a:rPr>
              <a:t>Code</a:t>
            </a:r>
            <a:r>
              <a:rPr sz="3600" i="1" u="sng" spc="-15" dirty="0">
                <a:solidFill>
                  <a:srgbClr val="0000FF"/>
                </a:solidFill>
                <a:uFill>
                  <a:solidFill>
                    <a:srgbClr val="0000FF"/>
                  </a:solidFill>
                </a:uFill>
                <a:latin typeface="Open Sans"/>
                <a:cs typeface="Open Sans"/>
              </a:rPr>
              <a:t> </a:t>
            </a:r>
            <a:r>
              <a:rPr sz="3600" i="1" u="sng" spc="-10" dirty="0">
                <a:solidFill>
                  <a:srgbClr val="0000FF"/>
                </a:solidFill>
                <a:uFill>
                  <a:solidFill>
                    <a:srgbClr val="0000FF"/>
                  </a:solidFill>
                </a:uFill>
                <a:latin typeface="Open Sans"/>
                <a:cs typeface="Open Sans"/>
              </a:rPr>
              <a:t>section</a:t>
            </a:r>
            <a:r>
              <a:rPr sz="3600" i="1" spc="-10" dirty="0">
                <a:solidFill>
                  <a:srgbClr val="0000FF"/>
                </a:solidFill>
                <a:latin typeface="Open Sans"/>
                <a:cs typeface="Open Sans"/>
              </a:rPr>
              <a:t> </a:t>
            </a:r>
            <a:r>
              <a:rPr sz="3600" i="1" u="sng" spc="-10" dirty="0">
                <a:solidFill>
                  <a:srgbClr val="0000FF"/>
                </a:solidFill>
                <a:uFill>
                  <a:solidFill>
                    <a:srgbClr val="0000FF"/>
                  </a:solidFill>
                </a:uFill>
                <a:latin typeface="Open Sans"/>
                <a:cs typeface="Open Sans"/>
              </a:rPr>
              <a:t>3301.0712(B)(10). </a:t>
            </a:r>
            <a:endParaRPr sz="3600">
              <a:latin typeface="Open Sans"/>
              <a:cs typeface="Open Sans"/>
            </a:endParaRPr>
          </a:p>
        </p:txBody>
      </p:sp>
      <p:grpSp>
        <p:nvGrpSpPr>
          <p:cNvPr id="16" name="Group 15">
            <a:extLst>
              <a:ext uri="{FF2B5EF4-FFF2-40B4-BE49-F238E27FC236}">
                <a16:creationId xmlns:a16="http://schemas.microsoft.com/office/drawing/2014/main" id="{09745150-5E78-4FC3-42DB-9A8F93A3BE24}"/>
              </a:ext>
            </a:extLst>
          </p:cNvPr>
          <p:cNvGrpSpPr/>
          <p:nvPr/>
        </p:nvGrpSpPr>
        <p:grpSpPr>
          <a:xfrm>
            <a:off x="4325111" y="240030"/>
            <a:ext cx="9543289" cy="10043921"/>
            <a:chOff x="4325111" y="240030"/>
            <a:chExt cx="9543289" cy="10043921"/>
          </a:xfrm>
        </p:grpSpPr>
        <p:pic>
          <p:nvPicPr>
            <p:cNvPr id="14" name="object 14"/>
            <p:cNvPicPr/>
            <p:nvPr/>
          </p:nvPicPr>
          <p:blipFill>
            <a:blip r:embed="rId3" cstate="print"/>
            <a:stretch>
              <a:fillRect/>
            </a:stretch>
          </p:blipFill>
          <p:spPr>
            <a:xfrm>
              <a:off x="4325111" y="240030"/>
              <a:ext cx="9543289" cy="10043921"/>
            </a:xfrm>
            <a:prstGeom prst="rect">
              <a:avLst/>
            </a:prstGeom>
          </p:spPr>
        </p:pic>
        <p:sp>
          <p:nvSpPr>
            <p:cNvPr id="15" name="object 15"/>
            <p:cNvSpPr txBox="1"/>
            <p:nvPr/>
          </p:nvSpPr>
          <p:spPr>
            <a:xfrm>
              <a:off x="7437437" y="1911602"/>
              <a:ext cx="3413760" cy="6121400"/>
            </a:xfrm>
            <a:prstGeom prst="rect">
              <a:avLst/>
            </a:prstGeom>
          </p:spPr>
          <p:txBody>
            <a:bodyPr vert="horz" wrap="square" lIns="0" tIns="12700" rIns="0" bIns="0" rtlCol="0">
              <a:spAutoFit/>
            </a:bodyPr>
            <a:lstStyle/>
            <a:p>
              <a:pPr marL="12700">
                <a:lnSpc>
                  <a:spcPct val="100000"/>
                </a:lnSpc>
                <a:spcBef>
                  <a:spcPts val="100"/>
                </a:spcBef>
              </a:pPr>
              <a:r>
                <a:rPr sz="40000" dirty="0">
                  <a:solidFill>
                    <a:srgbClr val="FF0000"/>
                  </a:solidFill>
                  <a:latin typeface="Arial"/>
                  <a:cs typeface="Arial"/>
                </a:rPr>
                <a:t>X</a:t>
              </a:r>
              <a:endParaRPr sz="40000" dirty="0">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C2D7-BF47-D5B3-83B2-76D07AD3B934}"/>
              </a:ext>
            </a:extLst>
          </p:cNvPr>
          <p:cNvSpPr>
            <a:spLocks noGrp="1"/>
          </p:cNvSpPr>
          <p:nvPr>
            <p:ph type="title"/>
          </p:nvPr>
        </p:nvSpPr>
        <p:spPr>
          <a:xfrm>
            <a:off x="4114800" y="2552700"/>
            <a:ext cx="13121991" cy="4278094"/>
          </a:xfrm>
        </p:spPr>
        <p:txBody>
          <a:bodyPr/>
          <a:lstStyle/>
          <a:p>
            <a:r>
              <a:rPr lang="en-US" sz="8000" spc="-260" dirty="0">
                <a:solidFill>
                  <a:srgbClr val="444444"/>
                </a:solidFill>
                <a:latin typeface="+mn-lt"/>
                <a:cs typeface="Arial"/>
              </a:rPr>
              <a:t>First</a:t>
            </a:r>
            <a:r>
              <a:rPr lang="en-US" sz="6600" b="0" spc="-260" dirty="0">
                <a:solidFill>
                  <a:srgbClr val="444444"/>
                </a:solidFill>
                <a:latin typeface="+mn-lt"/>
                <a:cs typeface="Arial"/>
              </a:rPr>
              <a:t>, in order to have any other pathway to </a:t>
            </a:r>
            <a:r>
              <a:rPr lang="en-US" sz="6600" spc="-260" dirty="0">
                <a:solidFill>
                  <a:srgbClr val="444444"/>
                </a:solidFill>
                <a:latin typeface="+mn-lt"/>
                <a:cs typeface="Arial"/>
              </a:rPr>
              <a:t>competency</a:t>
            </a:r>
            <a:r>
              <a:rPr lang="en-US" sz="6600" b="0" spc="-260" dirty="0">
                <a:solidFill>
                  <a:srgbClr val="444444"/>
                </a:solidFill>
                <a:latin typeface="+mn-lt"/>
                <a:cs typeface="Arial"/>
              </a:rPr>
              <a:t> a student </a:t>
            </a:r>
            <a:r>
              <a:rPr lang="en-US" sz="6600" spc="-260" dirty="0">
                <a:solidFill>
                  <a:srgbClr val="444444"/>
                </a:solidFill>
                <a:latin typeface="+mn-lt"/>
                <a:cs typeface="Arial"/>
              </a:rPr>
              <a:t>MUST</a:t>
            </a:r>
            <a:r>
              <a:rPr lang="en-US" sz="6600" b="0" spc="-260" dirty="0">
                <a:solidFill>
                  <a:srgbClr val="444444"/>
                </a:solidFill>
                <a:latin typeface="+mn-lt"/>
                <a:cs typeface="Arial"/>
              </a:rPr>
              <a:t>  receive remediation and then retake the Alg. 1 and ELA II Tests</a:t>
            </a:r>
            <a:endParaRPr lang="en-US" dirty="0"/>
          </a:p>
        </p:txBody>
      </p:sp>
    </p:spTree>
    <p:extLst>
      <p:ext uri="{BB962C8B-B14F-4D97-AF65-F5344CB8AC3E}">
        <p14:creationId xmlns:p14="http://schemas.microsoft.com/office/powerpoint/2010/main" val="378488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E8415C25B43D44B038FA9E4AC7772E" ma:contentTypeVersion="9" ma:contentTypeDescription="Create a new document." ma:contentTypeScope="" ma:versionID="6bc211888c757dee242659acee599736">
  <xsd:schema xmlns:xsd="http://www.w3.org/2001/XMLSchema" xmlns:xs="http://www.w3.org/2001/XMLSchema" xmlns:p="http://schemas.microsoft.com/office/2006/metadata/properties" xmlns:ns2="5bd1c28e-e733-476a-9bd9-ce1ab80bccce" targetNamespace="http://schemas.microsoft.com/office/2006/metadata/properties" ma:root="true" ma:fieldsID="b007a395a1b819ac04577c4a53bb4a9a" ns2:_="">
    <xsd:import namespace="5bd1c28e-e733-476a-9bd9-ce1ab80bccc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1c28e-e733-476a-9bd9-ce1ab80bcc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42002cc-2213-4a88-871d-9f1610aff28e"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d1c28e-e733-476a-9bd9-ce1ab80bcc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A55EF1-BD70-4713-8494-4E735B99DFC8}"/>
</file>

<file path=customXml/itemProps2.xml><?xml version="1.0" encoding="utf-8"?>
<ds:datastoreItem xmlns:ds="http://schemas.openxmlformats.org/officeDocument/2006/customXml" ds:itemID="{8DEB02A0-BAA7-4BF6-82C4-5F2040C9847D}"/>
</file>

<file path=customXml/itemProps3.xml><?xml version="1.0" encoding="utf-8"?>
<ds:datastoreItem xmlns:ds="http://schemas.openxmlformats.org/officeDocument/2006/customXml" ds:itemID="{C7FA83C5-DB00-4C6F-AE0E-8D6E6205B43C}"/>
</file>

<file path=docProps/app.xml><?xml version="1.0" encoding="utf-8"?>
<Properties xmlns="http://schemas.openxmlformats.org/officeDocument/2006/extended-properties" xmlns:vt="http://schemas.openxmlformats.org/officeDocument/2006/docPropsVTypes">
  <Template/>
  <TotalTime>1381</TotalTime>
  <Words>488</Words>
  <Application>Microsoft Macintosh PowerPoint</Application>
  <PresentationFormat>Custom</PresentationFormat>
  <Paragraphs>71</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ArialMT</vt:lpstr>
      <vt:lpstr>Calibri</vt:lpstr>
      <vt:lpstr>Helvetica Neue</vt:lpstr>
      <vt:lpstr>Open Sans</vt:lpstr>
      <vt:lpstr>Roboto Slab</vt:lpstr>
      <vt:lpstr>Times New Roman</vt:lpstr>
      <vt:lpstr>Trebuchet MS</vt:lpstr>
      <vt:lpstr>Office Theme</vt:lpstr>
      <vt:lpstr>SST 11 Graduation (What you need to know)</vt:lpstr>
      <vt:lpstr>PowerPoint Presentation</vt:lpstr>
      <vt:lpstr>PowerPoint Presentation</vt:lpstr>
      <vt:lpstr>PowerPoint Presentation</vt:lpstr>
      <vt:lpstr>When do I need to have a Student Success Plan?</vt:lpstr>
      <vt:lpstr>Questions about Credits?</vt:lpstr>
      <vt:lpstr>PowerPoint Presentation</vt:lpstr>
      <vt:lpstr>PowerPoint Presentation</vt:lpstr>
      <vt:lpstr>First, in order to have any other pathway to competency a student MUST  receive remediation and then retake the Alg. 1 and ELA II Tests</vt:lpstr>
      <vt:lpstr>PowerPoint Presentation</vt:lpstr>
      <vt:lpstr>Industry Recognized Credentials – Pathway (12) Aligned to the Graduation Plan</vt:lpstr>
      <vt:lpstr>PowerPoint Presentation</vt:lpstr>
      <vt:lpstr>Demonstrating Readiness Graduation Seals</vt:lpstr>
      <vt:lpstr>Alternative Assessment</vt:lpstr>
      <vt:lpstr>PowerPoint Presentation</vt:lpstr>
      <vt:lpstr>Questions?</vt:lpstr>
      <vt:lpstr>Contact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SST 11 Graduation (What you need to know)</dc:title>
  <cp:lastModifiedBy>David Bruce</cp:lastModifiedBy>
  <cp:revision>3</cp:revision>
  <dcterms:created xsi:type="dcterms:W3CDTF">2022-11-21T16:58:29Z</dcterms:created>
  <dcterms:modified xsi:type="dcterms:W3CDTF">2022-11-22T19:32:03Z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2022-10-31T00:00:00Z</vt:filetime>
  </property>
  <property fmtid="{D5CDD505-2E9C-101B-9397-08002B2CF9AE}" pid="3" name="LastSaved">
    <vt:filetime>2022-11-21T00:00:00Z</vt:filetime>
  </property>
  <property fmtid="{D5CDD505-2E9C-101B-9397-08002B2CF9AE}" pid="4" name="Producer">
    <vt:lpwstr>macOS Version 12.5 (Build 21G72) Quartz PDFContext</vt:lpwstr>
  </property>
  <property fmtid="{D5CDD505-2E9C-101B-9397-08002B2CF9AE}" pid="5" name="ContentTypeId">
    <vt:lpwstr>0x01010086E8415C25B43D44B038FA9E4AC7772E</vt:lpwstr>
  </property>
</Properties>
</file>