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51" r:id="rId5"/>
    <p:sldMasterId id="2147483655" r:id="rId6"/>
  </p:sldMasterIdLst>
  <p:notesMasterIdLst>
    <p:notesMasterId r:id="rId22"/>
  </p:notesMasterIdLst>
  <p:handoutMasterIdLst>
    <p:handoutMasterId r:id="rId23"/>
  </p:handoutMasterIdLst>
  <p:sldIdLst>
    <p:sldId id="260" r:id="rId7"/>
    <p:sldId id="345" r:id="rId8"/>
    <p:sldId id="346" r:id="rId9"/>
    <p:sldId id="359" r:id="rId10"/>
    <p:sldId id="271" r:id="rId11"/>
    <p:sldId id="361" r:id="rId12"/>
    <p:sldId id="362" r:id="rId13"/>
    <p:sldId id="299" r:id="rId14"/>
    <p:sldId id="306" r:id="rId15"/>
    <p:sldId id="294" r:id="rId16"/>
    <p:sldId id="298" r:id="rId17"/>
    <p:sldId id="360" r:id="rId18"/>
    <p:sldId id="363" r:id="rId19"/>
    <p:sldId id="364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73A4CC"/>
    <a:srgbClr val="83A2CA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88014" autoAdjust="0"/>
  </p:normalViewPr>
  <p:slideViewPr>
    <p:cSldViewPr snapToGrid="0" snapToObjects="1">
      <p:cViewPr varScale="1">
        <p:scale>
          <a:sx n="128" d="100"/>
          <a:sy n="128" d="100"/>
        </p:scale>
        <p:origin x="15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5378-3547-4D9D-B081-9ACBD8AD7AC0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FA1A-E06B-47C3-A244-6D7FF7429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afternoon!  My name is… I am the Program Administrator for Industry-Recognized Credentials and I also administer the Innovative Workforce Incentive Implementation Grant.</a:t>
            </a:r>
          </a:p>
          <a:p>
            <a:endParaRPr lang="en-US" dirty="0"/>
          </a:p>
          <a:p>
            <a:r>
              <a:rPr lang="en-US" dirty="0"/>
              <a:t>I have worked in the Office of Career-Technical Education since 2012 first supporting the agricultural education staff and Ohio FFA members and advisors and then supporting Leah </a:t>
            </a:r>
            <a:r>
              <a:rPr lang="en-US" dirty="0" err="1"/>
              <a:t>Amstutz</a:t>
            </a:r>
            <a:r>
              <a:rPr lang="en-US" dirty="0"/>
              <a:t> when she was the Associate Director. Of course, she is now the Director of Career-Technical Education </a:t>
            </a:r>
          </a:p>
          <a:p>
            <a:endParaRPr lang="en-US" dirty="0"/>
          </a:p>
          <a:p>
            <a:r>
              <a:rPr lang="en-US" dirty="0"/>
              <a:t>However, I do not operate alone. Industry-recognized credentials are exploding and there are </a:t>
            </a:r>
            <a:r>
              <a:rPr lang="en-US" b="1" dirty="0"/>
              <a:t>new legislative initiatives created in the last</a:t>
            </a:r>
            <a:r>
              <a:rPr lang="en-US" dirty="0"/>
              <a:t> </a:t>
            </a:r>
            <a:r>
              <a:rPr lang="en-US" b="1" dirty="0"/>
              <a:t>state budget</a:t>
            </a:r>
            <a:r>
              <a:rPr lang="en-US" dirty="0"/>
              <a:t> that touch many aspects within the Department of Education. </a:t>
            </a:r>
          </a:p>
          <a:p>
            <a:endParaRPr lang="en-US" dirty="0"/>
          </a:p>
          <a:p>
            <a:r>
              <a:rPr lang="en-US" dirty="0"/>
              <a:t>There is an advisory team with members that represent </a:t>
            </a:r>
            <a:r>
              <a:rPr lang="en-US" b="1" dirty="0"/>
              <a:t>Graduation Requirements, Fiscal, Grants Management, Policy, and the Governor’s Office of Workforce Transformation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are all here today to build partnerships between education and business and industry with the end result of </a:t>
            </a:r>
            <a:r>
              <a:rPr lang="en-US" b="1" dirty="0"/>
              <a:t>preparing students for careers</a:t>
            </a:r>
            <a:r>
              <a:rPr lang="en-US" dirty="0"/>
              <a:t>.  It may seem obvious to those who work within schools the benefits of students earning industry-recognized credentials but maybe not your industry partners.  Industry partners you know how industry-recognized credentials affect your business but maybe schools don’t realize all of the benefits to you.</a:t>
            </a:r>
          </a:p>
          <a:p>
            <a:endParaRPr lang="en-US" dirty="0"/>
          </a:p>
          <a:p>
            <a:r>
              <a:rPr lang="en-US" dirty="0"/>
              <a:t>I am here to bridge the gaps.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B8E9-7E05-4C60-A58D-798732DD5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48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2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Gives $8,000,000 to credential reimbursement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Educating entity will pay for the cost of credential 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Arial" panose="020B0604020202020204" pitchFamily="34" charset="0"/>
              </a:rPr>
              <a:t>May claim and receive reimbursement for testing fees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May claim reimbursement up to six months after the student has graduated from high school 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Reimbursements are received in June of the following year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If amount is not sufficient, reimbursement amounts will be prorated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Link reimbursement spreadsheet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Reimbursements are updated annually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Do not reimburse for train the trainer situation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If no fee for student assessment, then no reimbursement 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</a:rPr>
              <a:t>If multi vendor, we take an average for 3-4 vendor cost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B8E9-7E05-4C60-A58D-798732DD5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48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42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Credentials worth 6 points or higher in the Construction, Information Technology, Manufacturing, and Critical Jobs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currently have two rounds of grants with a total of 54 awardees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Included $4.5 million for implementation grants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$12.5 million for incentive payments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B8E9-7E05-4C60-A58D-798732DD5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48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1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B8E9-7E05-4C60-A58D-798732DD5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7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plan emphasizes that in high school, each student should see the </a:t>
            </a:r>
            <a:r>
              <a:rPr lang="en-US" b="1" dirty="0"/>
              <a:t>relevance of his or her learning</a:t>
            </a:r>
            <a:r>
              <a:rPr lang="en-US" dirty="0"/>
              <a:t>, be </a:t>
            </a:r>
            <a:r>
              <a:rPr lang="en-US" b="1" dirty="0"/>
              <a:t>exposed to practical, real-world work settings</a:t>
            </a:r>
            <a:r>
              <a:rPr lang="en-US" dirty="0"/>
              <a:t> and begin </a:t>
            </a:r>
            <a:r>
              <a:rPr lang="en-US" b="1" dirty="0"/>
              <a:t>defining his or her future</a:t>
            </a:r>
            <a:r>
              <a:rPr lang="en-US" dirty="0"/>
              <a:t>. The plan calls for Ohio high schools to </a:t>
            </a:r>
            <a:r>
              <a:rPr lang="en-US" b="1" dirty="0"/>
              <a:t>inspire students to identify their paths to future success through career-focused learning</a:t>
            </a:r>
            <a:r>
              <a:rPr lang="en-US" dirty="0"/>
              <a:t>.  I think this also means that they are engaged in planning and excited for their futures.</a:t>
            </a:r>
          </a:p>
          <a:p>
            <a:endParaRPr lang="en-US" dirty="0"/>
          </a:p>
          <a:p>
            <a:r>
              <a:rPr lang="en-US" dirty="0"/>
              <a:t>The process of earning an industry-recognized credential allows students to experience </a:t>
            </a:r>
            <a:r>
              <a:rPr lang="en-US" b="1" dirty="0"/>
              <a:t>education through work by practicing and applying their knowledge through employment experiences</a:t>
            </a:r>
            <a:r>
              <a:rPr lang="en-US" dirty="0"/>
              <a:t>. They learn about workplace expectations in terms of </a:t>
            </a:r>
            <a:r>
              <a:rPr lang="en-US" b="1" dirty="0"/>
              <a:t>professional skills needed for employment. Students acquire soft skills such as communication skills and time management in an applicable employment setting.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B8E9-7E05-4C60-A58D-798732DD5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96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4EC671D-B072-4E08-ACD9-9F8231CA5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Maybe it is important to understand when the term ‘‘industry-recognized’’ is used in reference to a credential,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means a credential that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recognized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preferred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 and used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screening applicants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hiring decisions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retention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qualified employees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tied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opportunities;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en-US" b="1" dirty="0"/>
              <a:t>Certificates are earned by successfully completing a training, course or series of courses. </a:t>
            </a:r>
          </a:p>
          <a:p>
            <a:pPr marL="628650" lvl="1" indent="-171450">
              <a:buFontTx/>
              <a:buChar char="-"/>
            </a:pPr>
            <a:r>
              <a:rPr lang="en-US" b="1" dirty="0"/>
              <a:t>Are issued for specific skill sets or competencies and may be: </a:t>
            </a:r>
          </a:p>
          <a:p>
            <a:pPr marL="1085850" lvl="2" indent="-171450">
              <a:buFontTx/>
              <a:buChar char="-"/>
            </a:pPr>
            <a:r>
              <a:rPr lang="en-US" b="1" dirty="0"/>
              <a:t>Desirable but not required</a:t>
            </a:r>
          </a:p>
          <a:p>
            <a:pPr marL="1085850" lvl="2" indent="-171450">
              <a:buFontTx/>
              <a:buChar char="-"/>
            </a:pPr>
            <a:r>
              <a:rPr lang="en-US" b="1" dirty="0"/>
              <a:t>Part of the hiring criteria, but not associated with critical job tasks</a:t>
            </a:r>
          </a:p>
          <a:p>
            <a:pPr marL="1085850" lvl="2" indent="-171450">
              <a:buFontTx/>
              <a:buChar char="-"/>
            </a:pPr>
            <a:r>
              <a:rPr lang="en-US" b="1" dirty="0"/>
              <a:t>Certificates of attendance or participation 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Certifications indicate mastery of or competency in specific knowledge, skills or processes that can be measured by accepted industry standards. </a:t>
            </a:r>
          </a:p>
          <a:p>
            <a:pPr marL="628650" lvl="1" indent="-171450">
              <a:buFontTx/>
              <a:buChar char="-"/>
            </a:pPr>
            <a:r>
              <a:rPr lang="en-US" b="1" dirty="0"/>
              <a:t>After attaining, individuals often must meet ongoing requirements to maintain the certification </a:t>
            </a:r>
          </a:p>
          <a:p>
            <a:pPr marL="171450" lvl="0" indent="-171450">
              <a:buFontTx/>
              <a:buChar char="-"/>
            </a:pPr>
            <a:r>
              <a:rPr lang="en-US" b="1" dirty="0"/>
              <a:t>Occupational licenses are awarded by state government agencies and often required for a specific position.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for students entering the workforce after graduation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 industry-recognized credential can show potential employers that they have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hands-on knowledge and have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demonstrated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skills necessary to perform the work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Ohio offers several ways to qualify for a high school diploma. Many of the options include, at least in part, earning 12 points of industry-recognized credentials from the Department’s approved list as part of graduation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5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Our current round closes on May 31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rounds take about 10-12 weeks to complete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Our current round closes on May 31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rounds take about 10-12 weeks to complete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1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Our current round closes on May 31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rounds take about 10-12 weeks to complete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7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There are 13 career fields offered.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reach graduation requirements, students must earn 12 points worth of industry-recognized credentials within one career field.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There are multiple tables on the pages for each career field, with the second table indicating credentials that will be available for the upcoming school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4AC0E-271D-422B-BB89-4AB4F4685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287" y="499281"/>
            <a:ext cx="7756222" cy="64633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87" y="5651271"/>
            <a:ext cx="5198217" cy="43088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∙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58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E75AE-0F77-FF4F-A8B7-BE682401D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643"/>
            <a:ext cx="9144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person&#10;&#10;Description automatically generated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97" y="607130"/>
            <a:ext cx="7772400" cy="480901"/>
          </a:xfrm>
        </p:spPr>
        <p:txBody>
          <a:bodyPr lIns="0" tIns="0" rIns="0" bIns="0" anchor="b" anchorCtr="0">
            <a:spAutoFit/>
          </a:bodyPr>
          <a:lstStyle>
            <a:lvl1pPr algn="l">
              <a:defRPr sz="31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97" y="5654136"/>
            <a:ext cx="6400800" cy="327013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25">
                <a:solidFill>
                  <a:srgbClr val="CD0920"/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2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4003"/>
            <a:ext cx="91440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3"/>
            <a:ext cx="8229600" cy="480901"/>
          </a:xfrm>
        </p:spPr>
        <p:txBody>
          <a:bodyPr>
            <a:spAutoFit/>
          </a:bodyPr>
          <a:lstStyle>
            <a:lvl1pPr>
              <a:defRPr sz="3125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15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07703A-D6B9-43B3-B974-1F517A40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0068" y="6412643"/>
            <a:ext cx="406307" cy="384382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463015-ABDD-44E9-850F-7B4794200E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3"/>
            <a:ext cx="8229600" cy="480901"/>
          </a:xfrm>
        </p:spPr>
        <p:txBody>
          <a:bodyPr>
            <a:spAutoFit/>
          </a:bodyPr>
          <a:lstStyle>
            <a:lvl1pPr>
              <a:defRPr sz="3125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15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0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person&#10;&#10;Description automatically generated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97" y="607130"/>
            <a:ext cx="7772400" cy="480901"/>
          </a:xfrm>
        </p:spPr>
        <p:txBody>
          <a:bodyPr lIns="0" tIns="0" rIns="0" bIns="0" anchor="b" anchorCtr="0">
            <a:spAutoFit/>
          </a:bodyPr>
          <a:lstStyle>
            <a:lvl1pPr algn="l">
              <a:defRPr sz="31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97" y="5654136"/>
            <a:ext cx="6400800" cy="327013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25">
                <a:solidFill>
                  <a:srgbClr val="CD0920"/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9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4003"/>
            <a:ext cx="91440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3"/>
            <a:ext cx="8229600" cy="480901"/>
          </a:xfrm>
        </p:spPr>
        <p:txBody>
          <a:bodyPr>
            <a:spAutoFit/>
          </a:bodyPr>
          <a:lstStyle>
            <a:lvl1pPr>
              <a:defRPr sz="3125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15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07703A-D6B9-43B3-B974-1F517A40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0068" y="6412643"/>
            <a:ext cx="406307" cy="384382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463015-ABDD-44E9-850F-7B4794200E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3"/>
            <a:ext cx="8229600" cy="480901"/>
          </a:xfrm>
        </p:spPr>
        <p:txBody>
          <a:bodyPr>
            <a:spAutoFit/>
          </a:bodyPr>
          <a:lstStyle>
            <a:lvl1pPr>
              <a:defRPr sz="3125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15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2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7789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8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342883" rtl="0" eaLnBrk="1" latinLnBrk="0" hangingPunct="1">
        <a:spcBef>
          <a:spcPct val="0"/>
        </a:spcBef>
        <a:buNone/>
        <a:defRPr sz="3125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170251" indent="-170251" algn="l" defTabSz="342883" rtl="0" eaLnBrk="1" latinLnBrk="0" hangingPunct="1">
        <a:spcBef>
          <a:spcPct val="20000"/>
        </a:spcBef>
        <a:buFont typeface="Arial"/>
        <a:buChar char="•"/>
        <a:defRPr sz="2438" kern="1200">
          <a:solidFill>
            <a:schemeClr val="tx1"/>
          </a:solidFill>
          <a:latin typeface="Arial"/>
          <a:ea typeface="+mn-ea"/>
          <a:cs typeface="Arial"/>
        </a:defRPr>
      </a:lvl1pPr>
      <a:lvl2pPr marL="428604" indent="-169060" algn="l" defTabSz="342883" rtl="0" eaLnBrk="1" latinLnBrk="0" hangingPunct="1">
        <a:spcBef>
          <a:spcPct val="20000"/>
        </a:spcBef>
        <a:buFont typeface="Arial"/>
        <a:buChar char="–"/>
        <a:defRPr sz="2438" kern="1200">
          <a:solidFill>
            <a:schemeClr val="tx1"/>
          </a:solidFill>
          <a:latin typeface="Arial"/>
          <a:ea typeface="+mn-ea"/>
          <a:cs typeface="Arial"/>
        </a:defRPr>
      </a:lvl2pPr>
      <a:lvl3pPr marL="769105" indent="-171441" algn="l" defTabSz="342883" rtl="0" eaLnBrk="1" latinLnBrk="0" hangingPunct="1">
        <a:spcBef>
          <a:spcPct val="20000"/>
        </a:spcBef>
        <a:buFont typeface="Arial"/>
        <a:buChar char="•"/>
        <a:defRPr sz="2438" kern="1200">
          <a:solidFill>
            <a:schemeClr val="tx1"/>
          </a:solidFill>
          <a:latin typeface="Arial"/>
          <a:ea typeface="+mn-ea"/>
          <a:cs typeface="Arial"/>
        </a:defRPr>
      </a:lvl3pPr>
      <a:lvl4pPr marL="1117941" indent="-171441" algn="l" defTabSz="342883" rtl="0" eaLnBrk="1" latinLnBrk="0" hangingPunct="1">
        <a:spcBef>
          <a:spcPct val="20000"/>
        </a:spcBef>
        <a:buFont typeface="Arial"/>
        <a:buChar char="–"/>
        <a:defRPr sz="2438" kern="1200">
          <a:solidFill>
            <a:schemeClr val="tx1"/>
          </a:solidFill>
          <a:latin typeface="Arial"/>
          <a:ea typeface="+mn-ea"/>
          <a:cs typeface="Arial"/>
        </a:defRPr>
      </a:lvl4pPr>
      <a:lvl5pPr marL="1460824" indent="-171441" algn="l" defTabSz="342883" rtl="0" eaLnBrk="1" latinLnBrk="0" hangingPunct="1">
        <a:spcBef>
          <a:spcPct val="20000"/>
        </a:spcBef>
        <a:buFont typeface="Arial"/>
        <a:buChar char="»"/>
        <a:defRPr sz="2438" kern="1200">
          <a:solidFill>
            <a:schemeClr val="tx1"/>
          </a:solidFill>
          <a:latin typeface="Arial"/>
          <a:ea typeface="+mn-ea"/>
          <a:cs typeface="Arial"/>
        </a:defRPr>
      </a:lvl5pPr>
      <a:lvl6pPr marL="1885856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7789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68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342883" rtl="0" eaLnBrk="1" latinLnBrk="0" hangingPunct="1">
        <a:spcBef>
          <a:spcPct val="0"/>
        </a:spcBef>
        <a:buNone/>
        <a:defRPr sz="3125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170251" indent="-170251" algn="l" defTabSz="342883" rtl="0" eaLnBrk="1" latinLnBrk="0" hangingPunct="1">
        <a:spcBef>
          <a:spcPct val="20000"/>
        </a:spcBef>
        <a:buFont typeface="Arial"/>
        <a:buChar char="•"/>
        <a:defRPr sz="2438" kern="1200">
          <a:solidFill>
            <a:schemeClr val="tx1"/>
          </a:solidFill>
          <a:latin typeface="Arial"/>
          <a:ea typeface="+mn-ea"/>
          <a:cs typeface="Arial"/>
        </a:defRPr>
      </a:lvl1pPr>
      <a:lvl2pPr marL="428604" indent="-169060" algn="l" defTabSz="342883" rtl="0" eaLnBrk="1" latinLnBrk="0" hangingPunct="1">
        <a:spcBef>
          <a:spcPct val="20000"/>
        </a:spcBef>
        <a:buFont typeface="Arial"/>
        <a:buChar char="–"/>
        <a:defRPr sz="2438" kern="1200">
          <a:solidFill>
            <a:schemeClr val="tx1"/>
          </a:solidFill>
          <a:latin typeface="Arial"/>
          <a:ea typeface="+mn-ea"/>
          <a:cs typeface="Arial"/>
        </a:defRPr>
      </a:lvl2pPr>
      <a:lvl3pPr marL="769105" indent="-171441" algn="l" defTabSz="342883" rtl="0" eaLnBrk="1" latinLnBrk="0" hangingPunct="1">
        <a:spcBef>
          <a:spcPct val="20000"/>
        </a:spcBef>
        <a:buFont typeface="Arial"/>
        <a:buChar char="•"/>
        <a:defRPr sz="2438" kern="1200">
          <a:solidFill>
            <a:schemeClr val="tx1"/>
          </a:solidFill>
          <a:latin typeface="Arial"/>
          <a:ea typeface="+mn-ea"/>
          <a:cs typeface="Arial"/>
        </a:defRPr>
      </a:lvl3pPr>
      <a:lvl4pPr marL="1117941" indent="-171441" algn="l" defTabSz="342883" rtl="0" eaLnBrk="1" latinLnBrk="0" hangingPunct="1">
        <a:spcBef>
          <a:spcPct val="20000"/>
        </a:spcBef>
        <a:buFont typeface="Arial"/>
        <a:buChar char="–"/>
        <a:defRPr sz="2438" kern="1200">
          <a:solidFill>
            <a:schemeClr val="tx1"/>
          </a:solidFill>
          <a:latin typeface="Arial"/>
          <a:ea typeface="+mn-ea"/>
          <a:cs typeface="Arial"/>
        </a:defRPr>
      </a:lvl4pPr>
      <a:lvl5pPr marL="1460824" indent="-171441" algn="l" defTabSz="342883" rtl="0" eaLnBrk="1" latinLnBrk="0" hangingPunct="1">
        <a:spcBef>
          <a:spcPct val="20000"/>
        </a:spcBef>
        <a:buFont typeface="Arial"/>
        <a:buChar char="»"/>
        <a:defRPr sz="2438" kern="1200">
          <a:solidFill>
            <a:schemeClr val="tx1"/>
          </a:solidFill>
          <a:latin typeface="Arial"/>
          <a:ea typeface="+mn-ea"/>
          <a:cs typeface="Arial"/>
        </a:defRPr>
      </a:lvl5pPr>
      <a:lvl6pPr marL="1885856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3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Topics/Ohio-s-Graduation-Requirements/Industry-Recognized-Credentia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getattachment/Topics/Ohio-s-Graduation-Requirements/Industry-Recognized-Credentials/Innovative-Workforce-Incentive-Program/2021-2022-Innovative-Workforce-Incentive-Program-Qualifying-Industry-Recognized-Credentials-All.pdf.aspx?lang=en-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Y23%20New%20Credentials%20All.xls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mma.Waymire@education.ohio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Topics/Ohio-s-Graduation-Requirements/Industry-Recognized-Credentials/Industry-Recognized-Credentials-by-Career-Fiel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FA1C-094A-4F9C-A9BE-60172E3E3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87" y="482846"/>
            <a:ext cx="9076623" cy="1138773"/>
          </a:xfrm>
        </p:spPr>
        <p:txBody>
          <a:bodyPr/>
          <a:lstStyle/>
          <a:p>
            <a:r>
              <a:rPr lang="en-US" sz="4000" dirty="0"/>
              <a:t>Industry-Recognized Credentials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D0F47-85F1-49ED-A201-56881DEC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87" y="5393795"/>
            <a:ext cx="5587370" cy="880241"/>
          </a:xfrm>
        </p:spPr>
        <p:txBody>
          <a:bodyPr/>
          <a:lstStyle/>
          <a:p>
            <a:r>
              <a:rPr lang="en-US" sz="2600" dirty="0"/>
              <a:t>Emma Waymire</a:t>
            </a:r>
          </a:p>
          <a:p>
            <a:r>
              <a:rPr lang="en-US" sz="2600" dirty="0"/>
              <a:t>Program Administrator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FD8F8-E131-4671-AB57-DB99598C5A9A}"/>
              </a:ext>
            </a:extLst>
          </p:cNvPr>
          <p:cNvSpPr/>
          <p:nvPr/>
        </p:nvSpPr>
        <p:spPr>
          <a:xfrm>
            <a:off x="67377" y="6298048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  <a:latin typeface="Arial"/>
                <a:cs typeface="Arial"/>
              </a:rPr>
              <a:t>April 21, 2022</a:t>
            </a:r>
          </a:p>
        </p:txBody>
      </p:sp>
    </p:spTree>
    <p:extLst>
      <p:ext uri="{BB962C8B-B14F-4D97-AF65-F5344CB8AC3E}">
        <p14:creationId xmlns:p14="http://schemas.microsoft.com/office/powerpoint/2010/main" val="20609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C7F7F-46BC-4C37-91C4-0F48AD35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83"/>
            <a:fld id="{79463015-ABDD-44E9-850F-7B4794200E02}" type="slidenum">
              <a:rPr lang="en-US">
                <a:solidFill>
                  <a:srgbClr val="FFFFFF">
                    <a:lumMod val="95000"/>
                  </a:srgbClr>
                </a:solidFill>
              </a:rPr>
              <a:pPr defTabSz="342883"/>
              <a:t>10</a:t>
            </a:fld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0BB35F-C94F-4BDE-A150-7C5D0068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2846"/>
            <a:ext cx="8229600" cy="646331"/>
          </a:xfrm>
        </p:spPr>
        <p:txBody>
          <a:bodyPr/>
          <a:lstStyle/>
          <a:p>
            <a:r>
              <a:rPr lang="en-US" sz="4200" dirty="0"/>
              <a:t>Credential Reimbursements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5096F6D-0034-4009-9ED5-D336B6FD962C}"/>
              </a:ext>
            </a:extLst>
          </p:cNvPr>
          <p:cNvSpPr/>
          <p:nvPr/>
        </p:nvSpPr>
        <p:spPr>
          <a:xfrm>
            <a:off x="458083" y="1968544"/>
            <a:ext cx="8228717" cy="878768"/>
          </a:xfrm>
          <a:prstGeom prst="roundRect">
            <a:avLst>
              <a:gd name="adj" fmla="val 50000"/>
            </a:avLst>
          </a:prstGeom>
          <a:solidFill>
            <a:srgbClr val="73A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342883" lvl="1" defTabSz="342883">
              <a:spcBef>
                <a:spcPts val="750"/>
              </a:spcBef>
            </a:pP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Reimbursement Program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73D624-CCF5-4A84-B877-D26BB2813379}"/>
              </a:ext>
            </a:extLst>
          </p:cNvPr>
          <p:cNvSpPr/>
          <p:nvPr/>
        </p:nvSpPr>
        <p:spPr>
          <a:xfrm>
            <a:off x="457200" y="1968544"/>
            <a:ext cx="910255" cy="878768"/>
          </a:xfrm>
          <a:prstGeom prst="ellipse">
            <a:avLst/>
          </a:prstGeom>
          <a:solidFill>
            <a:srgbClr val="73A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3" fontAlgn="base">
              <a:spcBef>
                <a:spcPct val="0"/>
              </a:spcBef>
              <a:spcAft>
                <a:spcPct val="0"/>
              </a:spcAft>
            </a:pPr>
            <a:endParaRPr lang="en-US" sz="1313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CEF7181-7237-43B2-9398-2FA4CBEB6BDC}"/>
              </a:ext>
            </a:extLst>
          </p:cNvPr>
          <p:cNvSpPr/>
          <p:nvPr/>
        </p:nvSpPr>
        <p:spPr>
          <a:xfrm>
            <a:off x="457200" y="3311826"/>
            <a:ext cx="8228717" cy="878768"/>
          </a:xfrm>
          <a:prstGeom prst="roundRect">
            <a:avLst>
              <a:gd name="adj" fmla="val 50000"/>
            </a:avLst>
          </a:prstGeom>
          <a:solidFill>
            <a:srgbClr val="73A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342883" lvl="1" defTabSz="342883">
              <a:spcBef>
                <a:spcPts val="750"/>
              </a:spcBef>
            </a:pP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Incentive Payments</a:t>
            </a:r>
          </a:p>
        </p:txBody>
      </p:sp>
    </p:spTree>
    <p:extLst>
      <p:ext uri="{BB962C8B-B14F-4D97-AF65-F5344CB8AC3E}">
        <p14:creationId xmlns:p14="http://schemas.microsoft.com/office/powerpoint/2010/main" val="41903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" y="612922"/>
            <a:ext cx="8229600" cy="646331"/>
          </a:xfrm>
        </p:spPr>
        <p:txBody>
          <a:bodyPr/>
          <a:lstStyle/>
          <a:p>
            <a:r>
              <a:rPr lang="en-US" sz="4200" dirty="0"/>
              <a:t>House Bill 110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115"/>
            <a:ext cx="8229600" cy="3394473"/>
          </a:xfrm>
        </p:spPr>
        <p:txBody>
          <a:bodyPr/>
          <a:lstStyle/>
          <a:p>
            <a:r>
              <a:rPr lang="en-US" sz="3200" dirty="0"/>
              <a:t>$8,000,000 appropriated for Industry-Recognized Credential Reimbursement </a:t>
            </a:r>
          </a:p>
          <a:p>
            <a:r>
              <a:rPr lang="en-US" sz="3200" dirty="0">
                <a:hlinkClick r:id="rId3"/>
              </a:rPr>
              <a:t>Reimbursement schedule</a:t>
            </a:r>
            <a:endParaRPr lang="en-US" sz="3200" dirty="0"/>
          </a:p>
          <a:p>
            <a:r>
              <a:rPr lang="en-US" sz="3200" dirty="0"/>
              <a:t>Schools are reimbursed for the student testing fee amount</a:t>
            </a:r>
          </a:p>
          <a:p>
            <a:r>
              <a:rPr lang="en-US" sz="3200" dirty="0"/>
              <a:t>Successful credential attempts can be reported up to six months after graduation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6D317-31B5-409A-A9A5-448493E0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83"/>
            <a:fld id="{79463015-ABDD-44E9-850F-7B4794200E02}" type="slidenum">
              <a:rPr lang="en-US">
                <a:solidFill>
                  <a:srgbClr val="FFFFFF">
                    <a:lumMod val="95000"/>
                  </a:srgbClr>
                </a:solidFill>
              </a:rPr>
              <a:pPr defTabSz="342883"/>
              <a:t>12</a:t>
            </a:fld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3AFDA1-1014-479D-8369-6CF12853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2305865"/>
            <a:ext cx="3322721" cy="2585323"/>
          </a:xfrm>
        </p:spPr>
        <p:txBody>
          <a:bodyPr/>
          <a:lstStyle/>
          <a:p>
            <a:r>
              <a:rPr lang="en-US" sz="4200" dirty="0"/>
              <a:t>Innovative Workforce Incentive 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2BFCB-C33D-49CB-A3A6-95C3E4B6A7D5}"/>
              </a:ext>
            </a:extLst>
          </p:cNvPr>
          <p:cNvSpPr/>
          <p:nvPr/>
        </p:nvSpPr>
        <p:spPr>
          <a:xfrm>
            <a:off x="4572001" y="857250"/>
            <a:ext cx="4572000" cy="4742443"/>
          </a:xfrm>
          <a:prstGeom prst="rect">
            <a:avLst/>
          </a:prstGeom>
          <a:solidFill>
            <a:srgbClr val="77AB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3"/>
            <a:endParaRPr lang="en-US" sz="1313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C263F4-8101-4249-BC13-994FEF66F2FD}"/>
              </a:ext>
            </a:extLst>
          </p:cNvPr>
          <p:cNvCxnSpPr>
            <a:cxnSpLocks/>
          </p:cNvCxnSpPr>
          <p:nvPr/>
        </p:nvCxnSpPr>
        <p:spPr>
          <a:xfrm>
            <a:off x="4572000" y="1795673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30BDB-0EB7-4763-8D32-3B253FA5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087" y="1157772"/>
            <a:ext cx="3665525" cy="393484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House Bill 110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F8E655-AF63-44A3-A657-9EC2D37B6651}"/>
              </a:ext>
            </a:extLst>
          </p:cNvPr>
          <p:cNvSpPr txBox="1">
            <a:spLocks/>
          </p:cNvSpPr>
          <p:nvPr/>
        </p:nvSpPr>
        <p:spPr>
          <a:xfrm>
            <a:off x="4796086" y="2043267"/>
            <a:ext cx="4001502" cy="4969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85750">
              <a:buNone/>
            </a:pPr>
            <a:r>
              <a:rPr lang="en-US" sz="2250" dirty="0">
                <a:solidFill>
                  <a:srgbClr val="FFFFFF"/>
                </a:solidFill>
                <a:hlinkClick r:id="rId3"/>
              </a:rPr>
              <a:t>Innovative Workforce Incentive Program Credential List</a:t>
            </a:r>
            <a:endParaRPr lang="en-US" sz="2250" dirty="0">
              <a:solidFill>
                <a:srgbClr val="FFFF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7935E3-0FA0-497F-ABB1-6A2506C75212}"/>
              </a:ext>
            </a:extLst>
          </p:cNvPr>
          <p:cNvSpPr txBox="1">
            <a:spLocks/>
          </p:cNvSpPr>
          <p:nvPr/>
        </p:nvSpPr>
        <p:spPr>
          <a:xfrm>
            <a:off x="4796087" y="3074897"/>
            <a:ext cx="4001502" cy="5271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85750">
              <a:buNone/>
            </a:pPr>
            <a:r>
              <a:rPr lang="en-US" sz="2250" dirty="0">
                <a:solidFill>
                  <a:srgbClr val="FFFFFF"/>
                </a:solidFill>
              </a:rPr>
              <a:t>Incentive payments of $1,250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62CCFF-3EB1-44DA-979B-F6D5D8695294}"/>
              </a:ext>
            </a:extLst>
          </p:cNvPr>
          <p:cNvSpPr txBox="1">
            <a:spLocks/>
          </p:cNvSpPr>
          <p:nvPr/>
        </p:nvSpPr>
        <p:spPr>
          <a:xfrm>
            <a:off x="4796085" y="4100396"/>
            <a:ext cx="2457449" cy="3934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85750">
              <a:buNone/>
            </a:pPr>
            <a:r>
              <a:rPr lang="en-US" sz="2250" dirty="0">
                <a:solidFill>
                  <a:srgbClr val="FFFFFF"/>
                </a:solidFill>
              </a:rPr>
              <a:t>No additional EMIS reporting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5C0E33-9CDC-4596-B318-403D0FE63017}"/>
              </a:ext>
            </a:extLst>
          </p:cNvPr>
          <p:cNvSpPr txBox="1">
            <a:spLocks/>
          </p:cNvSpPr>
          <p:nvPr/>
        </p:nvSpPr>
        <p:spPr>
          <a:xfrm>
            <a:off x="4796085" y="4973324"/>
            <a:ext cx="4127108" cy="3934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85750">
              <a:buNone/>
            </a:pPr>
            <a:r>
              <a:rPr lang="en-US" sz="2250" dirty="0">
                <a:solidFill>
                  <a:srgbClr val="FFFFFF"/>
                </a:solidFill>
              </a:rPr>
              <a:t>Payments received in June with other reimbursement payments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20656A-A98F-4C2F-BDC7-3E1C51697C32}"/>
              </a:ext>
            </a:extLst>
          </p:cNvPr>
          <p:cNvCxnSpPr>
            <a:cxnSpLocks/>
          </p:cNvCxnSpPr>
          <p:nvPr/>
        </p:nvCxnSpPr>
        <p:spPr>
          <a:xfrm>
            <a:off x="4572000" y="2814306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5446F4-95D6-401D-B588-8052D39B2C23}"/>
              </a:ext>
            </a:extLst>
          </p:cNvPr>
          <p:cNvCxnSpPr>
            <a:cxnSpLocks/>
          </p:cNvCxnSpPr>
          <p:nvPr/>
        </p:nvCxnSpPr>
        <p:spPr>
          <a:xfrm>
            <a:off x="4572000" y="384296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0B4860-80D8-490A-BA6C-78497C137E1B}"/>
              </a:ext>
            </a:extLst>
          </p:cNvPr>
          <p:cNvCxnSpPr>
            <a:cxnSpLocks/>
          </p:cNvCxnSpPr>
          <p:nvPr/>
        </p:nvCxnSpPr>
        <p:spPr>
          <a:xfrm>
            <a:off x="4572001" y="479141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6F91BE-2A6F-4322-ACEF-A939959E7FEE}"/>
              </a:ext>
            </a:extLst>
          </p:cNvPr>
          <p:cNvCxnSpPr>
            <a:cxnSpLocks/>
          </p:cNvCxnSpPr>
          <p:nvPr/>
        </p:nvCxnSpPr>
        <p:spPr>
          <a:xfrm>
            <a:off x="4572001" y="5599693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1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0750"/>
            <a:ext cx="8229600" cy="1292662"/>
          </a:xfrm>
        </p:spPr>
        <p:txBody>
          <a:bodyPr/>
          <a:lstStyle/>
          <a:p>
            <a:r>
              <a:rPr lang="en-US" sz="4200" dirty="0"/>
              <a:t>New Credentials for 2022-2023 School Year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115"/>
            <a:ext cx="8229600" cy="4450560"/>
          </a:xfrm>
        </p:spPr>
        <p:txBody>
          <a:bodyPr/>
          <a:lstStyle/>
          <a:p>
            <a:r>
              <a:rPr lang="en-US" sz="3200" dirty="0"/>
              <a:t>Ohio Driver’s License – 1 point – all career fields</a:t>
            </a:r>
          </a:p>
          <a:p>
            <a:r>
              <a:rPr lang="en-US" sz="3200" dirty="0"/>
              <a:t>Franklin Covey: Leader In Me – 3 points – all career fields</a:t>
            </a:r>
          </a:p>
          <a:p>
            <a:r>
              <a:rPr lang="en-US" sz="3200" dirty="0"/>
              <a:t>Information Technology Specialist Suite – 1 point – IT</a:t>
            </a:r>
          </a:p>
          <a:p>
            <a:r>
              <a:rPr lang="en-US" sz="3200" dirty="0"/>
              <a:t>RISE Up Warehouse, Inventory &amp; Logistics – 3 points – Business &amp; Transportation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D68A7-A666-4989-8742-F60498F51D34}"/>
              </a:ext>
            </a:extLst>
          </p:cNvPr>
          <p:cNvSpPr txBox="1"/>
          <p:nvPr/>
        </p:nvSpPr>
        <p:spPr>
          <a:xfrm>
            <a:off x="704675" y="1020388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Link to New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Credential List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1537"/>
            <a:ext cx="8229600" cy="646331"/>
          </a:xfrm>
        </p:spPr>
        <p:txBody>
          <a:bodyPr/>
          <a:lstStyle/>
          <a:p>
            <a:r>
              <a:rPr lang="en-US" sz="4200" dirty="0"/>
              <a:t>Ohio Driver License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115"/>
            <a:ext cx="8229600" cy="3394473"/>
          </a:xfrm>
        </p:spPr>
        <p:txBody>
          <a:bodyPr/>
          <a:lstStyle/>
          <a:p>
            <a:r>
              <a:rPr lang="en-US" sz="3200" dirty="0"/>
              <a:t>Ohio Revised Code allows a student who takes a driver education course to earn either: </a:t>
            </a:r>
          </a:p>
          <a:p>
            <a:pPr lvl="1"/>
            <a:r>
              <a:rPr lang="en-US" sz="3200" dirty="0"/>
              <a:t>0.5 credits toward their elective requirements for a diploma</a:t>
            </a:r>
          </a:p>
          <a:p>
            <a:pPr lvl="1"/>
            <a:r>
              <a:rPr lang="en-US" sz="3200" dirty="0"/>
              <a:t>One point of industry-recognized credentials when reporting the Ohio Driver’s License as 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0384EC-953C-40F9-924D-997D0FE2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1554"/>
            <a:ext cx="8229600" cy="738664"/>
          </a:xfrm>
          <a:noFill/>
        </p:spPr>
        <p:txBody>
          <a:bodyPr/>
          <a:lstStyle/>
          <a:p>
            <a:r>
              <a:rPr lang="en-US" sz="4800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me!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CF43F8-6A12-493D-9B39-1F780C7F0314}"/>
              </a:ext>
            </a:extLst>
          </p:cNvPr>
          <p:cNvSpPr txBox="1">
            <a:spLocks/>
          </p:cNvSpPr>
          <p:nvPr/>
        </p:nvSpPr>
        <p:spPr>
          <a:xfrm>
            <a:off x="457200" y="1344379"/>
            <a:ext cx="8229600" cy="246221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Emma Waymire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  <a:hlinkClick r:id="rId2"/>
              </a:rPr>
              <a:t>Emma.Waymire@education.ohio.gov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8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1" y="72190"/>
            <a:ext cx="8922619" cy="1231106"/>
          </a:xfrm>
        </p:spPr>
        <p:txBody>
          <a:bodyPr/>
          <a:lstStyle/>
          <a:p>
            <a:r>
              <a:rPr lang="en-US" sz="4000" dirty="0"/>
              <a:t>What is an Industry-Recognized Credential?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" y="1490472"/>
            <a:ext cx="8229600" cy="4720700"/>
          </a:xfrm>
        </p:spPr>
        <p:txBody>
          <a:bodyPr/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industry-recognized credential is a verification of an individual’s qualification or competence. 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third party with authority issues a credential. 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Industry-recognized credentials are valued in the labor market and are a validation of knowledge and skill. 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can take many forms, including certifications, certificates, and licenses. 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38" y="16501"/>
            <a:ext cx="7286324" cy="1231106"/>
          </a:xfrm>
        </p:spPr>
        <p:txBody>
          <a:bodyPr/>
          <a:lstStyle/>
          <a:p>
            <a:r>
              <a:rPr lang="en-US" sz="4000" dirty="0"/>
              <a:t>Benefits of Industry-Recognized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519"/>
            <a:ext cx="8229600" cy="4858317"/>
          </a:xfrm>
        </p:spPr>
        <p:txBody>
          <a:bodyPr/>
          <a:lstStyle/>
          <a:p>
            <a:pPr lvl="0"/>
            <a:r>
              <a:rPr lang="en-US" sz="3000" i="1" dirty="0">
                <a:solidFill>
                  <a:prstClr val="black"/>
                </a:solidFill>
              </a:rPr>
              <a:t>Each Child, Our Future </a:t>
            </a:r>
            <a:r>
              <a:rPr lang="en-US" sz="3000" dirty="0">
                <a:solidFill>
                  <a:prstClr val="black"/>
                </a:solidFill>
              </a:rPr>
              <a:t>is Ohio’s shared plan for ensuring that each student is </a:t>
            </a:r>
            <a:r>
              <a:rPr lang="en-US" sz="3000" b="1" dirty="0">
                <a:solidFill>
                  <a:schemeClr val="accent4"/>
                </a:solidFill>
              </a:rPr>
              <a:t>challenged, prepared and empowered</a:t>
            </a:r>
            <a:r>
              <a:rPr lang="en-US" sz="3000" dirty="0">
                <a:solidFill>
                  <a:prstClr val="black"/>
                </a:solidFill>
              </a:rPr>
              <a:t>. The plan calls for Ohio high schools to inspire students to identify their paths to future success through career-focused learning. 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Earning an industry-recognized credential is the perfect platform for making learning relevant.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38" y="16501"/>
            <a:ext cx="7286324" cy="1231106"/>
          </a:xfrm>
        </p:spPr>
        <p:txBody>
          <a:bodyPr/>
          <a:lstStyle/>
          <a:p>
            <a:r>
              <a:rPr lang="en-US" sz="4000" dirty="0"/>
              <a:t>Benefits of Industry-Recognized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609"/>
            <a:ext cx="8229600" cy="4858317"/>
          </a:xfrm>
        </p:spPr>
        <p:txBody>
          <a:bodyPr/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What are the forms </a:t>
            </a:r>
            <a:r>
              <a:rPr lang="en-US" sz="3000" dirty="0"/>
              <a:t>industry-recognized credential?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</a:rPr>
              <a:t>Certificate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</a:rPr>
              <a:t>Certification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</a:rPr>
              <a:t>License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Benefits </a:t>
            </a:r>
            <a:r>
              <a:rPr lang="en-US" sz="3000" dirty="0"/>
              <a:t>student</a:t>
            </a:r>
            <a:r>
              <a:rPr lang="en-US" sz="3000" dirty="0">
                <a:solidFill>
                  <a:srgbClr val="8064A2"/>
                </a:solidFill>
              </a:rPr>
              <a:t> </a:t>
            </a:r>
            <a:r>
              <a:rPr lang="en-US" sz="3000" dirty="0"/>
              <a:t>entering workforce or college bound.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Alternate pathway to graduation.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15553"/>
          </a:xfrm>
        </p:spPr>
        <p:txBody>
          <a:bodyPr/>
          <a:lstStyle/>
          <a:p>
            <a:r>
              <a:rPr lang="en-US" sz="4000" dirty="0"/>
              <a:t>Process to Add a New Credential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797"/>
            <a:ext cx="8229600" cy="4761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Applications are now open year-round and anybody is able to submit.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Each review round includes: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Labor market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Industry feedback survey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Education Program Specialist feedback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Industry-Recognized Review Committee experience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209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1"/>
            <a:ext cx="8229600" cy="1231106"/>
          </a:xfrm>
        </p:spPr>
        <p:txBody>
          <a:bodyPr/>
          <a:lstStyle/>
          <a:p>
            <a:r>
              <a:rPr lang="en-US" sz="4000" dirty="0"/>
              <a:t>Process to Modify a Credential Currently on the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797"/>
            <a:ext cx="8229600" cy="4761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Modification applications are also open year-round.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The application undergoes the same research as a new application.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Changes that may be requested: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A point value increase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Adding a credential to additional career fields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Applications for the same request will only be reevaluated every six months.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77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930"/>
            <a:ext cx="8229600" cy="615553"/>
          </a:xfrm>
        </p:spPr>
        <p:txBody>
          <a:bodyPr/>
          <a:lstStyle/>
          <a:p>
            <a:r>
              <a:rPr lang="en-US" sz="4000" dirty="0"/>
              <a:t>Point Value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797"/>
            <a:ext cx="8229600" cy="4761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Multiple factors are included in the determination of the point value of a credential.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Factors included: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Industry feedback gathered through a survey.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The feedback indicates the recognition and importance that industry gives each credential.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64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dirty="0"/>
              <a:t>What credentials can they earn?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6FBAFED-640E-46D6-AAAB-EE123741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2900"/>
            <a:ext cx="8229600" cy="56018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Programs can select from a number of </a:t>
            </a:r>
            <a:r>
              <a:rPr lang="en-US" sz="2800" dirty="0">
                <a:hlinkClick r:id="rId3"/>
              </a:rPr>
              <a:t>career fields: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5F9BD-30CF-4C47-A480-0F82E1F6E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20" y="1783080"/>
            <a:ext cx="6221160" cy="42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83"/>
            <a:fld id="{79463015-ABDD-44E9-850F-7B4794200E02}" type="slidenum">
              <a:rPr lang="en-US">
                <a:solidFill>
                  <a:srgbClr val="FFFFFF">
                    <a:lumMod val="95000"/>
                  </a:srgbClr>
                </a:solidFill>
              </a:rPr>
              <a:pPr defTabSz="342883"/>
              <a:t>9</a:t>
            </a:fld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0B8983-2396-49AC-82CC-C5AF96CB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0152"/>
            <a:ext cx="8229600" cy="480901"/>
          </a:xfrm>
        </p:spPr>
        <p:txBody>
          <a:bodyPr/>
          <a:lstStyle/>
          <a:p>
            <a:r>
              <a:rPr lang="en-US" dirty="0"/>
              <a:t>Webpage Updates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986592-94E6-4BED-B1E9-47148C2C9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81" y="1752371"/>
            <a:ext cx="3736048" cy="3561336"/>
          </a:xfrm>
        </p:spPr>
      </p:pic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2D42C5D1-D9F1-4FB8-836A-2954CA26C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93" y="2042468"/>
            <a:ext cx="4634975" cy="32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E_PPT_Template1_June2016" id="{A1BB4F38-F82F-42FE-936C-23E644FEEDAA}" vid="{A681B5FD-263F-4443-8E6D-3417A0665923}"/>
    </a:ext>
  </a:extLst>
</a:theme>
</file>

<file path=ppt/theme/theme2.xml><?xml version="1.0" encoding="utf-8"?>
<a:theme xmlns:a="http://schemas.openxmlformats.org/drawingml/2006/main" name="1_Office Theme">
  <a:themeElements>
    <a:clrScheme name="Default Color Scheme">
      <a:dk1>
        <a:srgbClr val="000000"/>
      </a:dk1>
      <a:lt1>
        <a:srgbClr val="FFFFFF"/>
      </a:lt1>
      <a:dk2>
        <a:srgbClr val="202945"/>
      </a:dk2>
      <a:lt2>
        <a:srgbClr val="EEEAE3"/>
      </a:lt2>
      <a:accent1>
        <a:srgbClr val="73A5CB"/>
      </a:accent1>
      <a:accent2>
        <a:srgbClr val="6F0C1A"/>
      </a:accent2>
      <a:accent3>
        <a:srgbClr val="92AF3C"/>
      </a:accent3>
      <a:accent4>
        <a:srgbClr val="535050"/>
      </a:accent4>
      <a:accent5>
        <a:srgbClr val="F10117"/>
      </a:accent5>
      <a:accent6>
        <a:srgbClr val="D19D0D"/>
      </a:accent6>
      <a:hlink>
        <a:srgbClr val="0055B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Default Color Scheme">
      <a:dk1>
        <a:srgbClr val="000000"/>
      </a:dk1>
      <a:lt1>
        <a:srgbClr val="FFFFFF"/>
      </a:lt1>
      <a:dk2>
        <a:srgbClr val="202945"/>
      </a:dk2>
      <a:lt2>
        <a:srgbClr val="EEEAE3"/>
      </a:lt2>
      <a:accent1>
        <a:srgbClr val="73A5CB"/>
      </a:accent1>
      <a:accent2>
        <a:srgbClr val="6F0C1A"/>
      </a:accent2>
      <a:accent3>
        <a:srgbClr val="92AF3C"/>
      </a:accent3>
      <a:accent4>
        <a:srgbClr val="535050"/>
      </a:accent4>
      <a:accent5>
        <a:srgbClr val="F10117"/>
      </a:accent5>
      <a:accent6>
        <a:srgbClr val="D19D0D"/>
      </a:accent6>
      <a:hlink>
        <a:srgbClr val="0055B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d1c28e-e733-476a-9bd9-ce1ab80bcc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8415C25B43D44B038FA9E4AC7772E" ma:contentTypeVersion="9" ma:contentTypeDescription="Create a new document." ma:contentTypeScope="" ma:versionID="6bc211888c757dee242659acee599736">
  <xsd:schema xmlns:xsd="http://www.w3.org/2001/XMLSchema" xmlns:xs="http://www.w3.org/2001/XMLSchema" xmlns:p="http://schemas.microsoft.com/office/2006/metadata/properties" xmlns:ns2="5bd1c28e-e733-476a-9bd9-ce1ab80bccce" targetNamespace="http://schemas.microsoft.com/office/2006/metadata/properties" ma:root="true" ma:fieldsID="b007a395a1b819ac04577c4a53bb4a9a" ns2:_="">
    <xsd:import namespace="5bd1c28e-e733-476a-9bd9-ce1ab80bc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1c28e-e733-476a-9bd9-ce1ab80bcc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42002cc-2213-4a88-871d-9f1610aff2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20C1B5-DC39-461F-8CD2-42B06F3C612A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1FB210-07D1-439D-B0F0-4628E277B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DFD416-BE12-4450-8D77-369951EB91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1311</Words>
  <Application>Microsoft Macintosh PowerPoint</Application>
  <PresentationFormat>On-screen Show (4:3)</PresentationFormat>
  <Paragraphs>142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Office Theme</vt:lpstr>
      <vt:lpstr>1_Office Theme</vt:lpstr>
      <vt:lpstr>2_Office Theme</vt:lpstr>
      <vt:lpstr>Industry-Recognized Credentials </vt:lpstr>
      <vt:lpstr>What is an Industry-Recognized Credential?</vt:lpstr>
      <vt:lpstr>Benefits of Industry-Recognized Credentials</vt:lpstr>
      <vt:lpstr>Benefits of Industry-Recognized Credentials</vt:lpstr>
      <vt:lpstr>Process to Add a New Credential</vt:lpstr>
      <vt:lpstr>Process to Modify a Credential Currently on the List</vt:lpstr>
      <vt:lpstr>Point Value Determination</vt:lpstr>
      <vt:lpstr>What credentials can they earn?</vt:lpstr>
      <vt:lpstr>Webpage Updates</vt:lpstr>
      <vt:lpstr>Credential Reimbursements</vt:lpstr>
      <vt:lpstr>House Bill 110</vt:lpstr>
      <vt:lpstr>Innovative Workforce Incentive Program</vt:lpstr>
      <vt:lpstr>New Credentials for 2022-2023 School Year</vt:lpstr>
      <vt:lpstr>Ohio Driver License</vt:lpstr>
      <vt:lpstr>Contact 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2019-01-18T14:26:04Z</dcterms:created>
  <dcterms:modified xsi:type="dcterms:W3CDTF">2022-06-14T13:53:03Z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0x01010086E8415C25B43D44B038FA9E4AC7772E</vt:lpwstr>
  </property>
</Properties>
</file>