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Open Sans Extra Bold" charset="1" panose="020B0906030804020204"/>
      <p:regular r:id="rId12"/>
    </p:embeddedFont>
    <p:embeddedFont>
      <p:font typeface="Open Sans Bold" charset="1" panose="00000000000000000000"/>
      <p:regular r:id="rId13"/>
    </p:embeddedFont>
    <p:embeddedFont>
      <p:font typeface="Open Sans" charset="1" panose="020B0606030504020204"/>
      <p:regular r:id="rId14"/>
    </p:embeddedFont>
    <p:embeddedFont>
      <p:font typeface="Open Sans Bold Bold" charset="1" panose="00000000000000000000"/>
      <p:regular r:id="rId15"/>
    </p:embeddedFont>
    <p:embeddedFont>
      <p:font typeface="Canva Sans" charset="1" panose="020B0503030501040103"/>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EFD"/>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177428" y="-3844894"/>
            <a:ext cx="6058164" cy="5246370"/>
            <a:chOff x="0" y="0"/>
            <a:chExt cx="6350000" cy="5499100"/>
          </a:xfrm>
        </p:grpSpPr>
        <p:sp>
          <p:nvSpPr>
            <p:cNvPr name="Freeform 3" id="3"/>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solidFill>
              <a:srgbClr val="A81F40"/>
            </a:solidFill>
            <a:ln w="12700">
              <a:solidFill>
                <a:srgbClr val="000000"/>
              </a:solidFill>
            </a:ln>
          </p:spPr>
        </p:sp>
      </p:grpSp>
      <p:grpSp>
        <p:nvGrpSpPr>
          <p:cNvPr name="Group 4" id="4"/>
          <p:cNvGrpSpPr/>
          <p:nvPr/>
        </p:nvGrpSpPr>
        <p:grpSpPr>
          <a:xfrm rot="0">
            <a:off x="14983982" y="-815226"/>
            <a:ext cx="5665256" cy="4868579"/>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35D7D"/>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a:grpSpLocks noChangeAspect="true"/>
          </p:cNvGrpSpPr>
          <p:nvPr/>
        </p:nvGrpSpPr>
        <p:grpSpPr>
          <a:xfrm rot="0">
            <a:off x="9991309" y="1572531"/>
            <a:ext cx="6244283" cy="5407549"/>
            <a:chOff x="0" y="0"/>
            <a:chExt cx="6350000" cy="5499100"/>
          </a:xfrm>
        </p:grpSpPr>
        <p:sp>
          <p:nvSpPr>
            <p:cNvPr name="Freeform 8" id="8"/>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2"/>
              <a:stretch>
                <a:fillRect l="0" t="-7129" r="-39920" b="-53942"/>
              </a:stretch>
            </a:blipFill>
          </p:spPr>
        </p:sp>
      </p:grpSp>
      <p:grpSp>
        <p:nvGrpSpPr>
          <p:cNvPr name="Group 9" id="9"/>
          <p:cNvGrpSpPr>
            <a:grpSpLocks noChangeAspect="true"/>
          </p:cNvGrpSpPr>
          <p:nvPr/>
        </p:nvGrpSpPr>
        <p:grpSpPr>
          <a:xfrm rot="0">
            <a:off x="14907782" y="4375550"/>
            <a:ext cx="6058164" cy="5246370"/>
            <a:chOff x="0" y="0"/>
            <a:chExt cx="6350000" cy="5499100"/>
          </a:xfrm>
        </p:grpSpPr>
        <p:sp>
          <p:nvSpPr>
            <p:cNvPr name="Freeform 10" id="10"/>
            <p:cNvSpPr/>
            <p:nvPr/>
          </p:nvSpPr>
          <p:spPr>
            <a:xfrm flipH="true" flipV="false" rot="0">
              <a:off x="0" y="0"/>
              <a:ext cx="6350000" cy="5499100"/>
            </a:xfrm>
            <a:custGeom>
              <a:avLst/>
              <a:gdLst/>
              <a:ahLst/>
              <a:cxnLst/>
              <a:rect r="r" b="b" t="t" l="l"/>
              <a:pathLst>
                <a:path h="5499100" w="6350000">
                  <a:moveTo>
                    <a:pt x="1587500" y="0"/>
                  </a:moveTo>
                  <a:lnTo>
                    <a:pt x="4762500" y="0"/>
                  </a:lnTo>
                  <a:lnTo>
                    <a:pt x="6350000" y="2749550"/>
                  </a:lnTo>
                  <a:lnTo>
                    <a:pt x="4762500" y="5499100"/>
                  </a:lnTo>
                  <a:lnTo>
                    <a:pt x="1587500" y="5499100"/>
                  </a:lnTo>
                  <a:lnTo>
                    <a:pt x="0" y="2749550"/>
                  </a:lnTo>
                  <a:close/>
                </a:path>
              </a:pathLst>
            </a:custGeom>
            <a:blipFill>
              <a:blip r:embed="rId3"/>
              <a:stretch>
                <a:fillRect l="0" t="-9882" r="0" b="-5590"/>
              </a:stretch>
            </a:blipFill>
          </p:spPr>
        </p:sp>
      </p:grpSp>
      <p:grpSp>
        <p:nvGrpSpPr>
          <p:cNvPr name="Group 11" id="11"/>
          <p:cNvGrpSpPr/>
          <p:nvPr/>
        </p:nvGrpSpPr>
        <p:grpSpPr>
          <a:xfrm rot="0">
            <a:off x="10202432" y="7151135"/>
            <a:ext cx="5928385" cy="5094706"/>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35D7D"/>
            </a:solidFill>
          </p:spPr>
        </p:sp>
        <p:sp>
          <p:nvSpPr>
            <p:cNvPr name="TextBox 13" id="13"/>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4907782" y="9879095"/>
            <a:ext cx="5928385" cy="5094706"/>
            <a:chOff x="0" y="0"/>
            <a:chExt cx="812800" cy="698500"/>
          </a:xfrm>
        </p:grpSpPr>
        <p:sp>
          <p:nvSpPr>
            <p:cNvPr name="Freeform 15" id="1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A81F40"/>
            </a:solidFill>
          </p:spPr>
        </p:sp>
        <p:sp>
          <p:nvSpPr>
            <p:cNvPr name="TextBox 16" id="16"/>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a:grpSpLocks noChangeAspect="true"/>
          </p:cNvGrpSpPr>
          <p:nvPr/>
        </p:nvGrpSpPr>
        <p:grpSpPr>
          <a:xfrm rot="0">
            <a:off x="5331557" y="-1221709"/>
            <a:ext cx="6058164" cy="5246370"/>
            <a:chOff x="0" y="0"/>
            <a:chExt cx="6350000" cy="5499100"/>
          </a:xfrm>
        </p:grpSpPr>
        <p:sp>
          <p:nvSpPr>
            <p:cNvPr name="Freeform 18" id="18"/>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solidFill>
              <a:srgbClr val="535D7D"/>
            </a:solidFill>
            <a:ln w="12700">
              <a:solidFill>
                <a:srgbClr val="000000"/>
              </a:solidFill>
            </a:ln>
          </p:spPr>
        </p:sp>
      </p:grpSp>
      <p:grpSp>
        <p:nvGrpSpPr>
          <p:cNvPr name="Group 19" id="19"/>
          <p:cNvGrpSpPr/>
          <p:nvPr/>
        </p:nvGrpSpPr>
        <p:grpSpPr>
          <a:xfrm rot="0">
            <a:off x="379572" y="398622"/>
            <a:ext cx="4210323" cy="6419139"/>
            <a:chOff x="0" y="0"/>
            <a:chExt cx="3585346" cy="5466287"/>
          </a:xfrm>
        </p:grpSpPr>
        <p:sp>
          <p:nvSpPr>
            <p:cNvPr name="Freeform 20" id="20"/>
            <p:cNvSpPr/>
            <p:nvPr/>
          </p:nvSpPr>
          <p:spPr>
            <a:xfrm flipH="false" flipV="false" rot="0">
              <a:off x="0" y="0"/>
              <a:ext cx="3585346" cy="5466286"/>
            </a:xfrm>
            <a:custGeom>
              <a:avLst/>
              <a:gdLst/>
              <a:ahLst/>
              <a:cxnLst/>
              <a:rect r="r" b="b" t="t" l="l"/>
              <a:pathLst>
                <a:path h="5466286" w="3585346">
                  <a:moveTo>
                    <a:pt x="3421516" y="0"/>
                  </a:moveTo>
                  <a:lnTo>
                    <a:pt x="0" y="0"/>
                  </a:lnTo>
                  <a:lnTo>
                    <a:pt x="0" y="5466286"/>
                  </a:lnTo>
                  <a:lnTo>
                    <a:pt x="76200" y="5466286"/>
                  </a:lnTo>
                  <a:lnTo>
                    <a:pt x="76200" y="76200"/>
                  </a:lnTo>
                  <a:lnTo>
                    <a:pt x="3585346" y="76200"/>
                  </a:lnTo>
                  <a:lnTo>
                    <a:pt x="3585346" y="0"/>
                  </a:lnTo>
                  <a:close/>
                </a:path>
              </a:pathLst>
            </a:custGeom>
            <a:solidFill>
              <a:srgbClr val="A81F40"/>
            </a:solidFill>
          </p:spPr>
        </p:sp>
      </p:grpSp>
      <p:sp>
        <p:nvSpPr>
          <p:cNvPr name="Freeform 21" id="21"/>
          <p:cNvSpPr/>
          <p:nvPr/>
        </p:nvSpPr>
        <p:spPr>
          <a:xfrm flipH="false" flipV="false" rot="0">
            <a:off x="601546" y="592266"/>
            <a:ext cx="4730011" cy="6031849"/>
          </a:xfrm>
          <a:custGeom>
            <a:avLst/>
            <a:gdLst/>
            <a:ahLst/>
            <a:cxnLst/>
            <a:rect r="r" b="b" t="t" l="l"/>
            <a:pathLst>
              <a:path h="6031849" w="4730011">
                <a:moveTo>
                  <a:pt x="0" y="0"/>
                </a:moveTo>
                <a:lnTo>
                  <a:pt x="4730011" y="0"/>
                </a:lnTo>
                <a:lnTo>
                  <a:pt x="4730011" y="6031849"/>
                </a:lnTo>
                <a:lnTo>
                  <a:pt x="0" y="6031849"/>
                </a:lnTo>
                <a:lnTo>
                  <a:pt x="0" y="0"/>
                </a:lnTo>
                <a:close/>
              </a:path>
            </a:pathLst>
          </a:custGeom>
          <a:blipFill>
            <a:blip r:embed="rId4"/>
            <a:stretch>
              <a:fillRect l="-11840" t="-2347" r="-5969" b="-20830"/>
            </a:stretch>
          </a:blipFill>
        </p:spPr>
      </p:sp>
      <p:sp>
        <p:nvSpPr>
          <p:cNvPr name="TextBox 22" id="22"/>
          <p:cNvSpPr txBox="true"/>
          <p:nvPr/>
        </p:nvSpPr>
        <p:spPr>
          <a:xfrm rot="0">
            <a:off x="1028700" y="6553941"/>
            <a:ext cx="10160449" cy="1893878"/>
          </a:xfrm>
          <a:prstGeom prst="rect">
            <a:avLst/>
          </a:prstGeom>
        </p:spPr>
        <p:txBody>
          <a:bodyPr anchor="t" rtlCol="false" tIns="0" lIns="0" bIns="0" rIns="0">
            <a:spAutoFit/>
          </a:bodyPr>
          <a:lstStyle/>
          <a:p>
            <a:pPr algn="l">
              <a:lnSpc>
                <a:spcPts val="14231"/>
              </a:lnSpc>
            </a:pPr>
            <a:r>
              <a:rPr lang="en-US" sz="14375">
                <a:solidFill>
                  <a:srgbClr val="000000"/>
                </a:solidFill>
                <a:latin typeface="Open Sans Extra Bold"/>
              </a:rPr>
              <a:t>SKILLSUSA</a:t>
            </a:r>
          </a:p>
        </p:txBody>
      </p:sp>
      <p:sp>
        <p:nvSpPr>
          <p:cNvPr name="TextBox 23" id="23"/>
          <p:cNvSpPr txBox="true"/>
          <p:nvPr/>
        </p:nvSpPr>
        <p:spPr>
          <a:xfrm rot="0">
            <a:off x="601546" y="8552594"/>
            <a:ext cx="15529271" cy="1193611"/>
          </a:xfrm>
          <a:prstGeom prst="rect">
            <a:avLst/>
          </a:prstGeom>
        </p:spPr>
        <p:txBody>
          <a:bodyPr anchor="t" rtlCol="false" tIns="0" lIns="0" bIns="0" rIns="0">
            <a:spAutoFit/>
          </a:bodyPr>
          <a:lstStyle/>
          <a:p>
            <a:pPr algn="l">
              <a:lnSpc>
                <a:spcPts val="4828"/>
              </a:lnSpc>
            </a:pPr>
            <a:r>
              <a:rPr lang="en-US" sz="3449" spc="289">
                <a:solidFill>
                  <a:srgbClr val="000000"/>
                </a:solidFill>
                <a:latin typeface="Open Sans Bold"/>
              </a:rPr>
              <a:t>“To empower students to become skilled professionals, career-ready leaders and responsible community members.”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EFD"/>
        </a:solidFill>
      </p:bgPr>
    </p:bg>
    <p:spTree>
      <p:nvGrpSpPr>
        <p:cNvPr id="1" name=""/>
        <p:cNvGrpSpPr/>
        <p:nvPr/>
      </p:nvGrpSpPr>
      <p:grpSpPr>
        <a:xfrm>
          <a:off x="0" y="0"/>
          <a:ext cx="0" cy="0"/>
          <a:chOff x="0" y="0"/>
          <a:chExt cx="0" cy="0"/>
        </a:xfrm>
      </p:grpSpPr>
      <p:grpSp>
        <p:nvGrpSpPr>
          <p:cNvPr name="Group 2" id="2"/>
          <p:cNvGrpSpPr/>
          <p:nvPr/>
        </p:nvGrpSpPr>
        <p:grpSpPr>
          <a:xfrm rot="0">
            <a:off x="895350" y="2269007"/>
            <a:ext cx="9620933" cy="2275327"/>
            <a:chOff x="0" y="0"/>
            <a:chExt cx="2840973" cy="671883"/>
          </a:xfrm>
        </p:grpSpPr>
        <p:sp>
          <p:nvSpPr>
            <p:cNvPr name="Freeform 3" id="3"/>
            <p:cNvSpPr/>
            <p:nvPr/>
          </p:nvSpPr>
          <p:spPr>
            <a:xfrm flipH="false" flipV="false" rot="0">
              <a:off x="0" y="0"/>
              <a:ext cx="2840973" cy="671883"/>
            </a:xfrm>
            <a:custGeom>
              <a:avLst/>
              <a:gdLst/>
              <a:ahLst/>
              <a:cxnLst/>
              <a:rect r="r" b="b" t="t" l="l"/>
              <a:pathLst>
                <a:path h="671883" w="2840973">
                  <a:moveTo>
                    <a:pt x="12875" y="0"/>
                  </a:moveTo>
                  <a:lnTo>
                    <a:pt x="2828098" y="0"/>
                  </a:lnTo>
                  <a:cubicBezTo>
                    <a:pt x="2831513" y="0"/>
                    <a:pt x="2834788" y="1356"/>
                    <a:pt x="2837202" y="3771"/>
                  </a:cubicBezTo>
                  <a:cubicBezTo>
                    <a:pt x="2839617" y="6186"/>
                    <a:pt x="2840973" y="9460"/>
                    <a:pt x="2840973" y="12875"/>
                  </a:cubicBezTo>
                  <a:lnTo>
                    <a:pt x="2840973" y="659008"/>
                  </a:lnTo>
                  <a:cubicBezTo>
                    <a:pt x="2840973" y="662423"/>
                    <a:pt x="2839617" y="665698"/>
                    <a:pt x="2837202" y="668112"/>
                  </a:cubicBezTo>
                  <a:cubicBezTo>
                    <a:pt x="2834788" y="670527"/>
                    <a:pt x="2831513" y="671883"/>
                    <a:pt x="2828098" y="671883"/>
                  </a:cubicBezTo>
                  <a:lnTo>
                    <a:pt x="12875" y="671883"/>
                  </a:lnTo>
                  <a:cubicBezTo>
                    <a:pt x="9460" y="671883"/>
                    <a:pt x="6186" y="670527"/>
                    <a:pt x="3771" y="668112"/>
                  </a:cubicBezTo>
                  <a:cubicBezTo>
                    <a:pt x="1356" y="665698"/>
                    <a:pt x="0" y="662423"/>
                    <a:pt x="0" y="659008"/>
                  </a:cubicBezTo>
                  <a:lnTo>
                    <a:pt x="0" y="12875"/>
                  </a:lnTo>
                  <a:cubicBezTo>
                    <a:pt x="0" y="9460"/>
                    <a:pt x="1356" y="6186"/>
                    <a:pt x="3771" y="3771"/>
                  </a:cubicBezTo>
                  <a:cubicBezTo>
                    <a:pt x="6186" y="1356"/>
                    <a:pt x="9460" y="0"/>
                    <a:pt x="12875" y="0"/>
                  </a:cubicBezTo>
                  <a:close/>
                </a:path>
              </a:pathLst>
            </a:custGeom>
            <a:solidFill>
              <a:srgbClr val="A81F40"/>
            </a:solidFill>
          </p:spPr>
        </p:sp>
        <p:sp>
          <p:nvSpPr>
            <p:cNvPr name="TextBox 4" id="4"/>
            <p:cNvSpPr txBox="true"/>
            <p:nvPr/>
          </p:nvSpPr>
          <p:spPr>
            <a:xfrm>
              <a:off x="0" y="-57150"/>
              <a:ext cx="2840973" cy="729033"/>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162528" y="2369484"/>
            <a:ext cx="9039101" cy="2083897"/>
          </a:xfrm>
          <a:prstGeom prst="rect">
            <a:avLst/>
          </a:prstGeom>
        </p:spPr>
        <p:txBody>
          <a:bodyPr anchor="t" rtlCol="false" tIns="0" lIns="0" bIns="0" rIns="0">
            <a:spAutoFit/>
          </a:bodyPr>
          <a:lstStyle/>
          <a:p>
            <a:pPr algn="l">
              <a:lnSpc>
                <a:spcPts val="8233"/>
              </a:lnSpc>
            </a:pPr>
            <a:r>
              <a:rPr lang="en-US" sz="6977">
                <a:solidFill>
                  <a:srgbClr val="000000"/>
                </a:solidFill>
                <a:latin typeface="Open Sans Extra Bold"/>
              </a:rPr>
              <a:t>WHAT IS SKILLSUSA?</a:t>
            </a:r>
          </a:p>
        </p:txBody>
      </p:sp>
      <p:grpSp>
        <p:nvGrpSpPr>
          <p:cNvPr name="Group 6" id="6"/>
          <p:cNvGrpSpPr/>
          <p:nvPr/>
        </p:nvGrpSpPr>
        <p:grpSpPr>
          <a:xfrm rot="0">
            <a:off x="10649633" y="-801557"/>
            <a:ext cx="4910819" cy="4220235"/>
            <a:chOff x="0" y="0"/>
            <a:chExt cx="812800" cy="698500"/>
          </a:xfrm>
        </p:grpSpPr>
        <p:sp>
          <p:nvSpPr>
            <p:cNvPr name="Freeform 7" id="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35D7D"/>
            </a:solidFill>
          </p:spPr>
        </p:sp>
        <p:sp>
          <p:nvSpPr>
            <p:cNvPr name="TextBox 8" id="8"/>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a:grpSpLocks noChangeAspect="true"/>
          </p:cNvGrpSpPr>
          <p:nvPr/>
        </p:nvGrpSpPr>
        <p:grpSpPr>
          <a:xfrm rot="0">
            <a:off x="14509886" y="1436933"/>
            <a:ext cx="5355319" cy="4637707"/>
            <a:chOff x="0" y="0"/>
            <a:chExt cx="6350000" cy="5499100"/>
          </a:xfrm>
        </p:grpSpPr>
        <p:sp>
          <p:nvSpPr>
            <p:cNvPr name="Freeform 10" id="10"/>
            <p:cNvSpPr/>
            <p:nvPr/>
          </p:nvSpPr>
          <p:spPr>
            <a:xfrm flipH="true" flipV="false" rot="0">
              <a:off x="0" y="0"/>
              <a:ext cx="6350000" cy="5499100"/>
            </a:xfrm>
            <a:custGeom>
              <a:avLst/>
              <a:gdLst/>
              <a:ahLst/>
              <a:cxnLst/>
              <a:rect r="r" b="b" t="t" l="l"/>
              <a:pathLst>
                <a:path h="5499100" w="6350000">
                  <a:moveTo>
                    <a:pt x="1587500" y="0"/>
                  </a:moveTo>
                  <a:lnTo>
                    <a:pt x="4762500" y="0"/>
                  </a:lnTo>
                  <a:lnTo>
                    <a:pt x="6350000" y="2749550"/>
                  </a:lnTo>
                  <a:lnTo>
                    <a:pt x="4762500" y="5499100"/>
                  </a:lnTo>
                  <a:lnTo>
                    <a:pt x="1587500" y="5499100"/>
                  </a:lnTo>
                  <a:lnTo>
                    <a:pt x="0" y="2749550"/>
                  </a:lnTo>
                  <a:close/>
                </a:path>
              </a:pathLst>
            </a:custGeom>
            <a:blipFill>
              <a:blip r:embed="rId2"/>
              <a:stretch>
                <a:fillRect l="-7733" t="0" r="-7733" b="0"/>
              </a:stretch>
            </a:blipFill>
          </p:spPr>
        </p:sp>
      </p:grpSp>
      <p:grpSp>
        <p:nvGrpSpPr>
          <p:cNvPr name="Group 11" id="11"/>
          <p:cNvGrpSpPr/>
          <p:nvPr/>
        </p:nvGrpSpPr>
        <p:grpSpPr>
          <a:xfrm rot="0">
            <a:off x="14637113" y="-3041250"/>
            <a:ext cx="4910819" cy="4220235"/>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A81F40"/>
            </a:solidFill>
          </p:spPr>
        </p:sp>
        <p:sp>
          <p:nvSpPr>
            <p:cNvPr name="TextBox 13" id="13"/>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1086204" y="4853705"/>
            <a:ext cx="13287313" cy="3804285"/>
          </a:xfrm>
          <a:prstGeom prst="rect">
            <a:avLst/>
          </a:prstGeom>
        </p:spPr>
        <p:txBody>
          <a:bodyPr anchor="t" rtlCol="false" tIns="0" lIns="0" bIns="0" rIns="0">
            <a:spAutoFit/>
          </a:bodyPr>
          <a:lstStyle/>
          <a:p>
            <a:pPr algn="just">
              <a:lnSpc>
                <a:spcPts val="5040"/>
              </a:lnSpc>
            </a:pPr>
            <a:r>
              <a:rPr lang="en-US" sz="3600">
                <a:solidFill>
                  <a:srgbClr val="000000"/>
                </a:solidFill>
                <a:latin typeface="Open Sans"/>
              </a:rPr>
              <a:t>SkillsUSA is a partnership of students, teachers, and industry working together to ensure America has a skilled workforce. We help each student excel. A nonprofit national education association, SkillsUSA serves middle-school, high-school, and college/postsecondary students preparing for careers in trade, technical and skilled service occupations.</a:t>
            </a:r>
          </a:p>
        </p:txBody>
      </p:sp>
      <p:grpSp>
        <p:nvGrpSpPr>
          <p:cNvPr name="Group 15" id="15"/>
          <p:cNvGrpSpPr/>
          <p:nvPr/>
        </p:nvGrpSpPr>
        <p:grpSpPr>
          <a:xfrm rot="0">
            <a:off x="341472" y="370047"/>
            <a:ext cx="4210323" cy="6419139"/>
            <a:chOff x="0" y="0"/>
            <a:chExt cx="3585346" cy="5466287"/>
          </a:xfrm>
        </p:grpSpPr>
        <p:sp>
          <p:nvSpPr>
            <p:cNvPr name="Freeform 16" id="16"/>
            <p:cNvSpPr/>
            <p:nvPr/>
          </p:nvSpPr>
          <p:spPr>
            <a:xfrm flipH="false" flipV="false" rot="0">
              <a:off x="0" y="0"/>
              <a:ext cx="3585346" cy="5466286"/>
            </a:xfrm>
            <a:custGeom>
              <a:avLst/>
              <a:gdLst/>
              <a:ahLst/>
              <a:cxnLst/>
              <a:rect r="r" b="b" t="t" l="l"/>
              <a:pathLst>
                <a:path h="5466286" w="3585346">
                  <a:moveTo>
                    <a:pt x="3421516" y="0"/>
                  </a:moveTo>
                  <a:lnTo>
                    <a:pt x="0" y="0"/>
                  </a:lnTo>
                  <a:lnTo>
                    <a:pt x="0" y="5466286"/>
                  </a:lnTo>
                  <a:lnTo>
                    <a:pt x="76200" y="5466286"/>
                  </a:lnTo>
                  <a:lnTo>
                    <a:pt x="76200" y="76200"/>
                  </a:lnTo>
                  <a:lnTo>
                    <a:pt x="3585346" y="76200"/>
                  </a:lnTo>
                  <a:lnTo>
                    <a:pt x="3585346" y="0"/>
                  </a:lnTo>
                  <a:close/>
                </a:path>
              </a:pathLst>
            </a:custGeom>
            <a:solidFill>
              <a:srgbClr val="A81F40"/>
            </a:solidFill>
          </p:spPr>
        </p:sp>
      </p:grpSp>
      <p:grpSp>
        <p:nvGrpSpPr>
          <p:cNvPr name="Group 17" id="17"/>
          <p:cNvGrpSpPr/>
          <p:nvPr/>
        </p:nvGrpSpPr>
        <p:grpSpPr>
          <a:xfrm rot="-10800000">
            <a:off x="11865513" y="7751113"/>
            <a:ext cx="6070024" cy="2019359"/>
            <a:chOff x="0" y="0"/>
            <a:chExt cx="5168994" cy="1719607"/>
          </a:xfrm>
        </p:grpSpPr>
        <p:sp>
          <p:nvSpPr>
            <p:cNvPr name="Freeform 18" id="18"/>
            <p:cNvSpPr/>
            <p:nvPr/>
          </p:nvSpPr>
          <p:spPr>
            <a:xfrm flipH="false" flipV="false" rot="0">
              <a:off x="0" y="0"/>
              <a:ext cx="5168994" cy="1719607"/>
            </a:xfrm>
            <a:custGeom>
              <a:avLst/>
              <a:gdLst/>
              <a:ahLst/>
              <a:cxnLst/>
              <a:rect r="r" b="b" t="t" l="l"/>
              <a:pathLst>
                <a:path h="1719607" w="5168994">
                  <a:moveTo>
                    <a:pt x="5005164" y="0"/>
                  </a:moveTo>
                  <a:lnTo>
                    <a:pt x="0" y="0"/>
                  </a:lnTo>
                  <a:lnTo>
                    <a:pt x="0" y="1719607"/>
                  </a:lnTo>
                  <a:lnTo>
                    <a:pt x="76200" y="1719607"/>
                  </a:lnTo>
                  <a:lnTo>
                    <a:pt x="76200" y="76200"/>
                  </a:lnTo>
                  <a:lnTo>
                    <a:pt x="5168994" y="76200"/>
                  </a:lnTo>
                  <a:lnTo>
                    <a:pt x="5168994" y="0"/>
                  </a:lnTo>
                  <a:close/>
                </a:path>
              </a:pathLst>
            </a:custGeom>
            <a:solidFill>
              <a:srgbClr val="A81F40"/>
            </a:solidFill>
          </p:spPr>
        </p:sp>
      </p:grpSp>
      <p:sp>
        <p:nvSpPr>
          <p:cNvPr name="Freeform 19" id="19"/>
          <p:cNvSpPr/>
          <p:nvPr/>
        </p:nvSpPr>
        <p:spPr>
          <a:xfrm flipH="false" flipV="false" rot="0">
            <a:off x="-169140" y="9438019"/>
            <a:ext cx="3225149" cy="3213055"/>
          </a:xfrm>
          <a:custGeom>
            <a:avLst/>
            <a:gdLst/>
            <a:ahLst/>
            <a:cxnLst/>
            <a:rect r="r" b="b" t="t" l="l"/>
            <a:pathLst>
              <a:path h="3213055" w="3225149">
                <a:moveTo>
                  <a:pt x="0" y="0"/>
                </a:moveTo>
                <a:lnTo>
                  <a:pt x="3225149" y="0"/>
                </a:lnTo>
                <a:lnTo>
                  <a:pt x="3225149" y="3213055"/>
                </a:lnTo>
                <a:lnTo>
                  <a:pt x="0" y="32130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EFD"/>
        </a:solidFill>
      </p:bgPr>
    </p:bg>
    <p:spTree>
      <p:nvGrpSpPr>
        <p:cNvPr id="1" name=""/>
        <p:cNvGrpSpPr/>
        <p:nvPr/>
      </p:nvGrpSpPr>
      <p:grpSpPr>
        <a:xfrm>
          <a:off x="0" y="0"/>
          <a:ext cx="0" cy="0"/>
          <a:chOff x="0" y="0"/>
          <a:chExt cx="0" cy="0"/>
        </a:xfrm>
      </p:grpSpPr>
      <p:grpSp>
        <p:nvGrpSpPr>
          <p:cNvPr name="Group 2" id="2"/>
          <p:cNvGrpSpPr/>
          <p:nvPr/>
        </p:nvGrpSpPr>
        <p:grpSpPr>
          <a:xfrm rot="0">
            <a:off x="5299259" y="2540909"/>
            <a:ext cx="7791214" cy="2275327"/>
            <a:chOff x="0" y="0"/>
            <a:chExt cx="2300674" cy="671883"/>
          </a:xfrm>
        </p:grpSpPr>
        <p:sp>
          <p:nvSpPr>
            <p:cNvPr name="Freeform 3" id="3"/>
            <p:cNvSpPr/>
            <p:nvPr/>
          </p:nvSpPr>
          <p:spPr>
            <a:xfrm flipH="false" flipV="false" rot="0">
              <a:off x="0" y="0"/>
              <a:ext cx="2300674" cy="671883"/>
            </a:xfrm>
            <a:custGeom>
              <a:avLst/>
              <a:gdLst/>
              <a:ahLst/>
              <a:cxnLst/>
              <a:rect r="r" b="b" t="t" l="l"/>
              <a:pathLst>
                <a:path h="671883" w="2300674">
                  <a:moveTo>
                    <a:pt x="15899" y="0"/>
                  </a:moveTo>
                  <a:lnTo>
                    <a:pt x="2284775" y="0"/>
                  </a:lnTo>
                  <a:cubicBezTo>
                    <a:pt x="2293556" y="0"/>
                    <a:pt x="2300674" y="7118"/>
                    <a:pt x="2300674" y="15899"/>
                  </a:cubicBezTo>
                  <a:lnTo>
                    <a:pt x="2300674" y="655985"/>
                  </a:lnTo>
                  <a:cubicBezTo>
                    <a:pt x="2300674" y="664765"/>
                    <a:pt x="2293556" y="671883"/>
                    <a:pt x="2284775" y="671883"/>
                  </a:cubicBezTo>
                  <a:lnTo>
                    <a:pt x="15899" y="671883"/>
                  </a:lnTo>
                  <a:cubicBezTo>
                    <a:pt x="7118" y="671883"/>
                    <a:pt x="0" y="664765"/>
                    <a:pt x="0" y="655985"/>
                  </a:cubicBezTo>
                  <a:lnTo>
                    <a:pt x="0" y="15899"/>
                  </a:lnTo>
                  <a:cubicBezTo>
                    <a:pt x="0" y="7118"/>
                    <a:pt x="7118" y="0"/>
                    <a:pt x="15899" y="0"/>
                  </a:cubicBezTo>
                  <a:close/>
                </a:path>
              </a:pathLst>
            </a:custGeom>
            <a:solidFill>
              <a:srgbClr val="A81F40"/>
            </a:solidFill>
          </p:spPr>
        </p:sp>
        <p:sp>
          <p:nvSpPr>
            <p:cNvPr name="TextBox 4" id="4"/>
            <p:cNvSpPr txBox="true"/>
            <p:nvPr/>
          </p:nvSpPr>
          <p:spPr>
            <a:xfrm>
              <a:off x="0" y="-57150"/>
              <a:ext cx="2300674" cy="72903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155890" y="-498170"/>
            <a:ext cx="3536383" cy="3039079"/>
            <a:chOff x="0" y="0"/>
            <a:chExt cx="812800" cy="698500"/>
          </a:xfrm>
        </p:grpSpPr>
        <p:sp>
          <p:nvSpPr>
            <p:cNvPr name="Freeform 6" id="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35D7D"/>
            </a:solidFill>
          </p:spPr>
        </p:sp>
        <p:sp>
          <p:nvSpPr>
            <p:cNvPr name="TextBox 7" id="7"/>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a:grpSpLocks noChangeAspect="true"/>
          </p:cNvGrpSpPr>
          <p:nvPr/>
        </p:nvGrpSpPr>
        <p:grpSpPr>
          <a:xfrm rot="0">
            <a:off x="15935739" y="1113812"/>
            <a:ext cx="3856476" cy="3339709"/>
            <a:chOff x="0" y="0"/>
            <a:chExt cx="6350000" cy="5499100"/>
          </a:xfrm>
        </p:grpSpPr>
        <p:sp>
          <p:nvSpPr>
            <p:cNvPr name="Freeform 9" id="9"/>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2"/>
              <a:stretch>
                <a:fillRect l="-7733" t="0" r="-7733" b="0"/>
              </a:stretch>
            </a:blipFill>
          </p:spPr>
        </p:sp>
      </p:grpSp>
      <p:grpSp>
        <p:nvGrpSpPr>
          <p:cNvPr name="Group 10" id="10"/>
          <p:cNvGrpSpPr/>
          <p:nvPr/>
        </p:nvGrpSpPr>
        <p:grpSpPr>
          <a:xfrm rot="0">
            <a:off x="16027358" y="-2111020"/>
            <a:ext cx="3536383" cy="3039079"/>
            <a:chOff x="0" y="0"/>
            <a:chExt cx="812800" cy="698500"/>
          </a:xfrm>
        </p:grpSpPr>
        <p:sp>
          <p:nvSpPr>
            <p:cNvPr name="Freeform 11" id="11"/>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A81F40"/>
            </a:solidFill>
          </p:spPr>
        </p:sp>
        <p:sp>
          <p:nvSpPr>
            <p:cNvPr name="TextBox 12" id="12"/>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1242437" y="-2111020"/>
            <a:ext cx="3536383" cy="3039079"/>
            <a:chOff x="0" y="0"/>
            <a:chExt cx="812800" cy="698500"/>
          </a:xfrm>
        </p:grpSpPr>
        <p:sp>
          <p:nvSpPr>
            <p:cNvPr name="Freeform 14" id="1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A81F40"/>
            </a:solidFill>
          </p:spPr>
        </p:sp>
        <p:sp>
          <p:nvSpPr>
            <p:cNvPr name="TextBox 15" id="15"/>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a:grpSpLocks noChangeAspect="true"/>
          </p:cNvGrpSpPr>
          <p:nvPr/>
        </p:nvGrpSpPr>
        <p:grpSpPr>
          <a:xfrm rot="0">
            <a:off x="-1402484" y="1113812"/>
            <a:ext cx="3856476" cy="3339709"/>
            <a:chOff x="0" y="0"/>
            <a:chExt cx="6350000" cy="5499100"/>
          </a:xfrm>
        </p:grpSpPr>
        <p:sp>
          <p:nvSpPr>
            <p:cNvPr name="Freeform 17" id="17"/>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3"/>
              <a:stretch>
                <a:fillRect l="-12302" t="0" r="-53175" b="0"/>
              </a:stretch>
            </a:blipFill>
          </p:spPr>
        </p:sp>
      </p:grpSp>
      <p:grpSp>
        <p:nvGrpSpPr>
          <p:cNvPr name="Group 18" id="18"/>
          <p:cNvGrpSpPr/>
          <p:nvPr/>
        </p:nvGrpSpPr>
        <p:grpSpPr>
          <a:xfrm rot="0">
            <a:off x="1670086" y="-526745"/>
            <a:ext cx="3536383" cy="3039079"/>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35D7D"/>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sp>
        <p:nvSpPr>
          <p:cNvPr name="AutoShape 21" id="21"/>
          <p:cNvSpPr/>
          <p:nvPr/>
        </p:nvSpPr>
        <p:spPr>
          <a:xfrm rot="0">
            <a:off x="-172221" y="9610725"/>
            <a:ext cx="4834416" cy="0"/>
          </a:xfrm>
          <a:prstGeom prst="line">
            <a:avLst/>
          </a:prstGeom>
          <a:ln cap="flat" w="95250">
            <a:solidFill>
              <a:srgbClr val="A81F40"/>
            </a:solidFill>
            <a:prstDash val="solid"/>
            <a:headEnd type="none" len="sm" w="sm"/>
            <a:tailEnd type="none" len="sm" w="sm"/>
          </a:ln>
        </p:spPr>
      </p:sp>
      <p:sp>
        <p:nvSpPr>
          <p:cNvPr name="AutoShape 22" id="22"/>
          <p:cNvSpPr/>
          <p:nvPr/>
        </p:nvSpPr>
        <p:spPr>
          <a:xfrm rot="0">
            <a:off x="13453584" y="9563100"/>
            <a:ext cx="4834416" cy="0"/>
          </a:xfrm>
          <a:prstGeom prst="line">
            <a:avLst/>
          </a:prstGeom>
          <a:ln cap="flat" w="95250">
            <a:solidFill>
              <a:srgbClr val="A81F40"/>
            </a:solidFill>
            <a:prstDash val="solid"/>
            <a:headEnd type="none" len="sm" w="sm"/>
            <a:tailEnd type="none" len="sm" w="sm"/>
          </a:ln>
        </p:spPr>
      </p:sp>
      <p:sp>
        <p:nvSpPr>
          <p:cNvPr name="Freeform 23" id="23"/>
          <p:cNvSpPr/>
          <p:nvPr/>
        </p:nvSpPr>
        <p:spPr>
          <a:xfrm flipH="false" flipV="false" rot="0">
            <a:off x="17211675" y="5143500"/>
            <a:ext cx="1917658" cy="1910467"/>
          </a:xfrm>
          <a:custGeom>
            <a:avLst/>
            <a:gdLst/>
            <a:ahLst/>
            <a:cxnLst/>
            <a:rect r="r" b="b" t="t" l="l"/>
            <a:pathLst>
              <a:path h="1910467" w="1917658">
                <a:moveTo>
                  <a:pt x="0" y="0"/>
                </a:moveTo>
                <a:lnTo>
                  <a:pt x="1917658" y="0"/>
                </a:lnTo>
                <a:lnTo>
                  <a:pt x="1917658" y="1910467"/>
                </a:lnTo>
                <a:lnTo>
                  <a:pt x="0" y="19104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0">
            <a:off x="-888958" y="5143500"/>
            <a:ext cx="1917658" cy="1910467"/>
          </a:xfrm>
          <a:custGeom>
            <a:avLst/>
            <a:gdLst/>
            <a:ahLst/>
            <a:cxnLst/>
            <a:rect r="r" b="b" t="t" l="l"/>
            <a:pathLst>
              <a:path h="1910467" w="1917658">
                <a:moveTo>
                  <a:pt x="0" y="0"/>
                </a:moveTo>
                <a:lnTo>
                  <a:pt x="1917658" y="0"/>
                </a:lnTo>
                <a:lnTo>
                  <a:pt x="1917658" y="1910467"/>
                </a:lnTo>
                <a:lnTo>
                  <a:pt x="0" y="19104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5" id="25"/>
          <p:cNvSpPr txBox="true"/>
          <p:nvPr/>
        </p:nvSpPr>
        <p:spPr>
          <a:xfrm rot="0">
            <a:off x="6497147" y="2735862"/>
            <a:ext cx="5288652" cy="1935214"/>
          </a:xfrm>
          <a:prstGeom prst="rect">
            <a:avLst/>
          </a:prstGeom>
        </p:spPr>
        <p:txBody>
          <a:bodyPr anchor="t" rtlCol="false" tIns="0" lIns="0" bIns="0" rIns="0">
            <a:spAutoFit/>
          </a:bodyPr>
          <a:lstStyle/>
          <a:p>
            <a:pPr algn="ctr">
              <a:lnSpc>
                <a:spcPts val="7407"/>
              </a:lnSpc>
            </a:pPr>
            <a:r>
              <a:rPr lang="en-US" sz="7482">
                <a:solidFill>
                  <a:srgbClr val="000000"/>
                </a:solidFill>
                <a:latin typeface="Open Sans Extra Bold"/>
              </a:rPr>
              <a:t>SKILLSUSA</a:t>
            </a:r>
          </a:p>
          <a:p>
            <a:pPr algn="ctr">
              <a:lnSpc>
                <a:spcPts val="7407"/>
              </a:lnSpc>
            </a:pPr>
            <a:r>
              <a:rPr lang="en-US" sz="7482">
                <a:solidFill>
                  <a:srgbClr val="000000"/>
                </a:solidFill>
                <a:latin typeface="Open Sans Extra Bold"/>
              </a:rPr>
              <a:t>NMSLSC</a:t>
            </a:r>
          </a:p>
        </p:txBody>
      </p:sp>
      <p:sp>
        <p:nvSpPr>
          <p:cNvPr name="TextBox 26" id="26"/>
          <p:cNvSpPr txBox="true"/>
          <p:nvPr/>
        </p:nvSpPr>
        <p:spPr>
          <a:xfrm rot="0">
            <a:off x="1475080" y="4997211"/>
            <a:ext cx="15439572" cy="3929634"/>
          </a:xfrm>
          <a:prstGeom prst="rect">
            <a:avLst/>
          </a:prstGeom>
        </p:spPr>
        <p:txBody>
          <a:bodyPr anchor="t" rtlCol="false" tIns="0" lIns="0" bIns="0" rIns="0">
            <a:spAutoFit/>
          </a:bodyPr>
          <a:lstStyle/>
          <a:p>
            <a:pPr algn="ctr">
              <a:lnSpc>
                <a:spcPts val="4428"/>
              </a:lnSpc>
            </a:pPr>
            <a:r>
              <a:rPr lang="en-US" sz="3600">
                <a:solidFill>
                  <a:srgbClr val="000000"/>
                </a:solidFill>
                <a:latin typeface="Open Sans"/>
              </a:rPr>
              <a:t>The SkillsUSA New Mexico Championships are competitive events that showcase the best career and technical education students in the state. The philosophy of the Championships is to reward students for excellence, to involve industry in directly evaluating student performance, and to keep training relevant to employers’ needs. The state gold medalist for each competition moves on to represent SkillsUSA New Mexico at the National Skills and Leadership Conference.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EFD"/>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4429356" y="2692768"/>
            <a:ext cx="5659888" cy="4901463"/>
            <a:chOff x="0" y="0"/>
            <a:chExt cx="6350000" cy="5499100"/>
          </a:xfrm>
        </p:grpSpPr>
        <p:sp>
          <p:nvSpPr>
            <p:cNvPr name="Freeform 3" id="3"/>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2"/>
              <a:stretch>
                <a:fillRect l="0" t="-12281" r="0" b="-41683"/>
              </a:stretch>
            </a:blipFill>
          </p:spPr>
        </p:sp>
      </p:grpSp>
      <p:grpSp>
        <p:nvGrpSpPr>
          <p:cNvPr name="Group 4" id="4"/>
          <p:cNvGrpSpPr/>
          <p:nvPr/>
        </p:nvGrpSpPr>
        <p:grpSpPr>
          <a:xfrm rot="0">
            <a:off x="14077260" y="7801712"/>
            <a:ext cx="5659888" cy="4863966"/>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A81F40"/>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4077260" y="-2378679"/>
            <a:ext cx="5659888" cy="4863966"/>
            <a:chOff x="0" y="0"/>
            <a:chExt cx="812800" cy="698500"/>
          </a:xfrm>
        </p:grpSpPr>
        <p:sp>
          <p:nvSpPr>
            <p:cNvPr name="Freeform 8" id="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sp>
        <p:sp>
          <p:nvSpPr>
            <p:cNvPr name="TextBox 9" id="9"/>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712601" y="1697469"/>
            <a:ext cx="1491475" cy="1281736"/>
            <a:chOff x="0" y="0"/>
            <a:chExt cx="812800" cy="698500"/>
          </a:xfrm>
        </p:grpSpPr>
        <p:sp>
          <p:nvSpPr>
            <p:cNvPr name="Freeform 11" id="11"/>
            <p:cNvSpPr/>
            <p:nvPr/>
          </p:nvSpPr>
          <p:spPr>
            <a:xfrm flipH="false" flipV="false" rot="0">
              <a:off x="7974" y="0"/>
              <a:ext cx="796852" cy="698500"/>
            </a:xfrm>
            <a:custGeom>
              <a:avLst/>
              <a:gdLst/>
              <a:ahLst/>
              <a:cxnLst/>
              <a:rect r="r" b="b" t="t" l="l"/>
              <a:pathLst>
                <a:path h="698500" w="796852">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rgbClr val="A81F40"/>
            </a:solidFill>
            <a:ln w="152400" cap="sq">
              <a:solidFill>
                <a:srgbClr val="000000"/>
              </a:solidFill>
              <a:prstDash val="solid"/>
              <a:miter/>
            </a:ln>
          </p:spPr>
        </p:sp>
        <p:sp>
          <p:nvSpPr>
            <p:cNvPr name="TextBox 12" id="12"/>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712601" y="3764504"/>
            <a:ext cx="1491475" cy="1281736"/>
            <a:chOff x="0" y="0"/>
            <a:chExt cx="812800" cy="698500"/>
          </a:xfrm>
        </p:grpSpPr>
        <p:sp>
          <p:nvSpPr>
            <p:cNvPr name="Freeform 14" id="14"/>
            <p:cNvSpPr/>
            <p:nvPr/>
          </p:nvSpPr>
          <p:spPr>
            <a:xfrm flipH="false" flipV="false" rot="0">
              <a:off x="7974" y="0"/>
              <a:ext cx="796852" cy="698500"/>
            </a:xfrm>
            <a:custGeom>
              <a:avLst/>
              <a:gdLst/>
              <a:ahLst/>
              <a:cxnLst/>
              <a:rect r="r" b="b" t="t" l="l"/>
              <a:pathLst>
                <a:path h="698500" w="796852">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rgbClr val="A81F40"/>
            </a:solidFill>
            <a:ln w="152400" cap="sq">
              <a:solidFill>
                <a:srgbClr val="000000"/>
              </a:solidFill>
              <a:prstDash val="solid"/>
              <a:miter/>
            </a:ln>
          </p:spPr>
        </p:sp>
        <p:sp>
          <p:nvSpPr>
            <p:cNvPr name="TextBox 15" id="15"/>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p:nvPr/>
        </p:nvGrpSpPr>
        <p:grpSpPr>
          <a:xfrm rot="0">
            <a:off x="694522" y="6303963"/>
            <a:ext cx="1491475" cy="1281736"/>
            <a:chOff x="0" y="0"/>
            <a:chExt cx="812800" cy="698500"/>
          </a:xfrm>
        </p:grpSpPr>
        <p:sp>
          <p:nvSpPr>
            <p:cNvPr name="Freeform 17" id="17"/>
            <p:cNvSpPr/>
            <p:nvPr/>
          </p:nvSpPr>
          <p:spPr>
            <a:xfrm flipH="false" flipV="false" rot="0">
              <a:off x="7974" y="0"/>
              <a:ext cx="796852" cy="698500"/>
            </a:xfrm>
            <a:custGeom>
              <a:avLst/>
              <a:gdLst/>
              <a:ahLst/>
              <a:cxnLst/>
              <a:rect r="r" b="b" t="t" l="l"/>
              <a:pathLst>
                <a:path h="698500" w="796852">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rgbClr val="A81F40"/>
            </a:solidFill>
            <a:ln w="152400" cap="sq">
              <a:solidFill>
                <a:srgbClr val="000000"/>
              </a:solidFill>
              <a:prstDash val="solid"/>
              <a:miter/>
            </a:ln>
          </p:spPr>
        </p:sp>
        <p:sp>
          <p:nvSpPr>
            <p:cNvPr name="TextBox 18" id="18"/>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2840974" y="-58023"/>
            <a:ext cx="15390304" cy="1614317"/>
            <a:chOff x="0" y="0"/>
            <a:chExt cx="4053413" cy="425170"/>
          </a:xfrm>
        </p:grpSpPr>
        <p:sp>
          <p:nvSpPr>
            <p:cNvPr name="Freeform 20" id="20"/>
            <p:cNvSpPr/>
            <p:nvPr/>
          </p:nvSpPr>
          <p:spPr>
            <a:xfrm flipH="false" flipV="false" rot="0">
              <a:off x="0" y="0"/>
              <a:ext cx="4053413" cy="425170"/>
            </a:xfrm>
            <a:custGeom>
              <a:avLst/>
              <a:gdLst/>
              <a:ahLst/>
              <a:cxnLst/>
              <a:rect r="r" b="b" t="t" l="l"/>
              <a:pathLst>
                <a:path h="425170" w="4053413">
                  <a:moveTo>
                    <a:pt x="4024" y="0"/>
                  </a:moveTo>
                  <a:lnTo>
                    <a:pt x="4049389" y="0"/>
                  </a:lnTo>
                  <a:cubicBezTo>
                    <a:pt x="4051612" y="0"/>
                    <a:pt x="4053413" y="1802"/>
                    <a:pt x="4053413" y="4024"/>
                  </a:cubicBezTo>
                  <a:lnTo>
                    <a:pt x="4053413" y="421146"/>
                  </a:lnTo>
                  <a:cubicBezTo>
                    <a:pt x="4053413" y="423368"/>
                    <a:pt x="4051612" y="425170"/>
                    <a:pt x="4049389" y="425170"/>
                  </a:cubicBezTo>
                  <a:lnTo>
                    <a:pt x="4024" y="425170"/>
                  </a:lnTo>
                  <a:cubicBezTo>
                    <a:pt x="1802" y="425170"/>
                    <a:pt x="0" y="423368"/>
                    <a:pt x="0" y="421146"/>
                  </a:cubicBezTo>
                  <a:lnTo>
                    <a:pt x="0" y="4024"/>
                  </a:lnTo>
                  <a:cubicBezTo>
                    <a:pt x="0" y="1802"/>
                    <a:pt x="1802" y="0"/>
                    <a:pt x="4024" y="0"/>
                  </a:cubicBezTo>
                  <a:close/>
                </a:path>
              </a:pathLst>
            </a:custGeom>
            <a:solidFill>
              <a:srgbClr val="A81F40"/>
            </a:solidFill>
          </p:spPr>
        </p:sp>
        <p:sp>
          <p:nvSpPr>
            <p:cNvPr name="TextBox 21" id="21"/>
            <p:cNvSpPr txBox="true"/>
            <p:nvPr/>
          </p:nvSpPr>
          <p:spPr>
            <a:xfrm>
              <a:off x="0" y="-57150"/>
              <a:ext cx="4053413" cy="48232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9940843" y="8988671"/>
            <a:ext cx="3225149" cy="3213055"/>
          </a:xfrm>
          <a:custGeom>
            <a:avLst/>
            <a:gdLst/>
            <a:ahLst/>
            <a:cxnLst/>
            <a:rect r="r" b="b" t="t" l="l"/>
            <a:pathLst>
              <a:path h="3213055" w="3225149">
                <a:moveTo>
                  <a:pt x="0" y="0"/>
                </a:moveTo>
                <a:lnTo>
                  <a:pt x="3225149" y="0"/>
                </a:lnTo>
                <a:lnTo>
                  <a:pt x="3225149" y="3213055"/>
                </a:lnTo>
                <a:lnTo>
                  <a:pt x="0" y="32130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3" id="23"/>
          <p:cNvSpPr txBox="true"/>
          <p:nvPr/>
        </p:nvSpPr>
        <p:spPr>
          <a:xfrm rot="0">
            <a:off x="453065" y="328128"/>
            <a:ext cx="11200688" cy="1037667"/>
          </a:xfrm>
          <a:prstGeom prst="rect">
            <a:avLst/>
          </a:prstGeom>
        </p:spPr>
        <p:txBody>
          <a:bodyPr anchor="t" rtlCol="false" tIns="0" lIns="0" bIns="0" rIns="0">
            <a:spAutoFit/>
          </a:bodyPr>
          <a:lstStyle/>
          <a:p>
            <a:pPr algn="l">
              <a:lnSpc>
                <a:spcPts val="7757"/>
              </a:lnSpc>
            </a:pPr>
            <a:r>
              <a:rPr lang="en-US" sz="7836">
                <a:solidFill>
                  <a:srgbClr val="000000"/>
                </a:solidFill>
                <a:latin typeface="Open Sans Extra Bold"/>
              </a:rPr>
              <a:t>NM SLSC CHAMPIONS</a:t>
            </a:r>
          </a:p>
        </p:txBody>
      </p:sp>
      <p:sp>
        <p:nvSpPr>
          <p:cNvPr name="TextBox 24" id="24"/>
          <p:cNvSpPr txBox="true"/>
          <p:nvPr/>
        </p:nvSpPr>
        <p:spPr>
          <a:xfrm rot="0">
            <a:off x="2695945" y="1899681"/>
            <a:ext cx="10800890" cy="1071157"/>
          </a:xfrm>
          <a:prstGeom prst="rect">
            <a:avLst/>
          </a:prstGeom>
        </p:spPr>
        <p:txBody>
          <a:bodyPr anchor="t" rtlCol="false" tIns="0" lIns="0" bIns="0" rIns="0">
            <a:spAutoFit/>
          </a:bodyPr>
          <a:lstStyle/>
          <a:p>
            <a:pPr algn="l">
              <a:lnSpc>
                <a:spcPts val="4263"/>
              </a:lnSpc>
            </a:pPr>
            <a:r>
              <a:rPr lang="en-US" sz="3643">
                <a:solidFill>
                  <a:srgbClr val="000000"/>
                </a:solidFill>
                <a:latin typeface="Open Sans Bold Bold"/>
              </a:rPr>
              <a:t>CARPENTRY (GOLD,SILVER, BRONZE)</a:t>
            </a:r>
          </a:p>
          <a:p>
            <a:pPr algn="l">
              <a:lnSpc>
                <a:spcPts val="4263"/>
              </a:lnSpc>
            </a:pPr>
            <a:r>
              <a:rPr lang="en-US" sz="3643">
                <a:solidFill>
                  <a:srgbClr val="000000"/>
                </a:solidFill>
                <a:latin typeface="Open Sans Bold Bold"/>
              </a:rPr>
              <a:t>WELDING (SILVER)</a:t>
            </a:r>
          </a:p>
        </p:txBody>
      </p:sp>
      <p:sp>
        <p:nvSpPr>
          <p:cNvPr name="TextBox 25" id="25"/>
          <p:cNvSpPr txBox="true"/>
          <p:nvPr/>
        </p:nvSpPr>
        <p:spPr>
          <a:xfrm rot="0">
            <a:off x="878270" y="1899681"/>
            <a:ext cx="1123979" cy="870647"/>
          </a:xfrm>
          <a:prstGeom prst="rect">
            <a:avLst/>
          </a:prstGeom>
        </p:spPr>
        <p:txBody>
          <a:bodyPr anchor="t" rtlCol="false" tIns="0" lIns="0" bIns="0" rIns="0">
            <a:spAutoFit/>
          </a:bodyPr>
          <a:lstStyle/>
          <a:p>
            <a:pPr algn="ctr">
              <a:lnSpc>
                <a:spcPts val="6762"/>
              </a:lnSpc>
            </a:pPr>
            <a:r>
              <a:rPr lang="en-US" sz="5779" spc="-277">
                <a:solidFill>
                  <a:srgbClr val="000000"/>
                </a:solidFill>
                <a:latin typeface="Open Sans Bold"/>
              </a:rPr>
              <a:t>'21</a:t>
            </a:r>
          </a:p>
        </p:txBody>
      </p:sp>
      <p:sp>
        <p:nvSpPr>
          <p:cNvPr name="TextBox 26" id="26"/>
          <p:cNvSpPr txBox="true"/>
          <p:nvPr/>
        </p:nvSpPr>
        <p:spPr>
          <a:xfrm rot="0">
            <a:off x="2695945" y="3607856"/>
            <a:ext cx="12399668" cy="1604557"/>
          </a:xfrm>
          <a:prstGeom prst="rect">
            <a:avLst/>
          </a:prstGeom>
        </p:spPr>
        <p:txBody>
          <a:bodyPr anchor="t" rtlCol="false" tIns="0" lIns="0" bIns="0" rIns="0">
            <a:spAutoFit/>
          </a:bodyPr>
          <a:lstStyle/>
          <a:p>
            <a:pPr algn="l">
              <a:lnSpc>
                <a:spcPts val="4263"/>
              </a:lnSpc>
            </a:pPr>
            <a:r>
              <a:rPr lang="en-US" sz="3643">
                <a:solidFill>
                  <a:srgbClr val="000000"/>
                </a:solidFill>
                <a:latin typeface="Open Sans Bold Bold"/>
              </a:rPr>
              <a:t>CARPENTRY (GOLD, SILVER)</a:t>
            </a:r>
          </a:p>
          <a:p>
            <a:pPr algn="l">
              <a:lnSpc>
                <a:spcPts val="4263"/>
              </a:lnSpc>
            </a:pPr>
            <a:r>
              <a:rPr lang="en-US" sz="3643">
                <a:solidFill>
                  <a:srgbClr val="000000"/>
                </a:solidFill>
                <a:latin typeface="Open Sans Bold Bold"/>
              </a:rPr>
              <a:t>BASIC HEALTHCARE SKILLS (BRONZE)</a:t>
            </a:r>
          </a:p>
          <a:p>
            <a:pPr algn="l">
              <a:lnSpc>
                <a:spcPts val="4263"/>
              </a:lnSpc>
            </a:pPr>
            <a:r>
              <a:rPr lang="en-US" sz="3643">
                <a:solidFill>
                  <a:srgbClr val="000000"/>
                </a:solidFill>
                <a:latin typeface="Open Sans Bold Bold"/>
              </a:rPr>
              <a:t>CHAPTER DISPLAY (GOLD)</a:t>
            </a:r>
          </a:p>
        </p:txBody>
      </p:sp>
      <p:sp>
        <p:nvSpPr>
          <p:cNvPr name="TextBox 27" id="27"/>
          <p:cNvSpPr txBox="true"/>
          <p:nvPr/>
        </p:nvSpPr>
        <p:spPr>
          <a:xfrm rot="0">
            <a:off x="896349" y="3966715"/>
            <a:ext cx="1123979" cy="870647"/>
          </a:xfrm>
          <a:prstGeom prst="rect">
            <a:avLst/>
          </a:prstGeom>
        </p:spPr>
        <p:txBody>
          <a:bodyPr anchor="t" rtlCol="false" tIns="0" lIns="0" bIns="0" rIns="0">
            <a:spAutoFit/>
          </a:bodyPr>
          <a:lstStyle/>
          <a:p>
            <a:pPr algn="ctr">
              <a:lnSpc>
                <a:spcPts val="6762"/>
              </a:lnSpc>
            </a:pPr>
            <a:r>
              <a:rPr lang="en-US" sz="5779" spc="-277">
                <a:solidFill>
                  <a:srgbClr val="000000"/>
                </a:solidFill>
                <a:latin typeface="Open Sans Bold"/>
              </a:rPr>
              <a:t>'22</a:t>
            </a:r>
          </a:p>
        </p:txBody>
      </p:sp>
      <p:sp>
        <p:nvSpPr>
          <p:cNvPr name="TextBox 28" id="28"/>
          <p:cNvSpPr txBox="true"/>
          <p:nvPr/>
        </p:nvSpPr>
        <p:spPr>
          <a:xfrm rot="0">
            <a:off x="2682862" y="5688663"/>
            <a:ext cx="12425835" cy="2671357"/>
          </a:xfrm>
          <a:prstGeom prst="rect">
            <a:avLst/>
          </a:prstGeom>
        </p:spPr>
        <p:txBody>
          <a:bodyPr anchor="t" rtlCol="false" tIns="0" lIns="0" bIns="0" rIns="0">
            <a:spAutoFit/>
          </a:bodyPr>
          <a:lstStyle/>
          <a:p>
            <a:pPr algn="l">
              <a:lnSpc>
                <a:spcPts val="4263"/>
              </a:lnSpc>
            </a:pPr>
            <a:r>
              <a:rPr lang="en-US" sz="3643">
                <a:solidFill>
                  <a:srgbClr val="000000"/>
                </a:solidFill>
                <a:latin typeface="Open Sans Bold Bold"/>
              </a:rPr>
              <a:t>CARPENTRY (GOLD)</a:t>
            </a:r>
          </a:p>
          <a:p>
            <a:pPr algn="l">
              <a:lnSpc>
                <a:spcPts val="4263"/>
              </a:lnSpc>
            </a:pPr>
            <a:r>
              <a:rPr lang="en-US" sz="3643">
                <a:solidFill>
                  <a:srgbClr val="000000"/>
                </a:solidFill>
                <a:latin typeface="Open Sans Bold Bold"/>
              </a:rPr>
              <a:t>CAREER PATHWAYS  - HEALTH SCIENCES (GOLD)</a:t>
            </a:r>
          </a:p>
          <a:p>
            <a:pPr algn="l">
              <a:lnSpc>
                <a:spcPts val="4263"/>
              </a:lnSpc>
            </a:pPr>
            <a:r>
              <a:rPr lang="en-US" sz="3643">
                <a:solidFill>
                  <a:srgbClr val="000000"/>
                </a:solidFill>
                <a:latin typeface="Open Sans Bold Bold"/>
              </a:rPr>
              <a:t>WELDING (GOLD)</a:t>
            </a:r>
          </a:p>
          <a:p>
            <a:pPr algn="l">
              <a:lnSpc>
                <a:spcPts val="4263"/>
              </a:lnSpc>
            </a:pPr>
            <a:r>
              <a:rPr lang="en-US" sz="3643">
                <a:solidFill>
                  <a:srgbClr val="000000"/>
                </a:solidFill>
                <a:latin typeface="Open Sans Bold Bold"/>
              </a:rPr>
              <a:t>CHAPTER DISPLAY (GOLD)</a:t>
            </a:r>
          </a:p>
          <a:p>
            <a:pPr algn="l">
              <a:lnSpc>
                <a:spcPts val="4263"/>
              </a:lnSpc>
            </a:pPr>
            <a:r>
              <a:rPr lang="en-US" sz="3643">
                <a:solidFill>
                  <a:srgbClr val="000000"/>
                </a:solidFill>
                <a:latin typeface="Open Sans Bold Bold"/>
              </a:rPr>
              <a:t>BAKING/PASTRY ARTS (BRONZE)</a:t>
            </a:r>
          </a:p>
        </p:txBody>
      </p:sp>
      <p:sp>
        <p:nvSpPr>
          <p:cNvPr name="TextBox 29" id="29"/>
          <p:cNvSpPr txBox="true"/>
          <p:nvPr/>
        </p:nvSpPr>
        <p:spPr>
          <a:xfrm rot="0">
            <a:off x="878270" y="6506174"/>
            <a:ext cx="1123979" cy="870647"/>
          </a:xfrm>
          <a:prstGeom prst="rect">
            <a:avLst/>
          </a:prstGeom>
        </p:spPr>
        <p:txBody>
          <a:bodyPr anchor="t" rtlCol="false" tIns="0" lIns="0" bIns="0" rIns="0">
            <a:spAutoFit/>
          </a:bodyPr>
          <a:lstStyle/>
          <a:p>
            <a:pPr algn="ctr">
              <a:lnSpc>
                <a:spcPts val="6762"/>
              </a:lnSpc>
            </a:pPr>
            <a:r>
              <a:rPr lang="en-US" sz="5779" spc="-277">
                <a:solidFill>
                  <a:srgbClr val="000000"/>
                </a:solidFill>
                <a:latin typeface="Open Sans Bold"/>
              </a:rPr>
              <a:t>'23</a:t>
            </a:r>
          </a:p>
        </p:txBody>
      </p:sp>
      <p:grpSp>
        <p:nvGrpSpPr>
          <p:cNvPr name="Group 30" id="30"/>
          <p:cNvGrpSpPr/>
          <p:nvPr/>
        </p:nvGrpSpPr>
        <p:grpSpPr>
          <a:xfrm rot="0">
            <a:off x="712601" y="8617432"/>
            <a:ext cx="1491475" cy="1281736"/>
            <a:chOff x="0" y="0"/>
            <a:chExt cx="812800" cy="698500"/>
          </a:xfrm>
        </p:grpSpPr>
        <p:sp>
          <p:nvSpPr>
            <p:cNvPr name="Freeform 31" id="31"/>
            <p:cNvSpPr/>
            <p:nvPr/>
          </p:nvSpPr>
          <p:spPr>
            <a:xfrm flipH="false" flipV="false" rot="0">
              <a:off x="7974" y="0"/>
              <a:ext cx="796852" cy="698500"/>
            </a:xfrm>
            <a:custGeom>
              <a:avLst/>
              <a:gdLst/>
              <a:ahLst/>
              <a:cxnLst/>
              <a:rect r="r" b="b" t="t" l="l"/>
              <a:pathLst>
                <a:path h="698500" w="796852">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rgbClr val="A81F40"/>
            </a:solidFill>
            <a:ln w="152400" cap="sq">
              <a:solidFill>
                <a:srgbClr val="000000"/>
              </a:solidFill>
              <a:prstDash val="solid"/>
              <a:miter/>
            </a:ln>
          </p:spPr>
        </p:sp>
        <p:sp>
          <p:nvSpPr>
            <p:cNvPr name="TextBox 32" id="32"/>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sp>
        <p:nvSpPr>
          <p:cNvPr name="TextBox 33" id="33"/>
          <p:cNvSpPr txBox="true"/>
          <p:nvPr/>
        </p:nvSpPr>
        <p:spPr>
          <a:xfrm rot="0">
            <a:off x="2682862" y="8727484"/>
            <a:ext cx="10800890" cy="1071157"/>
          </a:xfrm>
          <a:prstGeom prst="rect">
            <a:avLst/>
          </a:prstGeom>
        </p:spPr>
        <p:txBody>
          <a:bodyPr anchor="t" rtlCol="false" tIns="0" lIns="0" bIns="0" rIns="0">
            <a:spAutoFit/>
          </a:bodyPr>
          <a:lstStyle/>
          <a:p>
            <a:pPr algn="l">
              <a:lnSpc>
                <a:spcPts val="4263"/>
              </a:lnSpc>
            </a:pPr>
            <a:r>
              <a:rPr lang="en-US" sz="3643">
                <a:solidFill>
                  <a:srgbClr val="000000"/>
                </a:solidFill>
                <a:latin typeface="Open Sans Bold Bold"/>
              </a:rPr>
              <a:t>CARPENTRY (GOLD)</a:t>
            </a:r>
          </a:p>
          <a:p>
            <a:pPr algn="l">
              <a:lnSpc>
                <a:spcPts val="4263"/>
              </a:lnSpc>
            </a:pPr>
            <a:r>
              <a:rPr lang="en-US" sz="3643">
                <a:solidFill>
                  <a:srgbClr val="000000"/>
                </a:solidFill>
                <a:latin typeface="Open Sans Bold Bold"/>
              </a:rPr>
              <a:t>JOB APPLICATION (SILVER)</a:t>
            </a:r>
          </a:p>
        </p:txBody>
      </p:sp>
      <p:sp>
        <p:nvSpPr>
          <p:cNvPr name="TextBox 34" id="34"/>
          <p:cNvSpPr txBox="true"/>
          <p:nvPr/>
        </p:nvSpPr>
        <p:spPr>
          <a:xfrm rot="0">
            <a:off x="878270" y="8819643"/>
            <a:ext cx="1123979" cy="870647"/>
          </a:xfrm>
          <a:prstGeom prst="rect">
            <a:avLst/>
          </a:prstGeom>
        </p:spPr>
        <p:txBody>
          <a:bodyPr anchor="t" rtlCol="false" tIns="0" lIns="0" bIns="0" rIns="0">
            <a:spAutoFit/>
          </a:bodyPr>
          <a:lstStyle/>
          <a:p>
            <a:pPr algn="ctr">
              <a:lnSpc>
                <a:spcPts val="6762"/>
              </a:lnSpc>
            </a:pPr>
            <a:r>
              <a:rPr lang="en-US" sz="5779" spc="-277">
                <a:solidFill>
                  <a:srgbClr val="000000"/>
                </a:solidFill>
                <a:latin typeface="Open Sans Bold"/>
              </a:rPr>
              <a:t>'24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EFD"/>
        </a:solidFill>
      </p:bgPr>
    </p:bg>
    <p:spTree>
      <p:nvGrpSpPr>
        <p:cNvPr id="1" name=""/>
        <p:cNvGrpSpPr/>
        <p:nvPr/>
      </p:nvGrpSpPr>
      <p:grpSpPr>
        <a:xfrm>
          <a:off x="0" y="0"/>
          <a:ext cx="0" cy="0"/>
          <a:chOff x="0" y="0"/>
          <a:chExt cx="0" cy="0"/>
        </a:xfrm>
      </p:grpSpPr>
      <p:grpSp>
        <p:nvGrpSpPr>
          <p:cNvPr name="Group 2" id="2"/>
          <p:cNvGrpSpPr/>
          <p:nvPr/>
        </p:nvGrpSpPr>
        <p:grpSpPr>
          <a:xfrm rot="0">
            <a:off x="5299259" y="893158"/>
            <a:ext cx="9901408" cy="1333084"/>
            <a:chOff x="0" y="0"/>
            <a:chExt cx="2923795" cy="393648"/>
          </a:xfrm>
        </p:grpSpPr>
        <p:sp>
          <p:nvSpPr>
            <p:cNvPr name="Freeform 3" id="3"/>
            <p:cNvSpPr/>
            <p:nvPr/>
          </p:nvSpPr>
          <p:spPr>
            <a:xfrm flipH="false" flipV="false" rot="0">
              <a:off x="0" y="0"/>
              <a:ext cx="2923795" cy="393648"/>
            </a:xfrm>
            <a:custGeom>
              <a:avLst/>
              <a:gdLst/>
              <a:ahLst/>
              <a:cxnLst/>
              <a:rect r="r" b="b" t="t" l="l"/>
              <a:pathLst>
                <a:path h="393648" w="2923795">
                  <a:moveTo>
                    <a:pt x="12510" y="0"/>
                  </a:moveTo>
                  <a:lnTo>
                    <a:pt x="2911285" y="0"/>
                  </a:lnTo>
                  <a:cubicBezTo>
                    <a:pt x="2918194" y="0"/>
                    <a:pt x="2923795" y="5601"/>
                    <a:pt x="2923795" y="12510"/>
                  </a:cubicBezTo>
                  <a:lnTo>
                    <a:pt x="2923795" y="381137"/>
                  </a:lnTo>
                  <a:cubicBezTo>
                    <a:pt x="2923795" y="388046"/>
                    <a:pt x="2918194" y="393648"/>
                    <a:pt x="2911285" y="393648"/>
                  </a:cubicBezTo>
                  <a:lnTo>
                    <a:pt x="12510" y="393648"/>
                  </a:lnTo>
                  <a:cubicBezTo>
                    <a:pt x="9192" y="393648"/>
                    <a:pt x="6010" y="392330"/>
                    <a:pt x="3664" y="389983"/>
                  </a:cubicBezTo>
                  <a:cubicBezTo>
                    <a:pt x="1318" y="387637"/>
                    <a:pt x="0" y="384455"/>
                    <a:pt x="0" y="381137"/>
                  </a:cubicBezTo>
                  <a:lnTo>
                    <a:pt x="0" y="12510"/>
                  </a:lnTo>
                  <a:cubicBezTo>
                    <a:pt x="0" y="5601"/>
                    <a:pt x="5601" y="0"/>
                    <a:pt x="12510" y="0"/>
                  </a:cubicBezTo>
                  <a:close/>
                </a:path>
              </a:pathLst>
            </a:custGeom>
            <a:solidFill>
              <a:srgbClr val="A81F40"/>
            </a:solidFill>
          </p:spPr>
        </p:sp>
        <p:sp>
          <p:nvSpPr>
            <p:cNvPr name="TextBox 4" id="4"/>
            <p:cNvSpPr txBox="true"/>
            <p:nvPr/>
          </p:nvSpPr>
          <p:spPr>
            <a:xfrm>
              <a:off x="0" y="-57150"/>
              <a:ext cx="2923795" cy="45079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85573" y="-2207463"/>
            <a:ext cx="2976229" cy="2557697"/>
            <a:chOff x="0" y="0"/>
            <a:chExt cx="812800" cy="698500"/>
          </a:xfrm>
        </p:grpSpPr>
        <p:sp>
          <p:nvSpPr>
            <p:cNvPr name="Freeform 6" id="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A81F40"/>
            </a:solidFill>
          </p:spPr>
        </p:sp>
        <p:sp>
          <p:nvSpPr>
            <p:cNvPr name="TextBox 7" id="7"/>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a:grpSpLocks noChangeAspect="true"/>
          </p:cNvGrpSpPr>
          <p:nvPr/>
        </p:nvGrpSpPr>
        <p:grpSpPr>
          <a:xfrm rot="0">
            <a:off x="-920269" y="506564"/>
            <a:ext cx="3245620" cy="2810707"/>
            <a:chOff x="0" y="0"/>
            <a:chExt cx="6350000" cy="5499100"/>
          </a:xfrm>
        </p:grpSpPr>
        <p:sp>
          <p:nvSpPr>
            <p:cNvPr name="Freeform 9" id="9"/>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2"/>
              <a:stretch>
                <a:fillRect l="0" t="-24259" r="0" b="-24259"/>
              </a:stretch>
            </a:blipFill>
          </p:spPr>
        </p:sp>
      </p:grpSp>
      <p:grpSp>
        <p:nvGrpSpPr>
          <p:cNvPr name="Group 10" id="10"/>
          <p:cNvGrpSpPr/>
          <p:nvPr/>
        </p:nvGrpSpPr>
        <p:grpSpPr>
          <a:xfrm rot="0">
            <a:off x="1656089" y="-1025751"/>
            <a:ext cx="3335294" cy="2866268"/>
            <a:chOff x="0" y="0"/>
            <a:chExt cx="812800" cy="698500"/>
          </a:xfrm>
        </p:grpSpPr>
        <p:sp>
          <p:nvSpPr>
            <p:cNvPr name="Freeform 11" id="11"/>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35D7D"/>
            </a:solidFill>
          </p:spPr>
        </p:sp>
        <p:sp>
          <p:nvSpPr>
            <p:cNvPr name="TextBox 12" id="12"/>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1313759" y="3460146"/>
            <a:ext cx="3743886" cy="3217402"/>
            <a:chOff x="0" y="0"/>
            <a:chExt cx="812800" cy="698500"/>
          </a:xfrm>
        </p:grpSpPr>
        <p:sp>
          <p:nvSpPr>
            <p:cNvPr name="Freeform 14" id="1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A81F40"/>
            </a:solidFill>
          </p:spPr>
        </p:sp>
        <p:sp>
          <p:nvSpPr>
            <p:cNvPr name="TextBox 15" id="15"/>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a:grpSpLocks noChangeAspect="true"/>
          </p:cNvGrpSpPr>
          <p:nvPr/>
        </p:nvGrpSpPr>
        <p:grpSpPr>
          <a:xfrm rot="0">
            <a:off x="1606490" y="2011840"/>
            <a:ext cx="3344819" cy="2896613"/>
            <a:chOff x="0" y="0"/>
            <a:chExt cx="6350000" cy="5499100"/>
          </a:xfrm>
        </p:grpSpPr>
        <p:sp>
          <p:nvSpPr>
            <p:cNvPr name="Freeform 17" id="17"/>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3"/>
              <a:stretch>
                <a:fillRect l="0" t="-7776" r="0" b="-7776"/>
              </a:stretch>
            </a:blipFill>
          </p:spPr>
        </p:sp>
      </p:grpSp>
      <p:sp>
        <p:nvSpPr>
          <p:cNvPr name="AutoShape 18" id="18"/>
          <p:cNvSpPr/>
          <p:nvPr/>
        </p:nvSpPr>
        <p:spPr>
          <a:xfrm rot="0">
            <a:off x="13453584" y="9563100"/>
            <a:ext cx="4834416" cy="0"/>
          </a:xfrm>
          <a:prstGeom prst="line">
            <a:avLst/>
          </a:prstGeom>
          <a:ln cap="flat" w="95250">
            <a:solidFill>
              <a:srgbClr val="A81F40"/>
            </a:solidFill>
            <a:prstDash val="solid"/>
            <a:headEnd type="none" len="sm" w="sm"/>
            <a:tailEnd type="none" len="sm" w="sm"/>
          </a:ln>
        </p:spPr>
      </p:sp>
      <p:sp>
        <p:nvSpPr>
          <p:cNvPr name="AutoShape 19" id="19"/>
          <p:cNvSpPr/>
          <p:nvPr/>
        </p:nvSpPr>
        <p:spPr>
          <a:xfrm rot="0">
            <a:off x="-172221" y="9610725"/>
            <a:ext cx="4834416" cy="0"/>
          </a:xfrm>
          <a:prstGeom prst="line">
            <a:avLst/>
          </a:prstGeom>
          <a:ln cap="flat" w="95250">
            <a:solidFill>
              <a:srgbClr val="A81F40"/>
            </a:solidFill>
            <a:prstDash val="solid"/>
            <a:headEnd type="none" len="sm" w="sm"/>
            <a:tailEnd type="none" len="sm" w="sm"/>
          </a:ln>
        </p:spPr>
      </p:sp>
      <p:sp>
        <p:nvSpPr>
          <p:cNvPr name="TextBox 20" id="20"/>
          <p:cNvSpPr txBox="true"/>
          <p:nvPr/>
        </p:nvSpPr>
        <p:spPr>
          <a:xfrm rot="0">
            <a:off x="5000908" y="2551714"/>
            <a:ext cx="12757304" cy="6600190"/>
          </a:xfrm>
          <a:prstGeom prst="rect">
            <a:avLst/>
          </a:prstGeom>
        </p:spPr>
        <p:txBody>
          <a:bodyPr anchor="t" rtlCol="false" tIns="0" lIns="0" bIns="0" rIns="0">
            <a:spAutoFit/>
          </a:bodyPr>
          <a:lstStyle/>
          <a:p>
            <a:pPr algn="just">
              <a:lnSpc>
                <a:spcPts val="4759"/>
              </a:lnSpc>
            </a:pPr>
            <a:r>
              <a:rPr lang="en-US" sz="3399">
                <a:solidFill>
                  <a:srgbClr val="000000"/>
                </a:solidFill>
                <a:latin typeface="Canva Sans"/>
              </a:rPr>
              <a:t>More than 6,500 outstanding career and technical education students –all state contest winners– will compete hands-on in 108 different trade, technical and leadership fields. Students work against the clock and each other, proving their expertise in occupations such as electronics, computer-aided drafting, precision machining, medical assisting and culinary arts. Contests are run with the help of industry, trade associations and labor organizations, and test competencies are set by industry. Leadership contestants will demonstrate skills including extemporaneous speaking and conducting meetings by parliamentary procedure.</a:t>
            </a:r>
          </a:p>
        </p:txBody>
      </p:sp>
      <p:sp>
        <p:nvSpPr>
          <p:cNvPr name="Freeform 21" id="21"/>
          <p:cNvSpPr/>
          <p:nvPr/>
        </p:nvSpPr>
        <p:spPr>
          <a:xfrm flipH="false" flipV="false" rot="0">
            <a:off x="17240250" y="-426966"/>
            <a:ext cx="1917658" cy="1910467"/>
          </a:xfrm>
          <a:custGeom>
            <a:avLst/>
            <a:gdLst/>
            <a:ahLst/>
            <a:cxnLst/>
            <a:rect r="r" b="b" t="t" l="l"/>
            <a:pathLst>
              <a:path h="1910467" w="1917658">
                <a:moveTo>
                  <a:pt x="0" y="0"/>
                </a:moveTo>
                <a:lnTo>
                  <a:pt x="1917658" y="0"/>
                </a:lnTo>
                <a:lnTo>
                  <a:pt x="1917658" y="1910466"/>
                </a:lnTo>
                <a:lnTo>
                  <a:pt x="0" y="19104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2" id="22"/>
          <p:cNvGrpSpPr>
            <a:grpSpLocks noChangeAspect="true"/>
          </p:cNvGrpSpPr>
          <p:nvPr/>
        </p:nvGrpSpPr>
        <p:grpSpPr>
          <a:xfrm rot="0">
            <a:off x="1705688" y="5143500"/>
            <a:ext cx="3245620" cy="2810707"/>
            <a:chOff x="0" y="0"/>
            <a:chExt cx="6350000" cy="5499100"/>
          </a:xfrm>
        </p:grpSpPr>
        <p:sp>
          <p:nvSpPr>
            <p:cNvPr name="Freeform 23" id="23"/>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6"/>
              <a:stretch>
                <a:fillRect l="-4039" t="0" r="-4039" b="0"/>
              </a:stretch>
            </a:blipFill>
          </p:spPr>
        </p:sp>
      </p:grpSp>
      <p:sp>
        <p:nvSpPr>
          <p:cNvPr name="TextBox 24" id="24"/>
          <p:cNvSpPr txBox="true"/>
          <p:nvPr/>
        </p:nvSpPr>
        <p:spPr>
          <a:xfrm rot="0">
            <a:off x="5575484" y="1192044"/>
            <a:ext cx="9312781" cy="858696"/>
          </a:xfrm>
          <a:prstGeom prst="rect">
            <a:avLst/>
          </a:prstGeom>
        </p:spPr>
        <p:txBody>
          <a:bodyPr anchor="t" rtlCol="false" tIns="0" lIns="0" bIns="0" rIns="0">
            <a:spAutoFit/>
          </a:bodyPr>
          <a:lstStyle/>
          <a:p>
            <a:pPr algn="ctr">
              <a:lnSpc>
                <a:spcPts val="6417"/>
              </a:lnSpc>
            </a:pPr>
            <a:r>
              <a:rPr lang="en-US" sz="6482">
                <a:solidFill>
                  <a:srgbClr val="000000"/>
                </a:solidFill>
                <a:latin typeface="Open Sans Extra Bold"/>
              </a:rPr>
              <a:t>NATIONALS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EFD"/>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4429356" y="2692768"/>
            <a:ext cx="5659888" cy="4901463"/>
            <a:chOff x="0" y="0"/>
            <a:chExt cx="6350000" cy="5499100"/>
          </a:xfrm>
        </p:grpSpPr>
        <p:sp>
          <p:nvSpPr>
            <p:cNvPr name="Freeform 3" id="3"/>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solidFill>
              <a:srgbClr val="535D7D"/>
            </a:solidFill>
            <a:ln w="12700">
              <a:solidFill>
                <a:srgbClr val="000000"/>
              </a:solidFill>
            </a:ln>
          </p:spPr>
        </p:sp>
      </p:grpSp>
      <p:grpSp>
        <p:nvGrpSpPr>
          <p:cNvPr name="Group 4" id="4"/>
          <p:cNvGrpSpPr/>
          <p:nvPr/>
        </p:nvGrpSpPr>
        <p:grpSpPr>
          <a:xfrm rot="0">
            <a:off x="14077260" y="7801712"/>
            <a:ext cx="5659888" cy="4863966"/>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A81F40"/>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4077260" y="-2378679"/>
            <a:ext cx="5659888" cy="4863966"/>
            <a:chOff x="0" y="0"/>
            <a:chExt cx="812800" cy="698500"/>
          </a:xfrm>
        </p:grpSpPr>
        <p:sp>
          <p:nvSpPr>
            <p:cNvPr name="Freeform 8" id="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sp>
        <p:sp>
          <p:nvSpPr>
            <p:cNvPr name="TextBox 9" id="9"/>
            <p:cNvSpPr txBox="true"/>
            <p:nvPr/>
          </p:nvSpPr>
          <p:spPr>
            <a:xfrm>
              <a:off x="114300" y="-57150"/>
              <a:ext cx="584200" cy="75565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3357542" y="459209"/>
            <a:ext cx="15390304" cy="1614317"/>
            <a:chOff x="0" y="0"/>
            <a:chExt cx="4053413" cy="425170"/>
          </a:xfrm>
        </p:grpSpPr>
        <p:sp>
          <p:nvSpPr>
            <p:cNvPr name="Freeform 11" id="11"/>
            <p:cNvSpPr/>
            <p:nvPr/>
          </p:nvSpPr>
          <p:spPr>
            <a:xfrm flipH="false" flipV="false" rot="0">
              <a:off x="0" y="0"/>
              <a:ext cx="4053413" cy="425170"/>
            </a:xfrm>
            <a:custGeom>
              <a:avLst/>
              <a:gdLst/>
              <a:ahLst/>
              <a:cxnLst/>
              <a:rect r="r" b="b" t="t" l="l"/>
              <a:pathLst>
                <a:path h="425170" w="4053413">
                  <a:moveTo>
                    <a:pt x="4024" y="0"/>
                  </a:moveTo>
                  <a:lnTo>
                    <a:pt x="4049389" y="0"/>
                  </a:lnTo>
                  <a:cubicBezTo>
                    <a:pt x="4051612" y="0"/>
                    <a:pt x="4053413" y="1802"/>
                    <a:pt x="4053413" y="4024"/>
                  </a:cubicBezTo>
                  <a:lnTo>
                    <a:pt x="4053413" y="421146"/>
                  </a:lnTo>
                  <a:cubicBezTo>
                    <a:pt x="4053413" y="423368"/>
                    <a:pt x="4051612" y="425170"/>
                    <a:pt x="4049389" y="425170"/>
                  </a:cubicBezTo>
                  <a:lnTo>
                    <a:pt x="4024" y="425170"/>
                  </a:lnTo>
                  <a:cubicBezTo>
                    <a:pt x="1802" y="425170"/>
                    <a:pt x="0" y="423368"/>
                    <a:pt x="0" y="421146"/>
                  </a:cubicBezTo>
                  <a:lnTo>
                    <a:pt x="0" y="4024"/>
                  </a:lnTo>
                  <a:cubicBezTo>
                    <a:pt x="0" y="1802"/>
                    <a:pt x="1802" y="0"/>
                    <a:pt x="4024" y="0"/>
                  </a:cubicBezTo>
                  <a:close/>
                </a:path>
              </a:pathLst>
            </a:custGeom>
            <a:solidFill>
              <a:srgbClr val="A81F40"/>
            </a:solidFill>
          </p:spPr>
        </p:sp>
        <p:sp>
          <p:nvSpPr>
            <p:cNvPr name="TextBox 12" id="12"/>
            <p:cNvSpPr txBox="true"/>
            <p:nvPr/>
          </p:nvSpPr>
          <p:spPr>
            <a:xfrm>
              <a:off x="0" y="-57150"/>
              <a:ext cx="4053413" cy="48232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69140" y="9438019"/>
            <a:ext cx="3225149" cy="3213055"/>
          </a:xfrm>
          <a:custGeom>
            <a:avLst/>
            <a:gdLst/>
            <a:ahLst/>
            <a:cxnLst/>
            <a:rect r="r" b="b" t="t" l="l"/>
            <a:pathLst>
              <a:path h="3213055" w="3225149">
                <a:moveTo>
                  <a:pt x="0" y="0"/>
                </a:moveTo>
                <a:lnTo>
                  <a:pt x="3225149" y="0"/>
                </a:lnTo>
                <a:lnTo>
                  <a:pt x="3225149" y="3213055"/>
                </a:lnTo>
                <a:lnTo>
                  <a:pt x="0" y="32130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0180583" y="1028700"/>
            <a:ext cx="7793354" cy="10391138"/>
          </a:xfrm>
          <a:custGeom>
            <a:avLst/>
            <a:gdLst/>
            <a:ahLst/>
            <a:cxnLst/>
            <a:rect r="r" b="b" t="t" l="l"/>
            <a:pathLst>
              <a:path h="10391138" w="7793354">
                <a:moveTo>
                  <a:pt x="0" y="0"/>
                </a:moveTo>
                <a:lnTo>
                  <a:pt x="7793353" y="0"/>
                </a:lnTo>
                <a:lnTo>
                  <a:pt x="7793353" y="10391138"/>
                </a:lnTo>
                <a:lnTo>
                  <a:pt x="0" y="10391138"/>
                </a:lnTo>
                <a:lnTo>
                  <a:pt x="0" y="0"/>
                </a:lnTo>
                <a:close/>
              </a:path>
            </a:pathLst>
          </a:custGeom>
          <a:blipFill>
            <a:blip r:embed="rId4"/>
            <a:stretch>
              <a:fillRect l="0" t="0" r="0" b="0"/>
            </a:stretch>
          </a:blipFill>
        </p:spPr>
      </p:sp>
      <p:sp>
        <p:nvSpPr>
          <p:cNvPr name="TextBox 15" id="15"/>
          <p:cNvSpPr txBox="true"/>
          <p:nvPr/>
        </p:nvSpPr>
        <p:spPr>
          <a:xfrm rot="0">
            <a:off x="467824" y="842478"/>
            <a:ext cx="11200688" cy="1037667"/>
          </a:xfrm>
          <a:prstGeom prst="rect">
            <a:avLst/>
          </a:prstGeom>
        </p:spPr>
        <p:txBody>
          <a:bodyPr anchor="t" rtlCol="false" tIns="0" lIns="0" bIns="0" rIns="0">
            <a:spAutoFit/>
          </a:bodyPr>
          <a:lstStyle/>
          <a:p>
            <a:pPr algn="l">
              <a:lnSpc>
                <a:spcPts val="7757"/>
              </a:lnSpc>
            </a:pPr>
            <a:r>
              <a:rPr lang="en-US" sz="7836">
                <a:solidFill>
                  <a:srgbClr val="000000"/>
                </a:solidFill>
                <a:latin typeface="Open Sans Extra Bold"/>
              </a:rPr>
              <a:t>SKILLSUSA ADVISORS</a:t>
            </a:r>
          </a:p>
        </p:txBody>
      </p:sp>
      <p:sp>
        <p:nvSpPr>
          <p:cNvPr name="TextBox 16" id="16"/>
          <p:cNvSpPr txBox="true"/>
          <p:nvPr/>
        </p:nvSpPr>
        <p:spPr>
          <a:xfrm rot="0">
            <a:off x="335644" y="2893309"/>
            <a:ext cx="11465049" cy="5344072"/>
          </a:xfrm>
          <a:prstGeom prst="rect">
            <a:avLst/>
          </a:prstGeom>
        </p:spPr>
        <p:txBody>
          <a:bodyPr anchor="t" rtlCol="false" tIns="0" lIns="0" bIns="0" rIns="0">
            <a:spAutoFit/>
          </a:bodyPr>
          <a:lstStyle/>
          <a:p>
            <a:pPr algn="l">
              <a:lnSpc>
                <a:spcPts val="6018"/>
              </a:lnSpc>
            </a:pPr>
            <a:r>
              <a:rPr lang="en-US" sz="5143">
                <a:solidFill>
                  <a:srgbClr val="000000"/>
                </a:solidFill>
                <a:latin typeface="Open Sans Bold Bold"/>
              </a:rPr>
              <a:t>MRS. DAVIS - LEADERSHIP</a:t>
            </a:r>
          </a:p>
          <a:p>
            <a:pPr algn="l">
              <a:lnSpc>
                <a:spcPts val="6018"/>
              </a:lnSpc>
            </a:pPr>
            <a:r>
              <a:rPr lang="en-US" sz="5143">
                <a:solidFill>
                  <a:srgbClr val="000000"/>
                </a:solidFill>
                <a:latin typeface="Open Sans Bold Bold"/>
              </a:rPr>
              <a:t>MR. CLARY - CONSTRUCTION</a:t>
            </a:r>
          </a:p>
          <a:p>
            <a:pPr algn="l">
              <a:lnSpc>
                <a:spcPts val="6018"/>
              </a:lnSpc>
            </a:pPr>
            <a:r>
              <a:rPr lang="en-US" sz="5143">
                <a:solidFill>
                  <a:srgbClr val="000000"/>
                </a:solidFill>
                <a:latin typeface="Open Sans Bold Bold"/>
              </a:rPr>
              <a:t>MR. GUILLORY - WELDING</a:t>
            </a:r>
          </a:p>
          <a:p>
            <a:pPr algn="l">
              <a:lnSpc>
                <a:spcPts val="6018"/>
              </a:lnSpc>
            </a:pPr>
            <a:r>
              <a:rPr lang="en-US" sz="5143">
                <a:solidFill>
                  <a:srgbClr val="000000"/>
                </a:solidFill>
                <a:latin typeface="Open Sans Bold Bold"/>
              </a:rPr>
              <a:t>MRS. BENALLY - HEALTH SCIENCES</a:t>
            </a:r>
          </a:p>
          <a:p>
            <a:pPr algn="l">
              <a:lnSpc>
                <a:spcPts val="6018"/>
              </a:lnSpc>
            </a:pPr>
            <a:r>
              <a:rPr lang="en-US" sz="5143">
                <a:solidFill>
                  <a:srgbClr val="000000"/>
                </a:solidFill>
                <a:latin typeface="Open Sans Bold Bold"/>
              </a:rPr>
              <a:t>MR. COSTNER - LEADERSHIP</a:t>
            </a:r>
          </a:p>
          <a:p>
            <a:pPr algn="l">
              <a:lnSpc>
                <a:spcPts val="6018"/>
              </a:lnSpc>
            </a:pPr>
            <a:r>
              <a:rPr lang="en-US" sz="5143">
                <a:solidFill>
                  <a:srgbClr val="000000"/>
                </a:solidFill>
                <a:latin typeface="Open Sans Bold Bold"/>
              </a:rPr>
              <a:t>MR. REYNOLDS</a:t>
            </a:r>
          </a:p>
          <a:p>
            <a:pPr algn="l">
              <a:lnSpc>
                <a:spcPts val="6018"/>
              </a:lnSpc>
            </a:pPr>
            <a:r>
              <a:rPr lang="en-US" sz="5143">
                <a:solidFill>
                  <a:srgbClr val="000000"/>
                </a:solidFill>
                <a:latin typeface="Open Sans Bold Bold"/>
              </a:rPr>
              <a:t>MR. CISKOWSKI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DAFrMe3As00</dc:identifier>
  <dcterms:modified xsi:type="dcterms:W3CDTF">2011-08-01T06:04:30Z</dcterms:modified>
  <cp:revision>1</cp:revision>
  <dc:title>SkillsUSA</dc:title>
</cp:coreProperties>
</file>