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39"/>
  </p:notesMasterIdLst>
  <p:handoutMasterIdLst>
    <p:handoutMasterId r:id="rId40"/>
  </p:handoutMasterIdLst>
  <p:sldIdLst>
    <p:sldId id="274" r:id="rId5"/>
    <p:sldId id="314" r:id="rId6"/>
    <p:sldId id="324" r:id="rId7"/>
    <p:sldId id="306" r:id="rId8"/>
    <p:sldId id="325" r:id="rId9"/>
    <p:sldId id="326" r:id="rId10"/>
    <p:sldId id="327" r:id="rId11"/>
    <p:sldId id="328" r:id="rId12"/>
    <p:sldId id="313" r:id="rId13"/>
    <p:sldId id="315" r:id="rId14"/>
    <p:sldId id="331" r:id="rId15"/>
    <p:sldId id="342" r:id="rId16"/>
    <p:sldId id="336" r:id="rId17"/>
    <p:sldId id="316" r:id="rId18"/>
    <p:sldId id="334" r:id="rId19"/>
    <p:sldId id="332" r:id="rId20"/>
    <p:sldId id="305" r:id="rId21"/>
    <p:sldId id="335" r:id="rId22"/>
    <p:sldId id="337" r:id="rId23"/>
    <p:sldId id="338" r:id="rId24"/>
    <p:sldId id="339" r:id="rId25"/>
    <p:sldId id="340" r:id="rId26"/>
    <p:sldId id="318" r:id="rId27"/>
    <p:sldId id="341" r:id="rId28"/>
    <p:sldId id="320" r:id="rId29"/>
    <p:sldId id="321" r:id="rId30"/>
    <p:sldId id="322" r:id="rId31"/>
    <p:sldId id="317" r:id="rId32"/>
    <p:sldId id="329" r:id="rId33"/>
    <p:sldId id="307" r:id="rId34"/>
    <p:sldId id="308" r:id="rId35"/>
    <p:sldId id="330" r:id="rId36"/>
    <p:sldId id="323" r:id="rId37"/>
    <p:sldId id="286" r:id="rId3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00"/>
    <a:srgbClr val="FF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0B649-CFD0-4A3D-9E70-655383892FF5}" v="8" dt="2024-08-14T18:21:01.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22" autoAdjust="0"/>
    <p:restoredTop sz="94660"/>
  </p:normalViewPr>
  <p:slideViewPr>
    <p:cSldViewPr>
      <p:cViewPr varScale="1">
        <p:scale>
          <a:sx n="98" d="100"/>
          <a:sy n="98" d="100"/>
        </p:scale>
        <p:origin x="592" y="5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d Licht" userId="c49a170b-b427-415f-9d8e-12ce967fe6b1" providerId="ADAL" clId="{E1B0B649-CFD0-4A3D-9E70-655383892FF5}"/>
    <pc:docChg chg="undo redo custSel addSld delSld modSld sldOrd">
      <pc:chgData name="Chad Licht" userId="c49a170b-b427-415f-9d8e-12ce967fe6b1" providerId="ADAL" clId="{E1B0B649-CFD0-4A3D-9E70-655383892FF5}" dt="2024-08-15T11:15:52.478" v="953" actId="2696"/>
      <pc:docMkLst>
        <pc:docMk/>
      </pc:docMkLst>
      <pc:sldChg chg="modSp mod">
        <pc:chgData name="Chad Licht" userId="c49a170b-b427-415f-9d8e-12ce967fe6b1" providerId="ADAL" clId="{E1B0B649-CFD0-4A3D-9E70-655383892FF5}" dt="2024-08-13T13:44:14.033" v="420" actId="6549"/>
        <pc:sldMkLst>
          <pc:docMk/>
          <pc:sldMk cId="0" sldId="305"/>
        </pc:sldMkLst>
        <pc:spChg chg="mod">
          <ac:chgData name="Chad Licht" userId="c49a170b-b427-415f-9d8e-12ce967fe6b1" providerId="ADAL" clId="{E1B0B649-CFD0-4A3D-9E70-655383892FF5}" dt="2024-08-13T13:44:14.033" v="420" actId="6549"/>
          <ac:spMkLst>
            <pc:docMk/>
            <pc:sldMk cId="0" sldId="305"/>
            <ac:spMk id="128003" creationId="{00000000-0000-0000-0000-000000000000}"/>
          </ac:spMkLst>
        </pc:spChg>
      </pc:sldChg>
      <pc:sldChg chg="modSp mod">
        <pc:chgData name="Chad Licht" userId="c49a170b-b427-415f-9d8e-12ce967fe6b1" providerId="ADAL" clId="{E1B0B649-CFD0-4A3D-9E70-655383892FF5}" dt="2024-07-24T13:53:17.303" v="11" actId="20577"/>
        <pc:sldMkLst>
          <pc:docMk/>
          <pc:sldMk cId="0" sldId="315"/>
        </pc:sldMkLst>
        <pc:spChg chg="mod">
          <ac:chgData name="Chad Licht" userId="c49a170b-b427-415f-9d8e-12ce967fe6b1" providerId="ADAL" clId="{E1B0B649-CFD0-4A3D-9E70-655383892FF5}" dt="2024-07-24T13:53:17.303" v="11" actId="20577"/>
          <ac:spMkLst>
            <pc:docMk/>
            <pc:sldMk cId="0" sldId="315"/>
            <ac:spMk id="155651" creationId="{00000000-0000-0000-0000-000000000000}"/>
          </ac:spMkLst>
        </pc:spChg>
      </pc:sldChg>
      <pc:sldChg chg="modSp mod">
        <pc:chgData name="Chad Licht" userId="c49a170b-b427-415f-9d8e-12ce967fe6b1" providerId="ADAL" clId="{E1B0B649-CFD0-4A3D-9E70-655383892FF5}" dt="2024-07-24T13:56:37.796" v="16" actId="20577"/>
        <pc:sldMkLst>
          <pc:docMk/>
          <pc:sldMk cId="0" sldId="317"/>
        </pc:sldMkLst>
        <pc:spChg chg="mod">
          <ac:chgData name="Chad Licht" userId="c49a170b-b427-415f-9d8e-12ce967fe6b1" providerId="ADAL" clId="{E1B0B649-CFD0-4A3D-9E70-655383892FF5}" dt="2024-07-24T13:56:37.796" v="16" actId="20577"/>
          <ac:spMkLst>
            <pc:docMk/>
            <pc:sldMk cId="0" sldId="317"/>
            <ac:spMk id="158723" creationId="{00000000-0000-0000-0000-000000000000}"/>
          </ac:spMkLst>
        </pc:spChg>
      </pc:sldChg>
      <pc:sldChg chg="addSp delSp modSp mod">
        <pc:chgData name="Chad Licht" userId="c49a170b-b427-415f-9d8e-12ce967fe6b1" providerId="ADAL" clId="{E1B0B649-CFD0-4A3D-9E70-655383892FF5}" dt="2024-08-13T13:49:35.067" v="423"/>
        <pc:sldMkLst>
          <pc:docMk/>
          <pc:sldMk cId="3171974206" sldId="321"/>
        </pc:sldMkLst>
        <pc:spChg chg="add del mod">
          <ac:chgData name="Chad Licht" userId="c49a170b-b427-415f-9d8e-12ce967fe6b1" providerId="ADAL" clId="{E1B0B649-CFD0-4A3D-9E70-655383892FF5}" dt="2024-08-13T13:49:35.067" v="423"/>
          <ac:spMkLst>
            <pc:docMk/>
            <pc:sldMk cId="3171974206" sldId="321"/>
            <ac:spMk id="6" creationId="{56DFCF49-F0C8-D90E-2185-D889EE5DC496}"/>
          </ac:spMkLst>
        </pc:spChg>
        <pc:picChg chg="add mod">
          <ac:chgData name="Chad Licht" userId="c49a170b-b427-415f-9d8e-12ce967fe6b1" providerId="ADAL" clId="{E1B0B649-CFD0-4A3D-9E70-655383892FF5}" dt="2024-08-13T13:49:18.195" v="421"/>
          <ac:picMkLst>
            <pc:docMk/>
            <pc:sldMk cId="3171974206" sldId="321"/>
            <ac:picMk id="3" creationId="{D56C1A72-82A9-5A7E-32BE-B9BFD4693AF1}"/>
          </ac:picMkLst>
        </pc:picChg>
        <pc:picChg chg="add mod">
          <ac:chgData name="Chad Licht" userId="c49a170b-b427-415f-9d8e-12ce967fe6b1" providerId="ADAL" clId="{E1B0B649-CFD0-4A3D-9E70-655383892FF5}" dt="2024-08-13T13:49:35.067" v="423"/>
          <ac:picMkLst>
            <pc:docMk/>
            <pc:sldMk cId="3171974206" sldId="321"/>
            <ac:picMk id="7" creationId="{97552B55-7EAA-5B8F-6CCB-77B6180383B0}"/>
          </ac:picMkLst>
        </pc:picChg>
        <pc:picChg chg="del">
          <ac:chgData name="Chad Licht" userId="c49a170b-b427-415f-9d8e-12ce967fe6b1" providerId="ADAL" clId="{E1B0B649-CFD0-4A3D-9E70-655383892FF5}" dt="2024-08-13T13:49:19.732" v="422" actId="478"/>
          <ac:picMkLst>
            <pc:docMk/>
            <pc:sldMk cId="3171974206" sldId="321"/>
            <ac:picMk id="8" creationId="{F87080D7-3F6A-8F26-1371-850B1A20DA24}"/>
          </ac:picMkLst>
        </pc:picChg>
      </pc:sldChg>
      <pc:sldChg chg="addSp delSp modSp mod">
        <pc:chgData name="Chad Licht" userId="c49a170b-b427-415f-9d8e-12ce967fe6b1" providerId="ADAL" clId="{E1B0B649-CFD0-4A3D-9E70-655383892FF5}" dt="2024-07-29T12:15:11.242" v="21" actId="14100"/>
        <pc:sldMkLst>
          <pc:docMk/>
          <pc:sldMk cId="3010673333" sldId="325"/>
        </pc:sldMkLst>
        <pc:picChg chg="add mod">
          <ac:chgData name="Chad Licht" userId="c49a170b-b427-415f-9d8e-12ce967fe6b1" providerId="ADAL" clId="{E1B0B649-CFD0-4A3D-9E70-655383892FF5}" dt="2024-07-29T12:15:11.242" v="21" actId="14100"/>
          <ac:picMkLst>
            <pc:docMk/>
            <pc:sldMk cId="3010673333" sldId="325"/>
            <ac:picMk id="2" creationId="{2936EB37-01C0-A128-F994-49F747866702}"/>
          </ac:picMkLst>
        </pc:picChg>
        <pc:picChg chg="del mod">
          <ac:chgData name="Chad Licht" userId="c49a170b-b427-415f-9d8e-12ce967fe6b1" providerId="ADAL" clId="{E1B0B649-CFD0-4A3D-9E70-655383892FF5}" dt="2024-07-29T12:15:03.889" v="19" actId="478"/>
          <ac:picMkLst>
            <pc:docMk/>
            <pc:sldMk cId="3010673333" sldId="325"/>
            <ac:picMk id="5" creationId="{1F739731-F474-9CD5-E06E-80C2EE18DECF}"/>
          </ac:picMkLst>
        </pc:picChg>
      </pc:sldChg>
      <pc:sldChg chg="addSp delSp modSp mod">
        <pc:chgData name="Chad Licht" userId="c49a170b-b427-415f-9d8e-12ce967fe6b1" providerId="ADAL" clId="{E1B0B649-CFD0-4A3D-9E70-655383892FF5}" dt="2024-08-14T18:26:05.253" v="466" actId="14100"/>
        <pc:sldMkLst>
          <pc:docMk/>
          <pc:sldMk cId="1924417208" sldId="330"/>
        </pc:sldMkLst>
        <pc:spChg chg="del mod">
          <ac:chgData name="Chad Licht" userId="c49a170b-b427-415f-9d8e-12ce967fe6b1" providerId="ADAL" clId="{E1B0B649-CFD0-4A3D-9E70-655383892FF5}" dt="2024-08-14T18:16:19.670" v="442"/>
          <ac:spMkLst>
            <pc:docMk/>
            <pc:sldMk cId="1924417208" sldId="330"/>
            <ac:spMk id="7" creationId="{BFDABFF3-BC65-51AA-2519-1EA98FF763EE}"/>
          </ac:spMkLst>
        </pc:spChg>
        <pc:spChg chg="add del mod">
          <ac:chgData name="Chad Licht" userId="c49a170b-b427-415f-9d8e-12ce967fe6b1" providerId="ADAL" clId="{E1B0B649-CFD0-4A3D-9E70-655383892FF5}" dt="2024-08-14T18:25:58.734" v="464" actId="21"/>
          <ac:spMkLst>
            <pc:docMk/>
            <pc:sldMk cId="1924417208" sldId="330"/>
            <ac:spMk id="9" creationId="{5315DA00-3868-2B34-76EC-C9905F662424}"/>
          </ac:spMkLst>
        </pc:spChg>
        <pc:spChg chg="add del mod">
          <ac:chgData name="Chad Licht" userId="c49a170b-b427-415f-9d8e-12ce967fe6b1" providerId="ADAL" clId="{E1B0B649-CFD0-4A3D-9E70-655383892FF5}" dt="2024-08-14T18:24:16.035" v="462" actId="20577"/>
          <ac:spMkLst>
            <pc:docMk/>
            <pc:sldMk cId="1924417208" sldId="330"/>
            <ac:spMk id="11" creationId="{1923D154-0FBF-254A-BD0D-9C1973198E5E}"/>
          </ac:spMkLst>
        </pc:spChg>
        <pc:spChg chg="add del mod">
          <ac:chgData name="Chad Licht" userId="c49a170b-b427-415f-9d8e-12ce967fe6b1" providerId="ADAL" clId="{E1B0B649-CFD0-4A3D-9E70-655383892FF5}" dt="2024-08-14T18:17:53.866" v="446" actId="21"/>
          <ac:spMkLst>
            <pc:docMk/>
            <pc:sldMk cId="1924417208" sldId="330"/>
            <ac:spMk id="12" creationId="{0C61B21F-A68D-D1B3-B363-6A8C9C7EB703}"/>
          </ac:spMkLst>
        </pc:spChg>
        <pc:picChg chg="mod">
          <ac:chgData name="Chad Licht" userId="c49a170b-b427-415f-9d8e-12ce967fe6b1" providerId="ADAL" clId="{E1B0B649-CFD0-4A3D-9E70-655383892FF5}" dt="2024-08-14T18:26:05.253" v="466" actId="14100"/>
          <ac:picMkLst>
            <pc:docMk/>
            <pc:sldMk cId="1924417208" sldId="330"/>
            <ac:picMk id="3" creationId="{BA0B8A28-EBDB-1EC8-6292-E851A012412C}"/>
          </ac:picMkLst>
        </pc:picChg>
        <pc:picChg chg="mod">
          <ac:chgData name="Chad Licht" userId="c49a170b-b427-415f-9d8e-12ce967fe6b1" providerId="ADAL" clId="{E1B0B649-CFD0-4A3D-9E70-655383892FF5}" dt="2024-08-14T18:21:10.851" v="450" actId="1076"/>
          <ac:picMkLst>
            <pc:docMk/>
            <pc:sldMk cId="1924417208" sldId="330"/>
            <ac:picMk id="4" creationId="{EA8886FA-A3A3-AE96-35BE-B4F185E99D08}"/>
          </ac:picMkLst>
        </pc:picChg>
        <pc:picChg chg="add del">
          <ac:chgData name="Chad Licht" userId="c49a170b-b427-415f-9d8e-12ce967fe6b1" providerId="ADAL" clId="{E1B0B649-CFD0-4A3D-9E70-655383892FF5}" dt="2024-08-14T18:15:39.329" v="437" actId="478"/>
          <ac:picMkLst>
            <pc:docMk/>
            <pc:sldMk cId="1924417208" sldId="330"/>
            <ac:picMk id="5" creationId="{C90C3943-4639-42BB-AF1B-6AF91DEC022B}"/>
          </ac:picMkLst>
        </pc:picChg>
        <pc:picChg chg="add del">
          <ac:chgData name="Chad Licht" userId="c49a170b-b427-415f-9d8e-12ce967fe6b1" providerId="ADAL" clId="{E1B0B649-CFD0-4A3D-9E70-655383892FF5}" dt="2024-08-14T18:15:39.897" v="438" actId="478"/>
          <ac:picMkLst>
            <pc:docMk/>
            <pc:sldMk cId="1924417208" sldId="330"/>
            <ac:picMk id="6" creationId="{5A32A8CF-06BA-4779-A0DB-EFF8420AB875}"/>
          </ac:picMkLst>
        </pc:picChg>
        <pc:picChg chg="add mod">
          <ac:chgData name="Chad Licht" userId="c49a170b-b427-415f-9d8e-12ce967fe6b1" providerId="ADAL" clId="{E1B0B649-CFD0-4A3D-9E70-655383892FF5}" dt="2024-08-14T18:21:05.792" v="449" actId="14100"/>
          <ac:picMkLst>
            <pc:docMk/>
            <pc:sldMk cId="1924417208" sldId="330"/>
            <ac:picMk id="13" creationId="{89E85BB6-1C15-E192-68F7-22BD6BFC7D7D}"/>
          </ac:picMkLst>
        </pc:picChg>
      </pc:sldChg>
      <pc:sldChg chg="modSp mod">
        <pc:chgData name="Chad Licht" userId="c49a170b-b427-415f-9d8e-12ce967fe6b1" providerId="ADAL" clId="{E1B0B649-CFD0-4A3D-9E70-655383892FF5}" dt="2024-08-14T18:14:25.515" v="432" actId="20577"/>
        <pc:sldMkLst>
          <pc:docMk/>
          <pc:sldMk cId="3993674567" sldId="332"/>
        </pc:sldMkLst>
        <pc:spChg chg="mod">
          <ac:chgData name="Chad Licht" userId="c49a170b-b427-415f-9d8e-12ce967fe6b1" providerId="ADAL" clId="{E1B0B649-CFD0-4A3D-9E70-655383892FF5}" dt="2024-08-14T18:14:25.515" v="432" actId="20577"/>
          <ac:spMkLst>
            <pc:docMk/>
            <pc:sldMk cId="3993674567" sldId="332"/>
            <ac:spMk id="3" creationId="{18A64C26-1830-4213-B012-21508C0A5DE7}"/>
          </ac:spMkLst>
        </pc:spChg>
      </pc:sldChg>
      <pc:sldChg chg="del">
        <pc:chgData name="Chad Licht" userId="c49a170b-b427-415f-9d8e-12ce967fe6b1" providerId="ADAL" clId="{E1B0B649-CFD0-4A3D-9E70-655383892FF5}" dt="2024-08-13T13:38:48.391" v="397" actId="47"/>
        <pc:sldMkLst>
          <pc:docMk/>
          <pc:sldMk cId="2962048212" sldId="333"/>
        </pc:sldMkLst>
      </pc:sldChg>
      <pc:sldChg chg="modSp mod">
        <pc:chgData name="Chad Licht" userId="c49a170b-b427-415f-9d8e-12ce967fe6b1" providerId="ADAL" clId="{E1B0B649-CFD0-4A3D-9E70-655383892FF5}" dt="2024-08-13T13:38:36.763" v="396" actId="20577"/>
        <pc:sldMkLst>
          <pc:docMk/>
          <pc:sldMk cId="3422390915" sldId="334"/>
        </pc:sldMkLst>
        <pc:spChg chg="mod">
          <ac:chgData name="Chad Licht" userId="c49a170b-b427-415f-9d8e-12ce967fe6b1" providerId="ADAL" clId="{E1B0B649-CFD0-4A3D-9E70-655383892FF5}" dt="2024-08-13T13:38:36.763" v="396" actId="20577"/>
          <ac:spMkLst>
            <pc:docMk/>
            <pc:sldMk cId="3422390915" sldId="334"/>
            <ac:spMk id="156675" creationId="{00000000-0000-0000-0000-000000000000}"/>
          </ac:spMkLst>
        </pc:spChg>
      </pc:sldChg>
      <pc:sldChg chg="ord">
        <pc:chgData name="Chad Licht" userId="c49a170b-b427-415f-9d8e-12ce967fe6b1" providerId="ADAL" clId="{E1B0B649-CFD0-4A3D-9E70-655383892FF5}" dt="2024-07-24T13:55:52.581" v="13"/>
        <pc:sldMkLst>
          <pc:docMk/>
          <pc:sldMk cId="1997568515" sldId="340"/>
        </pc:sldMkLst>
      </pc:sldChg>
      <pc:sldChg chg="addSp delSp modSp new mod">
        <pc:chgData name="Chad Licht" userId="c49a170b-b427-415f-9d8e-12ce967fe6b1" providerId="ADAL" clId="{E1B0B649-CFD0-4A3D-9E70-655383892FF5}" dt="2024-07-29T13:01:03.094" v="394" actId="207"/>
        <pc:sldMkLst>
          <pc:docMk/>
          <pc:sldMk cId="1532940470" sldId="342"/>
        </pc:sldMkLst>
        <pc:spChg chg="mod">
          <ac:chgData name="Chad Licht" userId="c49a170b-b427-415f-9d8e-12ce967fe6b1" providerId="ADAL" clId="{E1B0B649-CFD0-4A3D-9E70-655383892FF5}" dt="2024-07-29T12:28:08.496" v="175" actId="207"/>
          <ac:spMkLst>
            <pc:docMk/>
            <pc:sldMk cId="1532940470" sldId="342"/>
            <ac:spMk id="2" creationId="{9BDA8CFC-2909-CB52-5593-D44AF7C84309}"/>
          </ac:spMkLst>
        </pc:spChg>
        <pc:spChg chg="add del mod">
          <ac:chgData name="Chad Licht" userId="c49a170b-b427-415f-9d8e-12ce967fe6b1" providerId="ADAL" clId="{E1B0B649-CFD0-4A3D-9E70-655383892FF5}" dt="2024-07-29T13:01:03.094" v="394" actId="207"/>
          <ac:spMkLst>
            <pc:docMk/>
            <pc:sldMk cId="1532940470" sldId="342"/>
            <ac:spMk id="3" creationId="{EDF52E3F-FC8F-ED04-8473-6B188475D6F4}"/>
          </ac:spMkLst>
        </pc:spChg>
        <pc:picChg chg="add del mod ord">
          <ac:chgData name="Chad Licht" userId="c49a170b-b427-415f-9d8e-12ce967fe6b1" providerId="ADAL" clId="{E1B0B649-CFD0-4A3D-9E70-655383892FF5}" dt="2024-07-29T12:21:29.418" v="43" actId="22"/>
          <ac:picMkLst>
            <pc:docMk/>
            <pc:sldMk cId="1532940470" sldId="342"/>
            <ac:picMk id="5" creationId="{A530D688-14B0-FB0D-081C-A5A570071D04}"/>
          </ac:picMkLst>
        </pc:picChg>
      </pc:sldChg>
      <pc:sldChg chg="modSp new del mod">
        <pc:chgData name="Chad Licht" userId="c49a170b-b427-415f-9d8e-12ce967fe6b1" providerId="ADAL" clId="{E1B0B649-CFD0-4A3D-9E70-655383892FF5}" dt="2024-08-15T11:15:52.478" v="953" actId="2696"/>
        <pc:sldMkLst>
          <pc:docMk/>
          <pc:sldMk cId="3831635929" sldId="343"/>
        </pc:sldMkLst>
        <pc:spChg chg="mod">
          <ac:chgData name="Chad Licht" userId="c49a170b-b427-415f-9d8e-12ce967fe6b1" providerId="ADAL" clId="{E1B0B649-CFD0-4A3D-9E70-655383892FF5}" dt="2024-08-15T10:44:03.168" v="474" actId="20577"/>
          <ac:spMkLst>
            <pc:docMk/>
            <pc:sldMk cId="3831635929" sldId="343"/>
            <ac:spMk id="2" creationId="{02EBDAC0-8B8A-6118-E452-BC7380C28387}"/>
          </ac:spMkLst>
        </pc:spChg>
        <pc:spChg chg="mod">
          <ac:chgData name="Chad Licht" userId="c49a170b-b427-415f-9d8e-12ce967fe6b1" providerId="ADAL" clId="{E1B0B649-CFD0-4A3D-9E70-655383892FF5}" dt="2024-08-15T10:47:40.020" v="952" actId="20577"/>
          <ac:spMkLst>
            <pc:docMk/>
            <pc:sldMk cId="3831635929" sldId="343"/>
            <ac:spMk id="3" creationId="{A05E7009-77FB-4807-BAC1-8F4C619BD5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232" cy="464266"/>
          </a:xfrm>
          <a:prstGeom prst="rect">
            <a:avLst/>
          </a:prstGeom>
          <a:noFill/>
          <a:ln w="9525">
            <a:noFill/>
            <a:miter lim="800000"/>
            <a:headEnd/>
            <a:tailEnd/>
          </a:ln>
          <a:effectLst/>
        </p:spPr>
        <p:txBody>
          <a:bodyPr vert="horz" wrap="square" lIns="92305" tIns="46152" rIns="92305" bIns="46152" numCol="1" anchor="t" anchorCtr="0" compatLnSpc="1">
            <a:prstTxWarp prst="textNoShape">
              <a:avLst/>
            </a:prstTxWarp>
          </a:bodyPr>
          <a:lstStyle>
            <a:lvl1pPr defTabSz="922715" eaLnBrk="1" hangingPunct="1">
              <a:defRPr sz="1200"/>
            </a:lvl1pPr>
          </a:lstStyle>
          <a:p>
            <a:pPr>
              <a:defRPr/>
            </a:pPr>
            <a:endParaRPr lang="en-US"/>
          </a:p>
        </p:txBody>
      </p:sp>
      <p:sp>
        <p:nvSpPr>
          <p:cNvPr id="17411" name="Rectangle 3"/>
          <p:cNvSpPr>
            <a:spLocks noGrp="1" noChangeArrowheads="1"/>
          </p:cNvSpPr>
          <p:nvPr>
            <p:ph type="dt" sz="quarter" idx="1"/>
          </p:nvPr>
        </p:nvSpPr>
        <p:spPr bwMode="auto">
          <a:xfrm>
            <a:off x="3885219" y="0"/>
            <a:ext cx="2971232" cy="464266"/>
          </a:xfrm>
          <a:prstGeom prst="rect">
            <a:avLst/>
          </a:prstGeom>
          <a:noFill/>
          <a:ln w="9525">
            <a:noFill/>
            <a:miter lim="800000"/>
            <a:headEnd/>
            <a:tailEnd/>
          </a:ln>
          <a:effectLst/>
        </p:spPr>
        <p:txBody>
          <a:bodyPr vert="horz" wrap="square" lIns="92305" tIns="46152" rIns="92305" bIns="46152" numCol="1" anchor="t" anchorCtr="0" compatLnSpc="1">
            <a:prstTxWarp prst="textNoShape">
              <a:avLst/>
            </a:prstTxWarp>
          </a:bodyPr>
          <a:lstStyle>
            <a:lvl1pPr algn="r" defTabSz="922715" eaLnBrk="1" hangingPunct="1">
              <a:defRPr sz="1200"/>
            </a:lvl1pPr>
          </a:lstStyle>
          <a:p>
            <a:pPr>
              <a:defRPr/>
            </a:pPr>
            <a:endParaRPr lang="en-US"/>
          </a:p>
        </p:txBody>
      </p:sp>
      <p:sp>
        <p:nvSpPr>
          <p:cNvPr id="17412" name="Rectangle 4"/>
          <p:cNvSpPr>
            <a:spLocks noGrp="1" noChangeArrowheads="1"/>
          </p:cNvSpPr>
          <p:nvPr>
            <p:ph type="ftr" sz="quarter" idx="2"/>
          </p:nvPr>
        </p:nvSpPr>
        <p:spPr bwMode="auto">
          <a:xfrm>
            <a:off x="0" y="8830551"/>
            <a:ext cx="2971232" cy="464265"/>
          </a:xfrm>
          <a:prstGeom prst="rect">
            <a:avLst/>
          </a:prstGeom>
          <a:noFill/>
          <a:ln w="9525">
            <a:noFill/>
            <a:miter lim="800000"/>
            <a:headEnd/>
            <a:tailEnd/>
          </a:ln>
          <a:effectLst/>
        </p:spPr>
        <p:txBody>
          <a:bodyPr vert="horz" wrap="square" lIns="92305" tIns="46152" rIns="92305" bIns="46152" numCol="1" anchor="b" anchorCtr="0" compatLnSpc="1">
            <a:prstTxWarp prst="textNoShape">
              <a:avLst/>
            </a:prstTxWarp>
          </a:bodyPr>
          <a:lstStyle>
            <a:lvl1pPr defTabSz="922715" eaLnBrk="1" hangingPunct="1">
              <a:defRPr sz="1200"/>
            </a:lvl1pPr>
          </a:lstStyle>
          <a:p>
            <a:pPr>
              <a:defRPr/>
            </a:pPr>
            <a:endParaRPr lang="en-US"/>
          </a:p>
        </p:txBody>
      </p:sp>
      <p:sp>
        <p:nvSpPr>
          <p:cNvPr id="17413" name="Rectangle 5"/>
          <p:cNvSpPr>
            <a:spLocks noGrp="1" noChangeArrowheads="1"/>
          </p:cNvSpPr>
          <p:nvPr>
            <p:ph type="sldNum" sz="quarter" idx="3"/>
          </p:nvPr>
        </p:nvSpPr>
        <p:spPr bwMode="auto">
          <a:xfrm>
            <a:off x="3885219" y="8830551"/>
            <a:ext cx="2971232" cy="464265"/>
          </a:xfrm>
          <a:prstGeom prst="rect">
            <a:avLst/>
          </a:prstGeom>
          <a:noFill/>
          <a:ln w="9525">
            <a:noFill/>
            <a:miter lim="800000"/>
            <a:headEnd/>
            <a:tailEnd/>
          </a:ln>
          <a:effectLst/>
        </p:spPr>
        <p:txBody>
          <a:bodyPr vert="horz" wrap="square" lIns="92305" tIns="46152" rIns="92305" bIns="46152" numCol="1" anchor="b" anchorCtr="0" compatLnSpc="1">
            <a:prstTxWarp prst="textNoShape">
              <a:avLst/>
            </a:prstTxWarp>
          </a:bodyPr>
          <a:lstStyle>
            <a:lvl1pPr algn="r" defTabSz="922715" eaLnBrk="1" hangingPunct="1">
              <a:defRPr sz="1200"/>
            </a:lvl1pPr>
          </a:lstStyle>
          <a:p>
            <a:pPr>
              <a:defRPr/>
            </a:pPr>
            <a:fld id="{ED2C0EB9-A0F2-4E04-89C8-65D433DC86EF}" type="slidenum">
              <a:rPr lang="en-US"/>
              <a:pPr>
                <a:defRPr/>
              </a:pPr>
              <a:t>‹#›</a:t>
            </a:fld>
            <a:endParaRPr lang="en-US"/>
          </a:p>
        </p:txBody>
      </p:sp>
    </p:spTree>
    <p:extLst>
      <p:ext uri="{BB962C8B-B14F-4D97-AF65-F5344CB8AC3E}">
        <p14:creationId xmlns:p14="http://schemas.microsoft.com/office/powerpoint/2010/main" val="370522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232" cy="464266"/>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eaLnBrk="1" hangingPunct="1">
              <a:defRPr sz="1200"/>
            </a:lvl1pPr>
          </a:lstStyle>
          <a:p>
            <a:pPr>
              <a:defRPr/>
            </a:pPr>
            <a:endParaRPr lang="en-US"/>
          </a:p>
        </p:txBody>
      </p:sp>
      <p:sp>
        <p:nvSpPr>
          <p:cNvPr id="83971" name="Rectangle 3"/>
          <p:cNvSpPr>
            <a:spLocks noGrp="1" noChangeArrowheads="1"/>
          </p:cNvSpPr>
          <p:nvPr>
            <p:ph type="dt" idx="1"/>
          </p:nvPr>
        </p:nvSpPr>
        <p:spPr bwMode="auto">
          <a:xfrm>
            <a:off x="3885219" y="0"/>
            <a:ext cx="2971232" cy="464266"/>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algn="r" eaLnBrk="1" hangingPunct="1">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686265" y="4416068"/>
            <a:ext cx="5485470" cy="4183142"/>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3974" name="Rectangle 6"/>
          <p:cNvSpPr>
            <a:spLocks noGrp="1" noChangeArrowheads="1"/>
          </p:cNvSpPr>
          <p:nvPr>
            <p:ph type="ftr" sz="quarter" idx="4"/>
          </p:nvPr>
        </p:nvSpPr>
        <p:spPr bwMode="auto">
          <a:xfrm>
            <a:off x="0" y="8830551"/>
            <a:ext cx="2971232" cy="464265"/>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eaLnBrk="1" hangingPunct="1">
              <a:defRPr sz="1200"/>
            </a:lvl1pPr>
          </a:lstStyle>
          <a:p>
            <a:pPr>
              <a:defRPr/>
            </a:pPr>
            <a:endParaRPr lang="en-US"/>
          </a:p>
        </p:txBody>
      </p:sp>
      <p:sp>
        <p:nvSpPr>
          <p:cNvPr id="83975" name="Rectangle 7"/>
          <p:cNvSpPr>
            <a:spLocks noGrp="1" noChangeArrowheads="1"/>
          </p:cNvSpPr>
          <p:nvPr>
            <p:ph type="sldNum" sz="quarter" idx="5"/>
          </p:nvPr>
        </p:nvSpPr>
        <p:spPr bwMode="auto">
          <a:xfrm>
            <a:off x="3885219" y="8830551"/>
            <a:ext cx="2971232" cy="464265"/>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algn="r" eaLnBrk="1" hangingPunct="1">
              <a:defRPr sz="1200"/>
            </a:lvl1pPr>
          </a:lstStyle>
          <a:p>
            <a:pPr>
              <a:defRPr/>
            </a:pPr>
            <a:fld id="{01DD7DBF-EB62-4D83-815F-0E2E26888A6D}" type="slidenum">
              <a:rPr lang="en-US"/>
              <a:pPr>
                <a:defRPr/>
              </a:pPr>
              <a:t>‹#›</a:t>
            </a:fld>
            <a:endParaRPr lang="en-US"/>
          </a:p>
        </p:txBody>
      </p:sp>
    </p:spTree>
    <p:extLst>
      <p:ext uri="{BB962C8B-B14F-4D97-AF65-F5344CB8AC3E}">
        <p14:creationId xmlns:p14="http://schemas.microsoft.com/office/powerpoint/2010/main" val="481021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04F2417-A88C-4483-9438-A796C1C4049A}" type="slidenum">
              <a:rPr lang="en-US" smtClean="0"/>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0857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C3523DB-9622-41F2-81EE-FBE4A86C63B2}" type="slidenum">
              <a:rPr lang="en-US" smtClean="0"/>
              <a:pPr/>
              <a:t>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1969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04212F1-1599-45D4-9DFE-54E5C3BDD541}" type="slidenum">
              <a:rPr lang="en-US" smtClean="0"/>
              <a:pPr/>
              <a:t>17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4895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1387821-C667-4FD9-B1F4-521458EBDD09}" type="slidenum">
              <a:rPr lang="en-US" smtClean="0"/>
              <a:pPr/>
              <a:t>30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3089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3C1ED89-15A7-431F-ABF2-557E213C9A07}" type="slidenum">
              <a:rPr lang="en-US" smtClean="0"/>
              <a:pPr/>
              <a:t>34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7036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65546"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6554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B1CBC31A-69D1-4EF5-9B4C-A26064739813}" type="slidenum">
              <a:rPr lang="en-US"/>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DF17053-4177-4801-8B10-7385D974DE7A}" type="slidenum">
              <a:rPr lang="en-US"/>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6DE094F-F065-45F4-B268-B4B9B6CED7ED}" type="slidenum">
              <a:rPr lang="en-US"/>
              <a:pPr>
                <a:defRPr/>
              </a:pPr>
              <a:t>‹#›</a:t>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74A4529-E92C-46F3-836C-5BCF76C120E3}"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A620393-D743-4D50-A340-8E7080677661}" type="slidenum">
              <a:rPr lang="en-US"/>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A068CF3-9586-4028-8C28-7B9B17C9A5C4}" type="slidenum">
              <a:rPr lang="en-US"/>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B146092-3048-4B10-AF32-580C1474B18A}"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D3518DB3-AE61-49AB-87FC-5598924DE216}"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F671B026-3777-46B9-8127-B1B0026F955A}"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105782E8-ACD7-46EC-BE08-91BF113C2801}" type="slidenum">
              <a:rPr lang="en-US"/>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DBD3667-AB2A-4BC9-9F92-496A7A448A94}"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36D2D8D-43CE-436C-BEB9-2E1EEB163731}"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645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45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645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45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45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645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645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645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45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p>
        </p:txBody>
      </p:sp>
      <p:sp>
        <p:nvSpPr>
          <p:cNvPr id="645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p>
        </p:txBody>
      </p:sp>
      <p:sp>
        <p:nvSpPr>
          <p:cNvPr id="645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2AA40DF7-E3F7-41C3-AEB7-66982F94C4E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1"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spd="med">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image001.png@01D9CF78.876D1B40"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mailto:CUBAKOVICS@WMASD.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ctrTitle"/>
          </p:nvPr>
        </p:nvSpPr>
        <p:spPr>
          <a:xfrm>
            <a:off x="502444" y="457200"/>
            <a:ext cx="7772400" cy="2241550"/>
          </a:xfrm>
        </p:spPr>
        <p:txBody>
          <a:bodyPr/>
          <a:lstStyle/>
          <a:p>
            <a:pPr eaLnBrk="1" hangingPunct="1">
              <a:defRPr/>
            </a:pPr>
            <a:r>
              <a:rPr lang="en-US" sz="8000" b="1" dirty="0">
                <a:solidFill>
                  <a:schemeClr val="bg2"/>
                </a:solidFill>
                <a:highlight>
                  <a:srgbClr val="FFFF00"/>
                </a:highlight>
              </a:rPr>
              <a:t>WELCOME</a:t>
            </a:r>
            <a:r>
              <a:rPr lang="en-US" sz="8000" b="1" dirty="0">
                <a:solidFill>
                  <a:schemeClr val="bg2"/>
                </a:solidFill>
              </a:rPr>
              <a:t> </a:t>
            </a:r>
            <a:br>
              <a:rPr lang="en-US" sz="8000" b="1" dirty="0">
                <a:solidFill>
                  <a:schemeClr val="bg2"/>
                </a:solidFill>
              </a:rPr>
            </a:br>
            <a:endParaRPr lang="en-US" sz="8000" b="1" dirty="0">
              <a:solidFill>
                <a:schemeClr val="bg2"/>
              </a:solidFill>
            </a:endParaRPr>
          </a:p>
        </p:txBody>
      </p:sp>
      <p:pic>
        <p:nvPicPr>
          <p:cNvPr id="3" name="Picture 2">
            <a:extLst>
              <a:ext uri="{FF2B5EF4-FFF2-40B4-BE49-F238E27FC236}">
                <a16:creationId xmlns:a16="http://schemas.microsoft.com/office/drawing/2014/main" id="{6ABDD87C-CC5F-414B-8FCA-6D5BFD188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905000"/>
            <a:ext cx="4250635" cy="4250635"/>
          </a:xfrm>
          <a:prstGeom prst="rect">
            <a:avLst/>
          </a:prstGeom>
        </p:spPr>
      </p:pic>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b="1" dirty="0">
                <a:solidFill>
                  <a:schemeClr val="bg2"/>
                </a:solidFill>
                <a:highlight>
                  <a:srgbClr val="FFFF00"/>
                </a:highlight>
              </a:rPr>
              <a:t>ATTENDANCE</a:t>
            </a:r>
            <a:r>
              <a:rPr lang="en-US" b="1" dirty="0">
                <a:solidFill>
                  <a:srgbClr val="FF3300"/>
                </a:solidFill>
                <a:highlight>
                  <a:srgbClr val="FFFF00"/>
                </a:highlight>
              </a:rPr>
              <a:t> </a:t>
            </a:r>
            <a:r>
              <a:rPr lang="en-US" b="1" dirty="0">
                <a:solidFill>
                  <a:schemeClr val="bg2"/>
                </a:solidFill>
                <a:highlight>
                  <a:srgbClr val="FFFF00"/>
                </a:highlight>
              </a:rPr>
              <a:t>SUCCESS</a:t>
            </a:r>
          </a:p>
        </p:txBody>
      </p:sp>
      <p:sp>
        <p:nvSpPr>
          <p:cNvPr id="155651" name="Rectangle 3"/>
          <p:cNvSpPr>
            <a:spLocks noGrp="1" noChangeArrowheads="1"/>
          </p:cNvSpPr>
          <p:nvPr>
            <p:ph type="body" idx="1"/>
          </p:nvPr>
        </p:nvSpPr>
        <p:spPr>
          <a:xfrm>
            <a:off x="457200" y="1295400"/>
            <a:ext cx="8229600" cy="5181600"/>
          </a:xfrm>
        </p:spPr>
        <p:txBody>
          <a:bodyPr/>
          <a:lstStyle/>
          <a:p>
            <a:pPr eaLnBrk="1" hangingPunct="1">
              <a:buClr>
                <a:srgbClr val="FFFF00"/>
              </a:buClr>
              <a:buFontTx/>
              <a:buChar char="•"/>
              <a:defRPr/>
            </a:pPr>
            <a:r>
              <a:rPr lang="en-US" b="1" dirty="0">
                <a:solidFill>
                  <a:srgbClr val="FFFF00"/>
                </a:solidFill>
                <a:effectLst/>
              </a:rPr>
              <a:t>Attendance Expectations</a:t>
            </a:r>
          </a:p>
          <a:p>
            <a:pPr lvl="1" eaLnBrk="1" hangingPunct="1">
              <a:buClr>
                <a:srgbClr val="FFFF00"/>
              </a:buClr>
              <a:buFontTx/>
              <a:buChar char="•"/>
              <a:defRPr/>
            </a:pPr>
            <a:r>
              <a:rPr lang="en-US" b="1" dirty="0">
                <a:solidFill>
                  <a:srgbClr val="FFFF00"/>
                </a:solidFill>
              </a:rPr>
              <a:t>Arriving to school on time</a:t>
            </a:r>
          </a:p>
          <a:p>
            <a:pPr lvl="2" eaLnBrk="1" hangingPunct="1">
              <a:buClr>
                <a:srgbClr val="FFFF00"/>
              </a:buClr>
              <a:buFontTx/>
              <a:buChar char="•"/>
              <a:defRPr/>
            </a:pPr>
            <a:r>
              <a:rPr lang="en-US" b="1" dirty="0"/>
              <a:t>Late bell rings at 7:20am </a:t>
            </a:r>
            <a:r>
              <a:rPr lang="en-US" sz="1800" b="1" dirty="0"/>
              <a:t>(1</a:t>
            </a:r>
            <a:r>
              <a:rPr lang="en-US" sz="1800" b="1" baseline="30000" dirty="0"/>
              <a:t>st</a:t>
            </a:r>
            <a:r>
              <a:rPr lang="en-US" sz="1800" b="1" dirty="0"/>
              <a:t> period starts)</a:t>
            </a:r>
          </a:p>
          <a:p>
            <a:pPr lvl="2" eaLnBrk="1" hangingPunct="1">
              <a:buClr>
                <a:srgbClr val="FFFF00"/>
              </a:buClr>
              <a:buFontTx/>
              <a:buChar char="•"/>
              <a:defRPr/>
            </a:pPr>
            <a:r>
              <a:rPr lang="en-US" b="1" dirty="0"/>
              <a:t>Doors close at 7:16am</a:t>
            </a:r>
          </a:p>
          <a:p>
            <a:pPr lvl="2" eaLnBrk="1" hangingPunct="1">
              <a:buClr>
                <a:srgbClr val="FFFF00"/>
              </a:buClr>
              <a:buFontTx/>
              <a:buChar char="•"/>
              <a:defRPr/>
            </a:pPr>
            <a:r>
              <a:rPr lang="en-US" sz="2000" b="1" dirty="0"/>
              <a:t>Attendance is taken </a:t>
            </a:r>
            <a:r>
              <a:rPr lang="en-US" sz="2000" b="1" dirty="0">
                <a:solidFill>
                  <a:srgbClr val="FFFF00"/>
                </a:solidFill>
                <a:effectLst>
                  <a:outerShdw blurRad="38100" dist="38100" dir="2700000" algn="tl">
                    <a:srgbClr val="FFFFFF"/>
                  </a:outerShdw>
                </a:effectLst>
              </a:rPr>
              <a:t>every</a:t>
            </a:r>
            <a:r>
              <a:rPr lang="en-US" sz="2000" b="1" dirty="0"/>
              <a:t> morning (parent/guardian must sign students into school after 8:20am.</a:t>
            </a:r>
          </a:p>
          <a:p>
            <a:pPr lvl="1" eaLnBrk="1" hangingPunct="1">
              <a:buClr>
                <a:srgbClr val="FFFF00"/>
              </a:buClr>
              <a:buFontTx/>
              <a:buChar char="•"/>
              <a:defRPr/>
            </a:pPr>
            <a:r>
              <a:rPr lang="en-US" b="1" dirty="0">
                <a:solidFill>
                  <a:srgbClr val="FFFF00"/>
                </a:solidFill>
              </a:rPr>
              <a:t>Arriving to class on time</a:t>
            </a:r>
          </a:p>
          <a:p>
            <a:pPr lvl="2" eaLnBrk="1" hangingPunct="1">
              <a:buClr>
                <a:srgbClr val="FFFF00"/>
              </a:buClr>
              <a:buFontTx/>
              <a:buChar char="•"/>
              <a:defRPr/>
            </a:pPr>
            <a:r>
              <a:rPr lang="en-US" sz="2000" b="1" dirty="0"/>
              <a:t>Attendance is taken during </a:t>
            </a:r>
            <a:r>
              <a:rPr lang="en-US" sz="2000" b="1" dirty="0">
                <a:solidFill>
                  <a:srgbClr val="FFFF00"/>
                </a:solidFill>
                <a:effectLst>
                  <a:outerShdw blurRad="38100" dist="38100" dir="2700000" algn="tl">
                    <a:srgbClr val="FFFFFF"/>
                  </a:outerShdw>
                </a:effectLst>
              </a:rPr>
              <a:t>each</a:t>
            </a:r>
            <a:r>
              <a:rPr lang="en-US" sz="2000" b="1" dirty="0"/>
              <a:t> class period (frequent lates to class will result in consequences</a:t>
            </a:r>
            <a:r>
              <a:rPr lang="en-US" sz="2000" b="1" dirty="0">
                <a:effectLst/>
              </a:rPr>
              <a:t>) </a:t>
            </a:r>
            <a:r>
              <a:rPr lang="en-US" sz="1400" dirty="0">
                <a:effectLst/>
              </a:rPr>
              <a:t>(Lunch &amp; Study Hall)</a:t>
            </a:r>
          </a:p>
          <a:p>
            <a:pPr lvl="1" eaLnBrk="1" hangingPunct="1">
              <a:buClr>
                <a:srgbClr val="FFFF00"/>
              </a:buClr>
              <a:buFontTx/>
              <a:buChar char="•"/>
              <a:defRPr/>
            </a:pPr>
            <a:r>
              <a:rPr lang="en-US" sz="2400" b="1" i="1" dirty="0">
                <a:solidFill>
                  <a:srgbClr val="FFFF00"/>
                </a:solidFill>
              </a:rPr>
              <a:t>WMASD Attendance Policy #204</a:t>
            </a:r>
            <a:endParaRPr lang="en-US" sz="2400" b="1" dirty="0">
              <a:solidFill>
                <a:srgbClr val="FFFF00"/>
              </a:solidFill>
            </a:endParaRPr>
          </a:p>
          <a:p>
            <a:pPr lvl="2" eaLnBrk="1" hangingPunct="1">
              <a:buClr>
                <a:srgbClr val="FFFF00"/>
              </a:buClr>
              <a:buFontTx/>
              <a:buChar char="•"/>
              <a:defRPr/>
            </a:pPr>
            <a:r>
              <a:rPr lang="en-US" sz="2000" b="1" dirty="0"/>
              <a:t>No more than </a:t>
            </a:r>
            <a:r>
              <a:rPr lang="en-US" sz="2000" b="1" dirty="0">
                <a:solidFill>
                  <a:srgbClr val="FFFF00"/>
                </a:solidFill>
                <a:effectLst>
                  <a:outerShdw blurRad="38100" dist="38100" dir="2700000" algn="tl">
                    <a:srgbClr val="FFFFFF"/>
                  </a:outerShdw>
                </a:effectLst>
              </a:rPr>
              <a:t>20 absences</a:t>
            </a:r>
            <a:r>
              <a:rPr lang="en-US" sz="2000" b="1" dirty="0">
                <a:solidFill>
                  <a:srgbClr val="FFFF00"/>
                </a:solidFill>
              </a:rPr>
              <a:t> </a:t>
            </a:r>
            <a:r>
              <a:rPr lang="en-US" sz="2000" b="1" dirty="0"/>
              <a:t>in a full year</a:t>
            </a:r>
          </a:p>
          <a:p>
            <a:pPr lvl="2" eaLnBrk="1" hangingPunct="1">
              <a:buClr>
                <a:srgbClr val="FFFF00"/>
              </a:buClr>
              <a:buFontTx/>
              <a:buChar char="•"/>
              <a:defRPr/>
            </a:pPr>
            <a:r>
              <a:rPr lang="en-US" sz="2000" b="1" dirty="0"/>
              <a:t>5 or more absences by Homecoming Dance </a:t>
            </a:r>
            <a:r>
              <a:rPr lang="en-US" sz="1800" b="1" dirty="0"/>
              <a:t>(exclusion)</a:t>
            </a:r>
            <a:endParaRPr lang="en-US" sz="2000" b="1" dirty="0"/>
          </a:p>
          <a:p>
            <a:pPr lvl="2" eaLnBrk="1" hangingPunct="1">
              <a:buClr>
                <a:srgbClr val="FF3300"/>
              </a:buClr>
              <a:buFontTx/>
              <a:buNone/>
              <a:defRPr/>
            </a:pPr>
            <a:endParaRPr lang="en-US" sz="2000" b="1" dirty="0"/>
          </a:p>
          <a:p>
            <a:pPr lvl="1" eaLnBrk="1" hangingPunct="1">
              <a:buClr>
                <a:srgbClr val="FF3300"/>
              </a:buClr>
              <a:buFontTx/>
              <a:buNone/>
              <a:defRPr/>
            </a:pP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4456-5D06-4046-8723-87723089C618}"/>
              </a:ext>
            </a:extLst>
          </p:cNvPr>
          <p:cNvSpPr>
            <a:spLocks noGrp="1"/>
          </p:cNvSpPr>
          <p:nvPr>
            <p:ph type="title"/>
          </p:nvPr>
        </p:nvSpPr>
        <p:spPr/>
        <p:txBody>
          <a:bodyPr/>
          <a:lstStyle/>
          <a:p>
            <a:r>
              <a:rPr lang="en-US" dirty="0">
                <a:solidFill>
                  <a:schemeClr val="bg2"/>
                </a:solidFill>
                <a:highlight>
                  <a:srgbClr val="FFFF00"/>
                </a:highlight>
              </a:rPr>
              <a:t>ATTENDANCE PROCEDURES</a:t>
            </a:r>
          </a:p>
        </p:txBody>
      </p:sp>
      <p:sp>
        <p:nvSpPr>
          <p:cNvPr id="4" name="Rectangle 3">
            <a:extLst>
              <a:ext uri="{FF2B5EF4-FFF2-40B4-BE49-F238E27FC236}">
                <a16:creationId xmlns:a16="http://schemas.microsoft.com/office/drawing/2014/main" id="{7B7D3D83-CCFF-475B-AE72-9757142B1A01}"/>
              </a:ext>
            </a:extLst>
          </p:cNvPr>
          <p:cNvSpPr/>
          <p:nvPr/>
        </p:nvSpPr>
        <p:spPr>
          <a:xfrm>
            <a:off x="450272" y="1580614"/>
            <a:ext cx="8229600" cy="2031325"/>
          </a:xfrm>
          <a:prstGeom prst="rect">
            <a:avLst/>
          </a:prstGeom>
        </p:spPr>
        <p:txBody>
          <a:bodyPr wrap="square">
            <a:spAutoFit/>
          </a:bodyPr>
          <a:lstStyle/>
          <a:p>
            <a:pPr>
              <a:spcBef>
                <a:spcPts val="0"/>
              </a:spcBef>
              <a:spcAft>
                <a:spcPts val="0"/>
              </a:spcAft>
            </a:pPr>
            <a:r>
              <a:rPr lang="en-US" sz="2800" b="1" dirty="0">
                <a:solidFill>
                  <a:schemeClr val="bg2"/>
                </a:solidFill>
                <a:highlight>
                  <a:srgbClr val="FFFF00"/>
                </a:highlight>
                <a:latin typeface="Times New Roman" panose="02020603050405020304" pitchFamily="18" charset="0"/>
                <a:ea typeface="Times New Roman" panose="02020603050405020304" pitchFamily="18" charset="0"/>
              </a:rPr>
              <a:t>Excuses for Absences</a:t>
            </a:r>
          </a:p>
          <a:p>
            <a:pPr>
              <a:spcBef>
                <a:spcPts val="0"/>
              </a:spcBef>
              <a:spcAft>
                <a:spcPts val="0"/>
              </a:spcAft>
            </a:pPr>
            <a:r>
              <a:rPr lang="en-US" sz="2000" dirty="0">
                <a:solidFill>
                  <a:srgbClr val="FFFF00"/>
                </a:solidFill>
                <a:latin typeface="Times New Roman" panose="02020603050405020304" pitchFamily="18" charset="0"/>
                <a:ea typeface="Times New Roman" panose="02020603050405020304" pitchFamily="18" charset="0"/>
              </a:rPr>
              <a:t>A student who has been absent must present an excuse from </a:t>
            </a:r>
            <a:r>
              <a:rPr lang="en-US" sz="2000" i="1" u="sng" dirty="0">
                <a:solidFill>
                  <a:srgbClr val="FFFF00"/>
                </a:solidFill>
                <a:latin typeface="Times New Roman" panose="02020603050405020304" pitchFamily="18" charset="0"/>
                <a:ea typeface="Times New Roman" panose="02020603050405020304" pitchFamily="18" charset="0"/>
              </a:rPr>
              <a:t>the parent/guardian</a:t>
            </a:r>
            <a:r>
              <a:rPr lang="en-US" sz="2000" dirty="0">
                <a:solidFill>
                  <a:srgbClr val="FFFF00"/>
                </a:solidFill>
                <a:latin typeface="Times New Roman" panose="02020603050405020304" pitchFamily="18" charset="0"/>
                <a:ea typeface="Times New Roman" panose="02020603050405020304" pitchFamily="18" charset="0"/>
              </a:rPr>
              <a:t> for the absence </a:t>
            </a:r>
            <a:r>
              <a:rPr lang="en-US" sz="2000" b="1" i="1" u="sng" dirty="0">
                <a:solidFill>
                  <a:srgbClr val="FFFF00"/>
                </a:solidFill>
                <a:latin typeface="Times New Roman" panose="02020603050405020304" pitchFamily="18" charset="0"/>
                <a:ea typeface="Times New Roman" panose="02020603050405020304" pitchFamily="18" charset="0"/>
              </a:rPr>
              <a:t>within 3 days </a:t>
            </a:r>
            <a:r>
              <a:rPr lang="en-US" sz="2000" dirty="0">
                <a:solidFill>
                  <a:srgbClr val="FFFF00"/>
                </a:solidFill>
                <a:latin typeface="Times New Roman" panose="02020603050405020304" pitchFamily="18" charset="0"/>
                <a:ea typeface="Times New Roman" panose="02020603050405020304" pitchFamily="18" charset="0"/>
              </a:rPr>
              <a:t>of the last day of absence. </a:t>
            </a:r>
            <a:r>
              <a:rPr lang="en-US" sz="2000" dirty="0">
                <a:solidFill>
                  <a:srgbClr val="FFFF00"/>
                </a:solidFill>
                <a:highlight>
                  <a:srgbClr val="0033CC"/>
                </a:highlight>
                <a:latin typeface="Times New Roman" panose="02020603050405020304" pitchFamily="18" charset="0"/>
                <a:ea typeface="Times New Roman" panose="02020603050405020304" pitchFamily="18" charset="0"/>
              </a:rPr>
              <a:t>A maximum of 10 parent excused days per school year.  </a:t>
            </a:r>
            <a:r>
              <a:rPr lang="en-US" sz="2000" dirty="0">
                <a:solidFill>
                  <a:srgbClr val="FFFF00"/>
                </a:solidFill>
                <a:latin typeface="Times New Roman" panose="02020603050405020304" pitchFamily="18" charset="0"/>
                <a:ea typeface="Times New Roman" panose="02020603050405020304" pitchFamily="18" charset="0"/>
              </a:rPr>
              <a:t>Medical excuses should be submitted and recorded as medical.</a:t>
            </a:r>
            <a:endParaRPr lang="en-US" sz="2000" b="1" dirty="0">
              <a:solidFill>
                <a:srgbClr val="FFFF00"/>
              </a:solidFill>
              <a:latin typeface="Times New Roman" panose="02020603050405020304" pitchFamily="18" charset="0"/>
              <a:ea typeface="Times New Roman" panose="02020603050405020304" pitchFamily="18" charset="0"/>
            </a:endParaRPr>
          </a:p>
          <a:p>
            <a:pPr marL="457200">
              <a:spcBef>
                <a:spcPts val="0"/>
              </a:spcBef>
              <a:spcAft>
                <a:spcPts val="0"/>
              </a:spcAft>
            </a:pPr>
            <a:r>
              <a:rPr lang="en-US" dirty="0">
                <a:latin typeface="Times New Roman" panose="02020603050405020304" pitchFamily="18"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6A32C3AB-3105-4E36-B77D-6E976FB7BF67}"/>
              </a:ext>
            </a:extLst>
          </p:cNvPr>
          <p:cNvSpPr/>
          <p:nvPr/>
        </p:nvSpPr>
        <p:spPr>
          <a:xfrm>
            <a:off x="450272" y="3611939"/>
            <a:ext cx="8084127" cy="1938992"/>
          </a:xfrm>
          <a:prstGeom prst="rect">
            <a:avLst/>
          </a:prstGeom>
        </p:spPr>
        <p:txBody>
          <a:bodyPr wrap="square">
            <a:spAutoFit/>
          </a:bodyPr>
          <a:lstStyle/>
          <a:p>
            <a:pPr marL="0" marR="0" algn="just">
              <a:spcBef>
                <a:spcPts val="0"/>
              </a:spcBef>
              <a:spcAft>
                <a:spcPts val="0"/>
              </a:spcAft>
            </a:pPr>
            <a:r>
              <a:rPr lang="en-US" sz="2800" b="1" dirty="0">
                <a:solidFill>
                  <a:schemeClr val="bg2"/>
                </a:solidFill>
                <a:highlight>
                  <a:srgbClr val="FFFF00"/>
                </a:highlight>
                <a:latin typeface="Times New Roman" panose="02020603050405020304" pitchFamily="18" charset="0"/>
                <a:ea typeface="Times New Roman" panose="02020603050405020304" pitchFamily="18" charset="0"/>
              </a:rPr>
              <a:t>Unexcused Absences</a:t>
            </a:r>
            <a:endParaRPr lang="en-US" sz="2800" dirty="0">
              <a:solidFill>
                <a:schemeClr val="bg2"/>
              </a:solidFill>
              <a:highlight>
                <a:srgbClr val="FFFF00"/>
              </a:highligh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FFFF00"/>
                </a:solidFill>
                <a:latin typeface="Times New Roman" panose="02020603050405020304" pitchFamily="18" charset="0"/>
                <a:ea typeface="Times New Roman" panose="02020603050405020304" pitchFamily="18" charset="0"/>
              </a:rPr>
              <a:t>Unexcused absences include but are not limited to; failing to turn in a note after an absence, cutting class, etc.   If the work or test is made up before the unexcused absence is detected, no credit will be given.  </a:t>
            </a:r>
            <a:r>
              <a:rPr lang="en-US" sz="2000" u="sng" dirty="0">
                <a:solidFill>
                  <a:srgbClr val="FFFF00"/>
                </a:solidFill>
                <a:latin typeface="Times New Roman" panose="02020603050405020304" pitchFamily="18" charset="0"/>
                <a:ea typeface="Times New Roman" panose="02020603050405020304" pitchFamily="18" charset="0"/>
              </a:rPr>
              <a:t>In addition, the student may suffer disciplinary action.</a:t>
            </a:r>
            <a:endParaRPr lang="en-US" sz="2000" dirty="0">
              <a:solidFill>
                <a:srgbClr val="FFFF00"/>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200" b="1" dirty="0">
                <a:solidFill>
                  <a:srgbClr val="FFFF00"/>
                </a:solidFill>
                <a:latin typeface="Times New Roman" panose="02020603050405020304" pitchFamily="18" charset="0"/>
                <a:ea typeface="Times New Roman" panose="02020603050405020304" pitchFamily="18" charset="0"/>
              </a:rPr>
              <a:t> </a:t>
            </a:r>
            <a:endParaRPr lang="en-US" sz="1200" dirty="0">
              <a:solidFill>
                <a:srgbClr val="FFFF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5164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8CFC-2909-CB52-5593-D44AF7C84309}"/>
              </a:ext>
            </a:extLst>
          </p:cNvPr>
          <p:cNvSpPr>
            <a:spLocks noGrp="1"/>
          </p:cNvSpPr>
          <p:nvPr>
            <p:ph type="title"/>
          </p:nvPr>
        </p:nvSpPr>
        <p:spPr/>
        <p:txBody>
          <a:bodyPr/>
          <a:lstStyle/>
          <a:p>
            <a:r>
              <a:rPr lang="en-US" sz="2000" dirty="0">
                <a:solidFill>
                  <a:schemeClr val="bg1"/>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POLICY: UNEXCUSED ABSENCES/MAKE-UP PRIVELAGES</a:t>
            </a:r>
            <a:endParaRPr lang="en-US" sz="2000" dirty="0">
              <a:solidFill>
                <a:schemeClr val="bg1"/>
              </a:solidFill>
              <a:highlight>
                <a:srgbClr val="FFFF00"/>
              </a:highlight>
            </a:endParaRPr>
          </a:p>
        </p:txBody>
      </p:sp>
      <p:sp>
        <p:nvSpPr>
          <p:cNvPr id="3" name="Content Placeholder 2">
            <a:extLst>
              <a:ext uri="{FF2B5EF4-FFF2-40B4-BE49-F238E27FC236}">
                <a16:creationId xmlns:a16="http://schemas.microsoft.com/office/drawing/2014/main" id="{EDF52E3F-FC8F-ED04-8473-6B188475D6F4}"/>
              </a:ext>
            </a:extLst>
          </p:cNvPr>
          <p:cNvSpPr>
            <a:spLocks noGrp="1"/>
          </p:cNvSpPr>
          <p:nvPr>
            <p:ph idx="1"/>
          </p:nvPr>
        </p:nvSpPr>
        <p:spPr/>
        <p:txBody>
          <a:bodyPr/>
          <a:lstStyle/>
          <a:p>
            <a:pPr marL="0" marR="0" indent="0">
              <a:lnSpc>
                <a:spcPct val="107000"/>
              </a:lnSpc>
              <a:spcBef>
                <a:spcPts val="0"/>
              </a:spcBef>
              <a:spcAft>
                <a:spcPts val="800"/>
              </a:spcAft>
              <a:buNone/>
            </a:pPr>
            <a:r>
              <a:rPr lang="en-US" sz="1600" b="1" kern="100" dirty="0">
                <a:solidFill>
                  <a:schemeClr val="bg1"/>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 following unexcused absences carry makeup privileges</a:t>
            </a:r>
            <a:r>
              <a:rPr lang="en-US" sz="1600" b="1" kern="100" dirty="0">
                <a:solidFill>
                  <a:srgbClr val="FFFF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
            </a:r>
          </a:p>
          <a:p>
            <a:pPr>
              <a:lnSpc>
                <a:spcPct val="107000"/>
              </a:lnSpc>
              <a:spcBef>
                <a:spcPts val="0"/>
              </a:spcBef>
              <a:spcAft>
                <a:spcPts val="800"/>
              </a:spcAft>
            </a:pPr>
            <a:r>
              <a:rPr lang="en-US" sz="1600" b="1" u="sng"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Emergency at home </a:t>
            </a:r>
            <a:r>
              <a:rPr lang="en-US" sz="1600"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 One or more days of absence may include make-up privileges depending upon the nature of the emergency.</a:t>
            </a:r>
          </a:p>
          <a:p>
            <a:pPr marL="0" marR="0">
              <a:lnSpc>
                <a:spcPct val="107000"/>
              </a:lnSpc>
              <a:spcBef>
                <a:spcPts val="0"/>
              </a:spcBef>
              <a:spcAft>
                <a:spcPts val="800"/>
              </a:spcAft>
            </a:pPr>
            <a:r>
              <a:rPr lang="en-US" sz="1600" b="1" u="sng"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Runaways</a:t>
            </a:r>
            <a:r>
              <a:rPr lang="en-US" sz="1600"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 – Each case must be dealt with on its own individual merit. A decision to grant   	makeup privileges is the responsibility of the administrator involved.</a:t>
            </a:r>
          </a:p>
          <a:p>
            <a:pPr marL="0" marR="0">
              <a:lnSpc>
                <a:spcPct val="107000"/>
              </a:lnSpc>
              <a:spcBef>
                <a:spcPts val="0"/>
              </a:spcBef>
              <a:spcAft>
                <a:spcPts val="800"/>
              </a:spcAft>
            </a:pPr>
            <a:r>
              <a:rPr lang="en-US" sz="1600" b="1" u="sng"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Weddings and Graduations</a:t>
            </a:r>
            <a:r>
              <a:rPr lang="en-US" sz="1600"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 – Make-up work will be granted for the day and reasonable 	travel time.</a:t>
            </a:r>
            <a:endParaRPr lang="en-US" sz="1600" dirty="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nSpc>
                <a:spcPct val="107000"/>
              </a:lnSpc>
              <a:spcBef>
                <a:spcPts val="0"/>
              </a:spcBef>
              <a:spcAft>
                <a:spcPts val="800"/>
              </a:spcAft>
              <a:buNone/>
            </a:pPr>
            <a:r>
              <a:rPr lang="en-US" sz="1600" b="1" kern="100" dirty="0">
                <a:solidFill>
                  <a:schemeClr val="bg1"/>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 following absences from school do not carry makeup privileges:</a:t>
            </a:r>
            <a:endParaRPr lang="en-US" sz="1600" b="1" dirty="0">
              <a:solidFill>
                <a:schemeClr val="bg1"/>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endParaRPr>
          </a:p>
          <a:p>
            <a:pPr marL="0" marR="0" indent="0">
              <a:lnSpc>
                <a:spcPct val="107000"/>
              </a:lnSpc>
              <a:spcBef>
                <a:spcPts val="0"/>
              </a:spcBef>
              <a:spcAft>
                <a:spcPts val="800"/>
              </a:spcAft>
              <a:buNone/>
            </a:pPr>
            <a:r>
              <a:rPr lang="en-US" sz="1600"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 Leaving school without permission</a:t>
            </a:r>
            <a:br>
              <a:rPr lang="en-US" sz="1600"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br>
            <a:r>
              <a:rPr lang="en-US" sz="1600"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 Class cut</a:t>
            </a:r>
            <a:br>
              <a:rPr lang="en-US" sz="1600"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br>
            <a:r>
              <a:rPr lang="en-US" sz="1600"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 Students that miss 18 days of school that are parent excused and/or unexcused will not have the    ability to make up any missed classroom work or assessments.</a:t>
            </a:r>
            <a:endParaRPr lang="en-US" sz="1600" dirty="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532940470"/>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3547-FBD1-8FC2-788C-26D656FEFF97}"/>
              </a:ext>
            </a:extLst>
          </p:cNvPr>
          <p:cNvSpPr>
            <a:spLocks noGrp="1"/>
          </p:cNvSpPr>
          <p:nvPr>
            <p:ph type="title"/>
          </p:nvPr>
        </p:nvSpPr>
        <p:spPr/>
        <p:txBody>
          <a:bodyPr/>
          <a:lstStyle/>
          <a:p>
            <a:r>
              <a:rPr lang="en-US" dirty="0">
                <a:solidFill>
                  <a:schemeClr val="bg2"/>
                </a:solidFill>
                <a:highlight>
                  <a:srgbClr val="FFFF00"/>
                </a:highlight>
              </a:rPr>
              <a:t>SUBMITTING ATTENDANCE</a:t>
            </a:r>
          </a:p>
        </p:txBody>
      </p:sp>
      <p:pic>
        <p:nvPicPr>
          <p:cNvPr id="3" name="Picture 2" descr="A screenshot of a computer&#10;&#10;Description automatically generated">
            <a:extLst>
              <a:ext uri="{FF2B5EF4-FFF2-40B4-BE49-F238E27FC236}">
                <a16:creationId xmlns:a16="http://schemas.microsoft.com/office/drawing/2014/main" id="{BC56B894-4841-72C9-FEAC-7AE3D51963B7}"/>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l="749" t="7791" r="4380" b="5930"/>
          <a:stretch>
            <a:fillRect/>
          </a:stretch>
        </p:blipFill>
        <p:spPr bwMode="auto">
          <a:xfrm>
            <a:off x="864951" y="1417638"/>
            <a:ext cx="7414098" cy="3790541"/>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3A0845BD-5B05-8AC7-5EA2-297A8AA11FB0}"/>
              </a:ext>
            </a:extLst>
          </p:cNvPr>
          <p:cNvSpPr txBox="1"/>
          <p:nvPr/>
        </p:nvSpPr>
        <p:spPr>
          <a:xfrm>
            <a:off x="1651675" y="5715000"/>
            <a:ext cx="5840649" cy="369332"/>
          </a:xfrm>
          <a:prstGeom prst="rect">
            <a:avLst/>
          </a:prstGeom>
          <a:noFill/>
        </p:spPr>
        <p:txBody>
          <a:bodyPr wrap="square" rtlCol="0">
            <a:spAutoFit/>
          </a:bodyPr>
          <a:lstStyle/>
          <a:p>
            <a:r>
              <a:rPr lang="en-US" dirty="0"/>
              <a:t>SANDY CUBAKOVIC – </a:t>
            </a:r>
            <a:r>
              <a:rPr lang="en-US" dirty="0">
                <a:hlinkClick r:id="rId4"/>
              </a:rPr>
              <a:t>CUBAKOVICS@WMASD.ORG</a:t>
            </a:r>
            <a:r>
              <a:rPr lang="en-US" dirty="0"/>
              <a:t> </a:t>
            </a:r>
          </a:p>
        </p:txBody>
      </p:sp>
    </p:spTree>
    <p:extLst>
      <p:ext uri="{BB962C8B-B14F-4D97-AF65-F5344CB8AC3E}">
        <p14:creationId xmlns:p14="http://schemas.microsoft.com/office/powerpoint/2010/main" val="2989020702"/>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95300" y="126999"/>
            <a:ext cx="8153400" cy="1036638"/>
          </a:xfrm>
        </p:spPr>
        <p:txBody>
          <a:bodyPr/>
          <a:lstStyle/>
          <a:p>
            <a:pPr eaLnBrk="1" hangingPunct="1">
              <a:defRPr/>
            </a:pPr>
            <a:r>
              <a:rPr lang="en-US" b="1" dirty="0">
                <a:solidFill>
                  <a:schemeClr val="bg2"/>
                </a:solidFill>
                <a:highlight>
                  <a:srgbClr val="FFFF00"/>
                </a:highlight>
              </a:rPr>
              <a:t>BEHAVIORAL SUCCESS</a:t>
            </a:r>
          </a:p>
        </p:txBody>
      </p:sp>
      <p:sp>
        <p:nvSpPr>
          <p:cNvPr id="156675" name="Rectangle 3"/>
          <p:cNvSpPr>
            <a:spLocks noGrp="1" noChangeArrowheads="1"/>
          </p:cNvSpPr>
          <p:nvPr>
            <p:ph type="body" idx="1"/>
          </p:nvPr>
        </p:nvSpPr>
        <p:spPr>
          <a:xfrm>
            <a:off x="419100" y="990600"/>
            <a:ext cx="8229600" cy="5740401"/>
          </a:xfrm>
        </p:spPr>
        <p:txBody>
          <a:bodyPr/>
          <a:lstStyle/>
          <a:p>
            <a:pPr marL="0" indent="0" eaLnBrk="1" hangingPunct="1">
              <a:lnSpc>
                <a:spcPct val="90000"/>
              </a:lnSpc>
              <a:buClr>
                <a:srgbClr val="FFFF00"/>
              </a:buClr>
              <a:buNone/>
              <a:defRPr/>
            </a:pPr>
            <a:endParaRPr lang="en-US" sz="2800" b="1" dirty="0">
              <a:solidFill>
                <a:srgbClr val="FFFF00"/>
              </a:solidFill>
              <a:effectLst/>
            </a:endParaRPr>
          </a:p>
          <a:p>
            <a:pPr marL="0" indent="0" eaLnBrk="1" hangingPunct="1">
              <a:lnSpc>
                <a:spcPct val="90000"/>
              </a:lnSpc>
              <a:buClr>
                <a:srgbClr val="FFFF00"/>
              </a:buClr>
              <a:buNone/>
              <a:defRPr/>
            </a:pPr>
            <a:r>
              <a:rPr lang="en-US" sz="2800" b="1" dirty="0">
                <a:solidFill>
                  <a:srgbClr val="FFFF00"/>
                </a:solidFill>
                <a:effectLst/>
              </a:rPr>
              <a:t>		Behavioral Expectations</a:t>
            </a:r>
            <a:r>
              <a:rPr lang="en-US" sz="2800" dirty="0"/>
              <a:t> </a:t>
            </a:r>
          </a:p>
          <a:p>
            <a:pPr marL="609600" indent="-609600" eaLnBrk="1" hangingPunct="1">
              <a:lnSpc>
                <a:spcPct val="90000"/>
              </a:lnSpc>
              <a:buClr>
                <a:srgbClr val="FF3300"/>
              </a:buClr>
              <a:buFontTx/>
              <a:buNone/>
              <a:defRPr/>
            </a:pPr>
            <a:r>
              <a:rPr lang="en-US" sz="2400" dirty="0">
                <a:solidFill>
                  <a:srgbClr val="FFFF00"/>
                </a:solidFill>
              </a:rPr>
              <a:t>		As a freshman/student you are expected to:</a:t>
            </a:r>
          </a:p>
          <a:p>
            <a:pPr marL="457200" lvl="1" indent="0" eaLnBrk="1" hangingPunct="1">
              <a:lnSpc>
                <a:spcPct val="90000"/>
              </a:lnSpc>
              <a:buClr>
                <a:srgbClr val="FF3300"/>
              </a:buClr>
              <a:buNone/>
              <a:defRPr/>
            </a:pPr>
            <a:endParaRPr lang="en-US" sz="2000" b="1" dirty="0"/>
          </a:p>
          <a:p>
            <a:pPr marL="0" indent="0" algn="ctr" eaLnBrk="1" hangingPunct="1">
              <a:lnSpc>
                <a:spcPct val="90000"/>
              </a:lnSpc>
              <a:buClr>
                <a:srgbClr val="FFFF00"/>
              </a:buClr>
              <a:buNone/>
              <a:defRPr/>
            </a:pPr>
            <a:r>
              <a:rPr lang="en-US" sz="1800" b="1" dirty="0">
                <a:solidFill>
                  <a:srgbClr val="FFFF00"/>
                </a:solidFill>
              </a:rPr>
              <a:t>Be prepared, on time and ready to learn</a:t>
            </a:r>
          </a:p>
          <a:p>
            <a:pPr marL="0" indent="0" algn="ctr" eaLnBrk="1" hangingPunct="1">
              <a:lnSpc>
                <a:spcPct val="90000"/>
              </a:lnSpc>
              <a:buClr>
                <a:srgbClr val="FFFF00"/>
              </a:buClr>
              <a:buNone/>
              <a:defRPr/>
            </a:pPr>
            <a:r>
              <a:rPr lang="en-US" sz="1800" b="1" dirty="0">
                <a:solidFill>
                  <a:srgbClr val="FFFF00"/>
                </a:solidFill>
              </a:rPr>
              <a:t>Be respectful to others and yourself</a:t>
            </a:r>
          </a:p>
          <a:p>
            <a:pPr marL="0" indent="0" algn="ctr" eaLnBrk="1" hangingPunct="1">
              <a:lnSpc>
                <a:spcPct val="90000"/>
              </a:lnSpc>
              <a:buClr>
                <a:srgbClr val="FFFF00"/>
              </a:buClr>
              <a:buNone/>
              <a:defRPr/>
            </a:pPr>
            <a:r>
              <a:rPr lang="en-US" sz="1800" b="1" dirty="0">
                <a:solidFill>
                  <a:srgbClr val="FFFF00"/>
                </a:solidFill>
              </a:rPr>
              <a:t>Work hard and be responsible</a:t>
            </a:r>
          </a:p>
          <a:p>
            <a:pPr marL="0" indent="0" algn="ctr" eaLnBrk="1" hangingPunct="1">
              <a:lnSpc>
                <a:spcPct val="90000"/>
              </a:lnSpc>
              <a:buClr>
                <a:srgbClr val="FFFF00"/>
              </a:buClr>
              <a:buNone/>
              <a:defRPr/>
            </a:pPr>
            <a:r>
              <a:rPr lang="en-US" sz="1800" b="1" dirty="0">
                <a:solidFill>
                  <a:srgbClr val="FFFF00"/>
                </a:solidFill>
              </a:rPr>
              <a:t>Follow all </a:t>
            </a:r>
            <a:r>
              <a:rPr lang="en-US" sz="1800" b="1" i="1" dirty="0">
                <a:solidFill>
                  <a:srgbClr val="FFFF00"/>
                </a:solidFill>
              </a:rPr>
              <a:t>WMAHS</a:t>
            </a:r>
            <a:r>
              <a:rPr lang="en-US" sz="1800" b="1" dirty="0">
                <a:solidFill>
                  <a:srgbClr val="FFFF00"/>
                </a:solidFill>
              </a:rPr>
              <a:t> and classroom rules and policies</a:t>
            </a:r>
            <a:br>
              <a:rPr lang="en-US" sz="1800" b="1" dirty="0">
                <a:solidFill>
                  <a:srgbClr val="FFFF00"/>
                </a:solidFill>
              </a:rPr>
            </a:br>
            <a:endParaRPr lang="en-US" sz="1800" b="1" dirty="0">
              <a:solidFill>
                <a:srgbClr val="FFFF00"/>
              </a:solidFill>
            </a:endParaRPr>
          </a:p>
          <a:p>
            <a:pPr marL="0" indent="0" algn="ctr" eaLnBrk="1" hangingPunct="1">
              <a:lnSpc>
                <a:spcPct val="90000"/>
              </a:lnSpc>
              <a:buClr>
                <a:srgbClr val="FFFF00"/>
              </a:buClr>
              <a:buNone/>
              <a:defRPr/>
            </a:pPr>
            <a:r>
              <a:rPr lang="en-US" b="1" dirty="0">
                <a:solidFill>
                  <a:srgbClr val="FFFF00"/>
                </a:solidFill>
                <a:effectLst>
                  <a:outerShdw blurRad="38100" dist="38100" dir="2700000" algn="tl">
                    <a:srgbClr val="FFFFFF"/>
                  </a:outerShdw>
                </a:effectLst>
              </a:rPr>
              <a:t>PATH OF THE TITAN:</a:t>
            </a:r>
            <a:br>
              <a:rPr lang="en-US" b="1" dirty="0">
                <a:solidFill>
                  <a:srgbClr val="FFFF00"/>
                </a:solidFill>
                <a:effectLst>
                  <a:outerShdw blurRad="38100" dist="38100" dir="2700000" algn="tl">
                    <a:srgbClr val="FFFFFF"/>
                  </a:outerShdw>
                </a:effectLst>
              </a:rPr>
            </a:br>
            <a:r>
              <a:rPr lang="en-US" sz="2800" b="1" dirty="0">
                <a:solidFill>
                  <a:srgbClr val="FFFF00"/>
                </a:solidFill>
                <a:effectLst>
                  <a:outerShdw blurRad="38100" dist="38100" dir="2700000" algn="tl">
                    <a:srgbClr val="FFFFFF"/>
                  </a:outerShdw>
                </a:effectLst>
              </a:rPr>
              <a:t>Be Respectful</a:t>
            </a:r>
            <a:br>
              <a:rPr lang="en-US" sz="2800" b="1" dirty="0">
                <a:solidFill>
                  <a:srgbClr val="FFFF00"/>
                </a:solidFill>
                <a:effectLst>
                  <a:outerShdw blurRad="38100" dist="38100" dir="2700000" algn="tl">
                    <a:srgbClr val="FFFFFF"/>
                  </a:outerShdw>
                </a:effectLst>
              </a:rPr>
            </a:br>
            <a:r>
              <a:rPr lang="en-US" sz="2800" b="1" dirty="0">
                <a:solidFill>
                  <a:srgbClr val="FFFF00"/>
                </a:solidFill>
                <a:effectLst>
                  <a:outerShdw blurRad="38100" dist="38100" dir="2700000" algn="tl">
                    <a:srgbClr val="FFFFFF"/>
                  </a:outerShdw>
                </a:effectLst>
              </a:rPr>
              <a:t>   Be Accountable</a:t>
            </a:r>
            <a:br>
              <a:rPr lang="en-US" sz="2800" b="1" dirty="0">
                <a:solidFill>
                  <a:srgbClr val="FFFF00"/>
                </a:solidFill>
                <a:effectLst>
                  <a:outerShdw blurRad="38100" dist="38100" dir="2700000" algn="tl">
                    <a:srgbClr val="FFFFFF"/>
                  </a:outerShdw>
                </a:effectLst>
              </a:rPr>
            </a:br>
            <a:r>
              <a:rPr lang="en-US" sz="2800" b="1" dirty="0">
                <a:solidFill>
                  <a:srgbClr val="FFFF00"/>
                </a:solidFill>
                <a:effectLst>
                  <a:outerShdw blurRad="38100" dist="38100" dir="2700000" algn="tl">
                    <a:srgbClr val="FFFFFF"/>
                  </a:outerShdw>
                </a:effectLst>
              </a:rPr>
              <a:t>  Be Proud</a:t>
            </a:r>
          </a:p>
          <a:p>
            <a:pPr marL="0" indent="0" eaLnBrk="1" hangingPunct="1">
              <a:lnSpc>
                <a:spcPct val="90000"/>
              </a:lnSpc>
              <a:buClr>
                <a:srgbClr val="FF3300"/>
              </a:buClr>
              <a:buNone/>
              <a:defRPr/>
            </a:pPr>
            <a:endParaRPr lang="en-US" sz="2400" b="1" i="1" dirty="0">
              <a:solidFill>
                <a:srgbClr val="FF3300"/>
              </a:solidFill>
              <a:effectLst>
                <a:outerShdw blurRad="38100" dist="38100" dir="2700000" algn="tl">
                  <a:srgbClr val="FFFFFF"/>
                </a:outerShdw>
              </a:effectLst>
            </a:endParaRPr>
          </a:p>
          <a:p>
            <a:pPr marL="609600" indent="-609600" eaLnBrk="1" hangingPunct="1">
              <a:lnSpc>
                <a:spcPct val="90000"/>
              </a:lnSpc>
              <a:defRPr/>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95300" y="126999"/>
            <a:ext cx="8153400" cy="1036638"/>
          </a:xfrm>
        </p:spPr>
        <p:txBody>
          <a:bodyPr/>
          <a:lstStyle/>
          <a:p>
            <a:pPr eaLnBrk="1" hangingPunct="1">
              <a:defRPr/>
            </a:pPr>
            <a:r>
              <a:rPr lang="en-US" b="1" dirty="0">
                <a:solidFill>
                  <a:schemeClr val="bg2"/>
                </a:solidFill>
                <a:highlight>
                  <a:srgbClr val="FFFF00"/>
                </a:highlight>
              </a:rPr>
              <a:t>BEHAVIORAL SUCCESS</a:t>
            </a:r>
          </a:p>
        </p:txBody>
      </p:sp>
      <p:sp>
        <p:nvSpPr>
          <p:cNvPr id="156675" name="Rectangle 3"/>
          <p:cNvSpPr>
            <a:spLocks noGrp="1" noChangeArrowheads="1"/>
          </p:cNvSpPr>
          <p:nvPr>
            <p:ph type="body" idx="1"/>
          </p:nvPr>
        </p:nvSpPr>
        <p:spPr>
          <a:xfrm>
            <a:off x="419100" y="990600"/>
            <a:ext cx="8229600" cy="5740401"/>
          </a:xfrm>
        </p:spPr>
        <p:txBody>
          <a:bodyPr/>
          <a:lstStyle/>
          <a:p>
            <a:pPr marL="0" indent="0" eaLnBrk="1" hangingPunct="1">
              <a:lnSpc>
                <a:spcPct val="90000"/>
              </a:lnSpc>
              <a:buClr>
                <a:srgbClr val="FFFF00"/>
              </a:buClr>
              <a:buNone/>
              <a:defRPr/>
            </a:pPr>
            <a:endParaRPr lang="en-US" sz="2800" b="1" dirty="0">
              <a:solidFill>
                <a:srgbClr val="FFFF00"/>
              </a:solidFill>
              <a:effectLst/>
            </a:endParaRPr>
          </a:p>
          <a:p>
            <a:pPr marL="0" indent="0" eaLnBrk="1" hangingPunct="1">
              <a:lnSpc>
                <a:spcPct val="90000"/>
              </a:lnSpc>
              <a:buClr>
                <a:srgbClr val="FFFF00"/>
              </a:buClr>
              <a:buNone/>
              <a:defRPr/>
            </a:pPr>
            <a:r>
              <a:rPr lang="en-US" sz="2800" b="1" dirty="0">
                <a:solidFill>
                  <a:srgbClr val="FFFF00"/>
                </a:solidFill>
                <a:effectLst/>
              </a:rPr>
              <a:t>		</a:t>
            </a:r>
            <a:r>
              <a:rPr lang="en-US" sz="2400" b="1" dirty="0">
                <a:solidFill>
                  <a:srgbClr val="FFFF00"/>
                </a:solidFill>
                <a:effectLst/>
              </a:rPr>
              <a:t>ITEMS OF EMPHASIS</a:t>
            </a:r>
          </a:p>
          <a:p>
            <a:pPr marL="0" indent="0" eaLnBrk="1" hangingPunct="1">
              <a:lnSpc>
                <a:spcPct val="90000"/>
              </a:lnSpc>
              <a:buClr>
                <a:srgbClr val="FFFF00"/>
              </a:buClr>
              <a:buNone/>
              <a:defRPr/>
            </a:pPr>
            <a:endParaRPr lang="en-US" sz="2400" b="1" dirty="0">
              <a:solidFill>
                <a:srgbClr val="FFFF00"/>
              </a:solidFill>
              <a:effectLst/>
            </a:endParaRPr>
          </a:p>
          <a:p>
            <a:pPr marL="0" indent="0" eaLnBrk="1" hangingPunct="1">
              <a:lnSpc>
                <a:spcPct val="90000"/>
              </a:lnSpc>
              <a:buClr>
                <a:srgbClr val="FFFF00"/>
              </a:buClr>
              <a:buNone/>
              <a:defRPr/>
            </a:pPr>
            <a:r>
              <a:rPr lang="en-US" sz="2400" b="1" dirty="0">
                <a:solidFill>
                  <a:srgbClr val="FFFF00"/>
                </a:solidFill>
                <a:effectLst/>
              </a:rPr>
              <a:t>	-Attendance (on time to classes)</a:t>
            </a:r>
          </a:p>
          <a:p>
            <a:pPr marL="0" indent="0" eaLnBrk="1" hangingPunct="1">
              <a:lnSpc>
                <a:spcPct val="90000"/>
              </a:lnSpc>
              <a:buClr>
                <a:srgbClr val="FFFF00"/>
              </a:buClr>
              <a:buNone/>
              <a:defRPr/>
            </a:pPr>
            <a:endParaRPr lang="en-US" sz="2400" b="1" dirty="0">
              <a:solidFill>
                <a:srgbClr val="FFFF00"/>
              </a:solidFill>
              <a:effectLst/>
            </a:endParaRPr>
          </a:p>
          <a:p>
            <a:pPr marL="0" indent="0" eaLnBrk="1" hangingPunct="1">
              <a:lnSpc>
                <a:spcPct val="90000"/>
              </a:lnSpc>
              <a:buClr>
                <a:srgbClr val="FFFF00"/>
              </a:buClr>
              <a:buNone/>
              <a:defRPr/>
            </a:pPr>
            <a:r>
              <a:rPr lang="en-US" sz="2400" b="1" dirty="0">
                <a:solidFill>
                  <a:srgbClr val="FFFF00"/>
                </a:solidFill>
                <a:effectLst/>
              </a:rPr>
              <a:t>	-Cafeteria, Hallways, Classrooms, Bus</a:t>
            </a:r>
          </a:p>
          <a:p>
            <a:pPr marL="0" indent="0" eaLnBrk="1" hangingPunct="1">
              <a:lnSpc>
                <a:spcPct val="90000"/>
              </a:lnSpc>
              <a:buClr>
                <a:srgbClr val="FFFF00"/>
              </a:buClr>
              <a:buNone/>
              <a:defRPr/>
            </a:pPr>
            <a:endParaRPr lang="en-US" sz="2400" b="1" dirty="0">
              <a:solidFill>
                <a:srgbClr val="FFFF00"/>
              </a:solidFill>
              <a:effectLst/>
            </a:endParaRPr>
          </a:p>
          <a:p>
            <a:pPr marL="0" indent="0" eaLnBrk="1" hangingPunct="1">
              <a:lnSpc>
                <a:spcPct val="90000"/>
              </a:lnSpc>
              <a:buClr>
                <a:srgbClr val="FFFF00"/>
              </a:buClr>
              <a:buNone/>
              <a:defRPr/>
            </a:pPr>
            <a:r>
              <a:rPr lang="en-US" sz="2400" b="1" dirty="0">
                <a:solidFill>
                  <a:srgbClr val="FFFF00"/>
                </a:solidFill>
                <a:effectLst/>
              </a:rPr>
              <a:t>	-Bathrooms (vaping) </a:t>
            </a:r>
          </a:p>
          <a:p>
            <a:pPr marL="0" indent="0" eaLnBrk="1" hangingPunct="1">
              <a:lnSpc>
                <a:spcPct val="90000"/>
              </a:lnSpc>
              <a:buClr>
                <a:srgbClr val="FFFF00"/>
              </a:buClr>
              <a:buNone/>
              <a:defRPr/>
            </a:pPr>
            <a:endParaRPr lang="en-US" sz="2400" b="1" dirty="0">
              <a:solidFill>
                <a:srgbClr val="FFFF00"/>
              </a:solidFill>
              <a:effectLst/>
            </a:endParaRPr>
          </a:p>
          <a:p>
            <a:pPr marL="0" indent="0" eaLnBrk="1" hangingPunct="1">
              <a:lnSpc>
                <a:spcPct val="90000"/>
              </a:lnSpc>
              <a:buClr>
                <a:srgbClr val="FFFF00"/>
              </a:buClr>
              <a:buNone/>
              <a:defRPr/>
            </a:pPr>
            <a:r>
              <a:rPr lang="en-US" sz="2400" b="1" dirty="0">
                <a:solidFill>
                  <a:srgbClr val="FFFF00"/>
                </a:solidFill>
                <a:effectLst/>
              </a:rPr>
              <a:t>	-Dress Code (no hats and hoods)</a:t>
            </a:r>
          </a:p>
          <a:p>
            <a:pPr marL="0" indent="0" eaLnBrk="1" hangingPunct="1">
              <a:lnSpc>
                <a:spcPct val="90000"/>
              </a:lnSpc>
              <a:buClr>
                <a:srgbClr val="FFFF00"/>
              </a:buClr>
              <a:buNone/>
              <a:defRPr/>
            </a:pPr>
            <a:endParaRPr lang="en-US" sz="2400" b="1" i="1" dirty="0">
              <a:solidFill>
                <a:srgbClr val="FF3300"/>
              </a:solidFill>
              <a:effectLst>
                <a:outerShdw blurRad="38100" dist="38100" dir="2700000" algn="tl">
                  <a:srgbClr val="FFFFFF"/>
                </a:outerShdw>
              </a:effectLst>
            </a:endParaRPr>
          </a:p>
          <a:p>
            <a:pPr marL="609600" indent="-609600" eaLnBrk="1" hangingPunct="1">
              <a:lnSpc>
                <a:spcPct val="90000"/>
              </a:lnSpc>
              <a:defRPr/>
            </a:pPr>
            <a:endParaRPr lang="en-US" sz="2800" dirty="0"/>
          </a:p>
        </p:txBody>
      </p:sp>
    </p:spTree>
    <p:extLst>
      <p:ext uri="{BB962C8B-B14F-4D97-AF65-F5344CB8AC3E}">
        <p14:creationId xmlns:p14="http://schemas.microsoft.com/office/powerpoint/2010/main" val="3422390915"/>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D1BD-A56F-46BF-B1EA-5647DA3724EC}"/>
              </a:ext>
            </a:extLst>
          </p:cNvPr>
          <p:cNvSpPr>
            <a:spLocks noGrp="1"/>
          </p:cNvSpPr>
          <p:nvPr>
            <p:ph type="title"/>
          </p:nvPr>
        </p:nvSpPr>
        <p:spPr>
          <a:xfrm>
            <a:off x="457200" y="304800"/>
            <a:ext cx="8229600" cy="853354"/>
          </a:xfrm>
        </p:spPr>
        <p:txBody>
          <a:bodyPr/>
          <a:lstStyle/>
          <a:p>
            <a:r>
              <a:rPr lang="en-US" dirty="0">
                <a:solidFill>
                  <a:schemeClr val="bg2"/>
                </a:solidFill>
                <a:highlight>
                  <a:srgbClr val="FFFF00"/>
                </a:highlight>
              </a:rPr>
              <a:t>INTERVENTIONS</a:t>
            </a:r>
          </a:p>
        </p:txBody>
      </p:sp>
      <p:sp>
        <p:nvSpPr>
          <p:cNvPr id="3" name="Rectangle 2">
            <a:extLst>
              <a:ext uri="{FF2B5EF4-FFF2-40B4-BE49-F238E27FC236}">
                <a16:creationId xmlns:a16="http://schemas.microsoft.com/office/drawing/2014/main" id="{18A64C26-1830-4213-B012-21508C0A5DE7}"/>
              </a:ext>
            </a:extLst>
          </p:cNvPr>
          <p:cNvSpPr/>
          <p:nvPr/>
        </p:nvSpPr>
        <p:spPr>
          <a:xfrm>
            <a:off x="491836" y="1676400"/>
            <a:ext cx="6400800" cy="4893647"/>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FFFF00"/>
                </a:solidFill>
              </a:rPr>
              <a:t>Student Meeting</a:t>
            </a:r>
          </a:p>
          <a:p>
            <a:pPr marL="285750" indent="-285750">
              <a:buFont typeface="Arial" panose="020B0604020202020204" pitchFamily="34" charset="0"/>
              <a:buChar char="•"/>
            </a:pPr>
            <a:r>
              <a:rPr lang="en-US" sz="2400" dirty="0">
                <a:solidFill>
                  <a:srgbClr val="FFFF00"/>
                </a:solidFill>
              </a:rPr>
              <a:t>Parent Phone Call</a:t>
            </a:r>
          </a:p>
          <a:p>
            <a:pPr marL="285750" indent="-285750">
              <a:buFont typeface="Arial" panose="020B0604020202020204" pitchFamily="34" charset="0"/>
              <a:buChar char="•"/>
            </a:pPr>
            <a:r>
              <a:rPr lang="en-US" sz="2400" dirty="0">
                <a:solidFill>
                  <a:srgbClr val="FFFF00"/>
                </a:solidFill>
              </a:rPr>
              <a:t>Parent Meeting</a:t>
            </a:r>
          </a:p>
          <a:p>
            <a:pPr marL="285750" indent="-285750">
              <a:buFont typeface="Arial" panose="020B0604020202020204" pitchFamily="34" charset="0"/>
              <a:buChar char="•"/>
            </a:pPr>
            <a:r>
              <a:rPr lang="en-US" sz="2400" dirty="0">
                <a:solidFill>
                  <a:srgbClr val="FFFF00"/>
                </a:solidFill>
              </a:rPr>
              <a:t>Reflection documents</a:t>
            </a:r>
          </a:p>
          <a:p>
            <a:pPr marL="285750" indent="-285750">
              <a:buFont typeface="Arial" panose="020B0604020202020204" pitchFamily="34" charset="0"/>
              <a:buChar char="•"/>
            </a:pPr>
            <a:r>
              <a:rPr lang="en-US" sz="2400" dirty="0">
                <a:solidFill>
                  <a:srgbClr val="FFFF00"/>
                </a:solidFill>
              </a:rPr>
              <a:t>Behavior contract</a:t>
            </a:r>
          </a:p>
          <a:p>
            <a:pPr marL="285750" indent="-285750">
              <a:buFont typeface="Arial" panose="020B0604020202020204" pitchFamily="34" charset="0"/>
              <a:buChar char="•"/>
            </a:pPr>
            <a:r>
              <a:rPr lang="en-US" sz="2400" dirty="0">
                <a:solidFill>
                  <a:srgbClr val="FFFF00"/>
                </a:solidFill>
              </a:rPr>
              <a:t>Conflict agreements</a:t>
            </a:r>
          </a:p>
          <a:p>
            <a:pPr marL="285750" indent="-285750">
              <a:buFont typeface="Arial" panose="020B0604020202020204" pitchFamily="34" charset="0"/>
              <a:buChar char="•"/>
            </a:pPr>
            <a:r>
              <a:rPr lang="en-US" sz="2400" dirty="0">
                <a:solidFill>
                  <a:srgbClr val="FFFF00"/>
                </a:solidFill>
              </a:rPr>
              <a:t>Connect student to school activities /TLT</a:t>
            </a:r>
          </a:p>
          <a:p>
            <a:pPr marL="285750" indent="-285750">
              <a:buFont typeface="Arial" panose="020B0604020202020204" pitchFamily="34" charset="0"/>
              <a:buChar char="•"/>
            </a:pPr>
            <a:r>
              <a:rPr lang="en-US" sz="2400" dirty="0">
                <a:solidFill>
                  <a:srgbClr val="FFFF00"/>
                </a:solidFill>
              </a:rPr>
              <a:t>Involve teachers in meetings, mentors</a:t>
            </a:r>
          </a:p>
          <a:p>
            <a:pPr marL="285750" indent="-285750">
              <a:buFont typeface="Arial" panose="020B0604020202020204" pitchFamily="34" charset="0"/>
              <a:buChar char="•"/>
            </a:pPr>
            <a:r>
              <a:rPr lang="en-US" sz="2400" dirty="0">
                <a:solidFill>
                  <a:srgbClr val="FFFF00"/>
                </a:solidFill>
              </a:rPr>
              <a:t>TCA</a:t>
            </a:r>
          </a:p>
          <a:p>
            <a:pPr marL="285750" indent="-285750">
              <a:buFont typeface="Arial" panose="020B0604020202020204" pitchFamily="34" charset="0"/>
              <a:buChar char="•"/>
            </a:pPr>
            <a:r>
              <a:rPr lang="en-US" sz="2400" dirty="0">
                <a:solidFill>
                  <a:srgbClr val="FFFF00"/>
                </a:solidFill>
              </a:rPr>
              <a:t>Diploma Retrieval / Resource Room</a:t>
            </a:r>
          </a:p>
          <a:p>
            <a:pPr marL="285750" indent="-285750">
              <a:buFont typeface="Arial" panose="020B0604020202020204" pitchFamily="34" charset="0"/>
              <a:buChar char="•"/>
            </a:pPr>
            <a:r>
              <a:rPr lang="en-US" sz="2400" dirty="0">
                <a:solidFill>
                  <a:srgbClr val="FFFF00"/>
                </a:solidFill>
              </a:rPr>
              <a:t>Titan Academy</a:t>
            </a:r>
          </a:p>
          <a:p>
            <a:pPr marL="285750" indent="-285750">
              <a:buFont typeface="Arial" panose="020B0604020202020204" pitchFamily="34" charset="0"/>
              <a:buChar char="•"/>
            </a:pPr>
            <a:r>
              <a:rPr lang="en-US" sz="2400" dirty="0">
                <a:solidFill>
                  <a:srgbClr val="FFFF00"/>
                </a:solidFill>
              </a:rPr>
              <a:t>Expulsions</a:t>
            </a:r>
          </a:p>
          <a:p>
            <a:endParaRPr lang="en-US" sz="2400" dirty="0">
              <a:solidFill>
                <a:srgbClr val="FFFF00"/>
              </a:solidFill>
            </a:endParaRPr>
          </a:p>
        </p:txBody>
      </p:sp>
    </p:spTree>
    <p:extLst>
      <p:ext uri="{BB962C8B-B14F-4D97-AF65-F5344CB8AC3E}">
        <p14:creationId xmlns:p14="http://schemas.microsoft.com/office/powerpoint/2010/main" val="39936745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z="4000" b="1" dirty="0">
                <a:solidFill>
                  <a:schemeClr val="bg2"/>
                </a:solidFill>
                <a:highlight>
                  <a:srgbClr val="FFFF00"/>
                </a:highlight>
              </a:rPr>
              <a:t>STUDENT SAFETY AND SECURITY </a:t>
            </a:r>
            <a:r>
              <a:rPr lang="en-US" sz="4000" dirty="0">
                <a:solidFill>
                  <a:schemeClr val="bg2"/>
                </a:solidFill>
                <a:highlight>
                  <a:srgbClr val="FFFF00"/>
                </a:highlight>
              </a:rPr>
              <a:t> </a:t>
            </a:r>
          </a:p>
        </p:txBody>
      </p:sp>
      <p:sp>
        <p:nvSpPr>
          <p:cNvPr id="128003" name="Rectangle 3"/>
          <p:cNvSpPr>
            <a:spLocks noGrp="1" noChangeArrowheads="1"/>
          </p:cNvSpPr>
          <p:nvPr>
            <p:ph type="body" idx="1"/>
          </p:nvPr>
        </p:nvSpPr>
        <p:spPr/>
        <p:txBody>
          <a:bodyPr/>
          <a:lstStyle/>
          <a:p>
            <a:pPr eaLnBrk="1" hangingPunct="1">
              <a:lnSpc>
                <a:spcPct val="80000"/>
              </a:lnSpc>
              <a:buClr>
                <a:srgbClr val="FF3300"/>
              </a:buClr>
              <a:buFontTx/>
              <a:buChar char="•"/>
            </a:pPr>
            <a:endParaRPr lang="en-US" sz="2400" b="1" dirty="0">
              <a:solidFill>
                <a:srgbClr val="FFFF00"/>
              </a:solidFill>
              <a:effectLst/>
            </a:endParaRPr>
          </a:p>
          <a:p>
            <a:pPr eaLnBrk="1" hangingPunct="1">
              <a:lnSpc>
                <a:spcPct val="80000"/>
              </a:lnSpc>
              <a:buClr>
                <a:srgbClr val="FFFF00"/>
              </a:buClr>
              <a:buFontTx/>
              <a:buChar char="•"/>
            </a:pPr>
            <a:r>
              <a:rPr lang="en-US" sz="2400" b="1" dirty="0">
                <a:solidFill>
                  <a:srgbClr val="FFFF00"/>
                </a:solidFill>
                <a:effectLst/>
              </a:rPr>
              <a:t>TITAN SAFETY 360 </a:t>
            </a:r>
          </a:p>
          <a:p>
            <a:pPr eaLnBrk="1" hangingPunct="1">
              <a:lnSpc>
                <a:spcPct val="80000"/>
              </a:lnSpc>
              <a:buClr>
                <a:srgbClr val="FFFF00"/>
              </a:buClr>
              <a:buFontTx/>
              <a:buChar char="•"/>
            </a:pPr>
            <a:r>
              <a:rPr lang="en-US" sz="2400" b="1" dirty="0">
                <a:solidFill>
                  <a:srgbClr val="FFFF00"/>
                </a:solidFill>
                <a:effectLst/>
              </a:rPr>
              <a:t>WALK THROUGH METAL DETECTORS</a:t>
            </a:r>
            <a:endParaRPr lang="en-US" sz="2000" b="1" dirty="0">
              <a:solidFill>
                <a:srgbClr val="FFFF00"/>
              </a:solidFill>
              <a:effectLst/>
            </a:endParaRPr>
          </a:p>
          <a:p>
            <a:pPr eaLnBrk="1" hangingPunct="1">
              <a:lnSpc>
                <a:spcPct val="80000"/>
              </a:lnSpc>
              <a:buClr>
                <a:srgbClr val="FFFF00"/>
              </a:buClr>
              <a:buFontTx/>
              <a:buChar char="•"/>
            </a:pPr>
            <a:r>
              <a:rPr lang="en-US" sz="2400" b="1" dirty="0">
                <a:solidFill>
                  <a:srgbClr val="FFFF00"/>
                </a:solidFill>
                <a:effectLst/>
              </a:rPr>
              <a:t>RESOURCE OFFICER’S / SECURITY GUARDS	</a:t>
            </a:r>
            <a:endParaRPr lang="en-US" sz="2400" b="1" dirty="0">
              <a:solidFill>
                <a:srgbClr val="FF0000"/>
              </a:solidFill>
              <a:effectLst/>
            </a:endParaRPr>
          </a:p>
          <a:p>
            <a:pPr eaLnBrk="1" hangingPunct="1">
              <a:lnSpc>
                <a:spcPct val="80000"/>
              </a:lnSpc>
              <a:buClr>
                <a:srgbClr val="FFFF00"/>
              </a:buClr>
              <a:buFontTx/>
              <a:buChar char="•"/>
            </a:pPr>
            <a:r>
              <a:rPr lang="en-US" sz="2400" b="1" dirty="0">
                <a:solidFill>
                  <a:srgbClr val="FFFF00"/>
                </a:solidFill>
                <a:effectLst/>
              </a:rPr>
              <a:t>CAMERA SYSTEMS </a:t>
            </a:r>
            <a:r>
              <a:rPr lang="en-US" sz="2000" b="1" dirty="0">
                <a:solidFill>
                  <a:srgbClr val="FFFF00"/>
                </a:solidFill>
                <a:effectLst/>
              </a:rPr>
              <a:t>(throughout the campus and district)  </a:t>
            </a:r>
          </a:p>
          <a:p>
            <a:pPr eaLnBrk="1" hangingPunct="1">
              <a:lnSpc>
                <a:spcPct val="80000"/>
              </a:lnSpc>
              <a:buClr>
                <a:srgbClr val="FFFF00"/>
              </a:buClr>
              <a:buFontTx/>
              <a:buChar char="•"/>
            </a:pPr>
            <a:r>
              <a:rPr lang="en-US" sz="2400" b="1" dirty="0">
                <a:solidFill>
                  <a:srgbClr val="FFFF00"/>
                </a:solidFill>
                <a:effectLst/>
              </a:rPr>
              <a:t>HALO</a:t>
            </a:r>
          </a:p>
          <a:p>
            <a:pPr eaLnBrk="1" hangingPunct="1">
              <a:lnSpc>
                <a:spcPct val="80000"/>
              </a:lnSpc>
              <a:buClr>
                <a:srgbClr val="FFFF00"/>
              </a:buClr>
              <a:buFontTx/>
              <a:buChar char="•"/>
            </a:pPr>
            <a:r>
              <a:rPr lang="en-US" sz="2400" b="1" dirty="0">
                <a:solidFill>
                  <a:srgbClr val="FFFF00"/>
                </a:solidFill>
                <a:effectLst/>
              </a:rPr>
              <a:t>E-PASS SYSTEM</a:t>
            </a:r>
          </a:p>
          <a:p>
            <a:pPr eaLnBrk="1" hangingPunct="1">
              <a:lnSpc>
                <a:spcPct val="80000"/>
              </a:lnSpc>
              <a:buClr>
                <a:srgbClr val="FFFF00"/>
              </a:buClr>
              <a:buFontTx/>
              <a:buChar char="•"/>
            </a:pPr>
            <a:r>
              <a:rPr lang="en-US" sz="2400" b="1" dirty="0">
                <a:solidFill>
                  <a:srgbClr val="FFFF00"/>
                </a:solidFill>
                <a:effectLst/>
              </a:rPr>
              <a:t>ACT 26: CYBER HARRASSMENT</a:t>
            </a:r>
          </a:p>
          <a:p>
            <a:pPr eaLnBrk="1" hangingPunct="1">
              <a:lnSpc>
                <a:spcPct val="80000"/>
              </a:lnSpc>
              <a:buClr>
                <a:srgbClr val="FFFF00"/>
              </a:buClr>
              <a:buFontTx/>
              <a:buChar char="•"/>
            </a:pPr>
            <a:r>
              <a:rPr lang="en-US" sz="2400" b="1" dirty="0">
                <a:solidFill>
                  <a:srgbClr val="FFFF00"/>
                </a:solidFill>
                <a:effectLst/>
              </a:rPr>
              <a:t>SAFE 2 SAY</a:t>
            </a:r>
          </a:p>
          <a:p>
            <a:pPr eaLnBrk="1" hangingPunct="1">
              <a:lnSpc>
                <a:spcPct val="80000"/>
              </a:lnSpc>
              <a:buClr>
                <a:srgbClr val="FFFF00"/>
              </a:buClr>
              <a:buFontTx/>
              <a:buChar char="•"/>
            </a:pPr>
            <a:r>
              <a:rPr lang="en-US" sz="2400" b="1" dirty="0">
                <a:solidFill>
                  <a:srgbClr val="FFFF00"/>
                </a:solidFill>
                <a:effectLst/>
              </a:rPr>
              <a:t>SOCIAL SUSPENSIONS </a:t>
            </a:r>
            <a:r>
              <a:rPr lang="en-US" sz="2000" b="1" dirty="0">
                <a:solidFill>
                  <a:srgbClr val="FFFF00"/>
                </a:solidFill>
                <a:effectLst/>
              </a:rPr>
              <a:t>(vape, threats, acts of violence)</a:t>
            </a:r>
          </a:p>
          <a:p>
            <a:pPr lvl="1" eaLnBrk="1" hangingPunct="1">
              <a:lnSpc>
                <a:spcPct val="80000"/>
              </a:lnSpc>
              <a:buClr>
                <a:srgbClr val="FFFF00"/>
              </a:buClr>
              <a:buFontTx/>
              <a:buChar char="•"/>
            </a:pPr>
            <a:r>
              <a:rPr lang="en-US" sz="1400" b="1" dirty="0">
                <a:solidFill>
                  <a:srgbClr val="FFFF00"/>
                </a:solidFill>
                <a:effectLst/>
              </a:rPr>
              <a:t>THREAT = 60, FIGHT=365</a:t>
            </a:r>
          </a:p>
          <a:p>
            <a:pPr lvl="1" eaLnBrk="1" hangingPunct="1">
              <a:lnSpc>
                <a:spcPct val="80000"/>
              </a:lnSpc>
              <a:buClr>
                <a:srgbClr val="FFFF00"/>
              </a:buClr>
              <a:buFontTx/>
              <a:buChar char="•"/>
            </a:pPr>
            <a:r>
              <a:rPr lang="en-US" sz="1400" b="1" dirty="0">
                <a:solidFill>
                  <a:srgbClr val="FFFF00"/>
                </a:solidFill>
                <a:effectLst/>
              </a:rPr>
              <a:t>SMOKING/VAPE = 45 for 1</a:t>
            </a:r>
            <a:r>
              <a:rPr lang="en-US" sz="1400" b="1" baseline="30000" dirty="0">
                <a:solidFill>
                  <a:srgbClr val="FFFF00"/>
                </a:solidFill>
                <a:effectLst/>
              </a:rPr>
              <a:t>st</a:t>
            </a:r>
            <a:r>
              <a:rPr lang="en-US" sz="1400" b="1" dirty="0">
                <a:solidFill>
                  <a:srgbClr val="FFFF00"/>
                </a:solidFill>
                <a:effectLst/>
              </a:rPr>
              <a:t> offense, 365 for second offense</a:t>
            </a:r>
          </a:p>
          <a:p>
            <a:pPr eaLnBrk="1" hangingPunct="1">
              <a:lnSpc>
                <a:spcPct val="80000"/>
              </a:lnSpc>
              <a:buClr>
                <a:srgbClr val="FF3300"/>
              </a:buClr>
              <a:buFontTx/>
              <a:buNone/>
            </a:pPr>
            <a:endParaRPr lang="en-US" sz="2400" b="1" dirty="0">
              <a:solidFill>
                <a:srgbClr val="FF330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4D8A-237C-A008-B83D-AE35BBF70E79}"/>
              </a:ext>
            </a:extLst>
          </p:cNvPr>
          <p:cNvSpPr>
            <a:spLocks noGrp="1"/>
          </p:cNvSpPr>
          <p:nvPr>
            <p:ph type="title"/>
          </p:nvPr>
        </p:nvSpPr>
        <p:spPr/>
        <p:txBody>
          <a:bodyPr/>
          <a:lstStyle/>
          <a:p>
            <a:r>
              <a:rPr lang="en-US" dirty="0">
                <a:solidFill>
                  <a:schemeClr val="bg2"/>
                </a:solidFill>
                <a:highlight>
                  <a:srgbClr val="FFFF00"/>
                </a:highlight>
              </a:rPr>
              <a:t>ACADEMIC SUCCESS</a:t>
            </a:r>
          </a:p>
        </p:txBody>
      </p:sp>
      <p:sp>
        <p:nvSpPr>
          <p:cNvPr id="3" name="Content Placeholder 2">
            <a:extLst>
              <a:ext uri="{FF2B5EF4-FFF2-40B4-BE49-F238E27FC236}">
                <a16:creationId xmlns:a16="http://schemas.microsoft.com/office/drawing/2014/main" id="{A15ABABE-2217-CB70-A3EF-D6BBA565DC56}"/>
              </a:ext>
            </a:extLst>
          </p:cNvPr>
          <p:cNvSpPr>
            <a:spLocks noGrp="1"/>
          </p:cNvSpPr>
          <p:nvPr>
            <p:ph idx="1"/>
          </p:nvPr>
        </p:nvSpPr>
        <p:spPr>
          <a:xfrm>
            <a:off x="457200" y="1600200"/>
            <a:ext cx="8229600" cy="4530725"/>
          </a:xfrm>
        </p:spPr>
        <p:txBody>
          <a:bodyPr/>
          <a:lstStyle/>
          <a:p>
            <a:r>
              <a:rPr lang="en-US" dirty="0">
                <a:solidFill>
                  <a:srgbClr val="FFFF00"/>
                </a:solidFill>
              </a:rPr>
              <a:t>1.5 List</a:t>
            </a:r>
          </a:p>
          <a:p>
            <a:pPr lvl="1"/>
            <a:endParaRPr lang="en-US" sz="2000" dirty="0">
              <a:solidFill>
                <a:srgbClr val="FFFF00"/>
              </a:solidFill>
            </a:endParaRPr>
          </a:p>
          <a:p>
            <a:pPr marL="457200" lvl="1" indent="0">
              <a:buNone/>
            </a:pPr>
            <a:r>
              <a:rPr lang="en-US" sz="2400" dirty="0">
                <a:solidFill>
                  <a:srgbClr val="FFFF00"/>
                </a:solidFill>
              </a:rPr>
              <a:t>The West Mifflin Area School District is notifying you that your child is currently on the ineligibility list for having less than a 1.5 GPA. This list is generated from PowerSchool every Friday. It is based on your student’s letter grades from the previous week. As a result, your child is academically ineligible to participate in athletics, extra-curricular activities, clubs, and attend school events as a spectator. If, by the following Friday, a student is no longer under a 1.5 GPA, he/she becomes eligible at once. </a:t>
            </a:r>
          </a:p>
        </p:txBody>
      </p:sp>
    </p:spTree>
    <p:extLst>
      <p:ext uri="{BB962C8B-B14F-4D97-AF65-F5344CB8AC3E}">
        <p14:creationId xmlns:p14="http://schemas.microsoft.com/office/powerpoint/2010/main" val="3310351531"/>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D588-4BCD-F5E5-1EB4-32F3DFC245E3}"/>
              </a:ext>
            </a:extLst>
          </p:cNvPr>
          <p:cNvSpPr>
            <a:spLocks noGrp="1"/>
          </p:cNvSpPr>
          <p:nvPr>
            <p:ph type="title"/>
          </p:nvPr>
        </p:nvSpPr>
        <p:spPr/>
        <p:txBody>
          <a:bodyPr/>
          <a:lstStyle/>
          <a:p>
            <a:r>
              <a:rPr lang="en-US" dirty="0">
                <a:solidFill>
                  <a:srgbClr val="FFFF00"/>
                </a:solidFill>
              </a:rPr>
              <a:t>“TITAN LEARNING TIME” GOALS</a:t>
            </a:r>
          </a:p>
        </p:txBody>
      </p:sp>
      <p:sp>
        <p:nvSpPr>
          <p:cNvPr id="3" name="Content Placeholder 2">
            <a:extLst>
              <a:ext uri="{FF2B5EF4-FFF2-40B4-BE49-F238E27FC236}">
                <a16:creationId xmlns:a16="http://schemas.microsoft.com/office/drawing/2014/main" id="{26A32407-6762-83C3-F051-6EB5D44A9782}"/>
              </a:ext>
            </a:extLst>
          </p:cNvPr>
          <p:cNvSpPr>
            <a:spLocks noGrp="1"/>
          </p:cNvSpPr>
          <p:nvPr>
            <p:ph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Increase student learning and reduce failure </a:t>
            </a:r>
            <a:r>
              <a:rPr lang="en-US" sz="2400" kern="100" dirty="0" err="1">
                <a:solidFill>
                  <a:srgbClr val="FFFF00"/>
                </a:solidFill>
                <a:effectLst/>
                <a:latin typeface="Aptos" panose="020B0004020202020204" pitchFamily="34" charset="0"/>
                <a:ea typeface="Aptos" panose="020B0004020202020204" pitchFamily="34" charset="0"/>
                <a:cs typeface="Times New Roman" panose="02020603050405020304" pitchFamily="18" charset="0"/>
              </a:rPr>
              <a:t>rates.If</a:t>
            </a:r>
            <a:r>
              <a:rPr lang="en-US" sz="24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 a student is failing a class, teachers add that student to one of their remediations sessions.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Decrease stress for students since students have more time to complete work and get help DURING the school day.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Build positive relationships among students and staff.</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Decrease interruptions to the school day</a:t>
            </a:r>
          </a:p>
          <a:p>
            <a:endParaRPr lang="en-US" dirty="0"/>
          </a:p>
        </p:txBody>
      </p:sp>
    </p:spTree>
    <p:extLst>
      <p:ext uri="{BB962C8B-B14F-4D97-AF65-F5344CB8AC3E}">
        <p14:creationId xmlns:p14="http://schemas.microsoft.com/office/powerpoint/2010/main" val="527477442"/>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b="1" dirty="0">
                <a:solidFill>
                  <a:schemeClr val="bg2"/>
                </a:solidFill>
                <a:highlight>
                  <a:srgbClr val="FFFF00"/>
                </a:highlight>
              </a:rPr>
              <a:t>INTRODUCTIONS</a:t>
            </a:r>
            <a:r>
              <a:rPr lang="en-US" b="1" dirty="0"/>
              <a:t> </a:t>
            </a:r>
          </a:p>
        </p:txBody>
      </p:sp>
      <p:sp>
        <p:nvSpPr>
          <p:cNvPr id="145411" name="Rectangle 3"/>
          <p:cNvSpPr>
            <a:spLocks noGrp="1" noChangeArrowheads="1"/>
          </p:cNvSpPr>
          <p:nvPr>
            <p:ph type="body" idx="1"/>
          </p:nvPr>
        </p:nvSpPr>
        <p:spPr>
          <a:xfrm>
            <a:off x="457200" y="1600200"/>
            <a:ext cx="8458200" cy="4530725"/>
          </a:xfrm>
        </p:spPr>
        <p:txBody>
          <a:bodyPr/>
          <a:lstStyle/>
          <a:p>
            <a:pPr eaLnBrk="1" hangingPunct="1">
              <a:buClr>
                <a:srgbClr val="FFC000"/>
              </a:buClr>
              <a:buFont typeface="Arial" panose="020B0604020202020204" pitchFamily="34" charset="0"/>
              <a:buChar char="•"/>
              <a:defRPr/>
            </a:pPr>
            <a:r>
              <a:rPr lang="en-US" sz="2800" b="1" dirty="0">
                <a:solidFill>
                  <a:srgbClr val="FFFF00"/>
                </a:solidFill>
              </a:rPr>
              <a:t>Mr. Licht </a:t>
            </a:r>
            <a:r>
              <a:rPr lang="en-US" sz="2800" b="1" dirty="0"/>
              <a:t>– Building Principal  </a:t>
            </a:r>
          </a:p>
          <a:p>
            <a:pPr eaLnBrk="1" hangingPunct="1">
              <a:buClr>
                <a:srgbClr val="FFFF00"/>
              </a:buClr>
              <a:buFontTx/>
              <a:buChar char="•"/>
              <a:defRPr/>
            </a:pPr>
            <a:r>
              <a:rPr lang="en-US" sz="2800" b="1" dirty="0">
                <a:solidFill>
                  <a:srgbClr val="FFFF00"/>
                </a:solidFill>
              </a:rPr>
              <a:t>Mr. Yeschenko</a:t>
            </a:r>
            <a:r>
              <a:rPr lang="en-US" sz="2800" b="1" dirty="0"/>
              <a:t>– TCA Principal</a:t>
            </a:r>
            <a:endParaRPr lang="en-US" sz="2600" b="1" dirty="0"/>
          </a:p>
          <a:p>
            <a:pPr eaLnBrk="1" hangingPunct="1">
              <a:buClr>
                <a:srgbClr val="FFFF00"/>
              </a:buClr>
              <a:buFontTx/>
              <a:buChar char="•"/>
              <a:defRPr/>
            </a:pPr>
            <a:r>
              <a:rPr lang="en-US" sz="2800" b="1" dirty="0">
                <a:solidFill>
                  <a:srgbClr val="FFFF00"/>
                </a:solidFill>
              </a:rPr>
              <a:t>Mr. Bonacci </a:t>
            </a:r>
            <a:r>
              <a:rPr lang="en-US" sz="2800" b="1" dirty="0"/>
              <a:t>– Assistant Principal </a:t>
            </a:r>
            <a:endParaRPr lang="en-US" sz="2800" b="1" dirty="0">
              <a:solidFill>
                <a:srgbClr val="FFFF00"/>
              </a:solidFill>
              <a:effectLst/>
            </a:endParaRPr>
          </a:p>
          <a:p>
            <a:pPr eaLnBrk="1" hangingPunct="1">
              <a:buClr>
                <a:srgbClr val="FFFF00"/>
              </a:buClr>
              <a:buFontTx/>
              <a:buChar char="•"/>
              <a:defRPr/>
            </a:pPr>
            <a:r>
              <a:rPr lang="en-US" sz="2800" b="1" dirty="0">
                <a:solidFill>
                  <a:srgbClr val="FFFF00"/>
                </a:solidFill>
              </a:rPr>
              <a:t>Mr. Inglis </a:t>
            </a:r>
            <a:r>
              <a:rPr lang="en-US" sz="2800" b="1" dirty="0"/>
              <a:t>– 9</a:t>
            </a:r>
            <a:r>
              <a:rPr lang="en-US" sz="2800" b="1" baseline="30000" dirty="0"/>
              <a:t>th</a:t>
            </a:r>
            <a:r>
              <a:rPr lang="en-US" sz="2800" b="1" dirty="0"/>
              <a:t> Counselor </a:t>
            </a:r>
          </a:p>
          <a:p>
            <a:pPr eaLnBrk="1" hangingPunct="1">
              <a:buClr>
                <a:srgbClr val="FFFF00"/>
              </a:buClr>
              <a:buFontTx/>
              <a:buChar char="•"/>
              <a:defRPr/>
            </a:pPr>
            <a:r>
              <a:rPr lang="en-US" sz="2800" b="1" dirty="0">
                <a:solidFill>
                  <a:srgbClr val="FFFF00"/>
                </a:solidFill>
              </a:rPr>
              <a:t>Mr. Ruffing </a:t>
            </a:r>
            <a:r>
              <a:rPr lang="en-US" sz="2800" b="1" dirty="0"/>
              <a:t>– 10</a:t>
            </a:r>
            <a:r>
              <a:rPr lang="en-US" sz="2800" b="1" baseline="30000" dirty="0"/>
              <a:t>th</a:t>
            </a:r>
            <a:r>
              <a:rPr lang="en-US" sz="2800" b="1" dirty="0"/>
              <a:t> – 12</a:t>
            </a:r>
            <a:r>
              <a:rPr lang="en-US" sz="2800" b="1" baseline="30000" dirty="0"/>
              <a:t>th</a:t>
            </a:r>
            <a:r>
              <a:rPr lang="en-US" sz="2800" b="1" dirty="0"/>
              <a:t> A - L</a:t>
            </a:r>
          </a:p>
          <a:p>
            <a:pPr eaLnBrk="1" hangingPunct="1">
              <a:buClr>
                <a:srgbClr val="FFFF00"/>
              </a:buClr>
              <a:buFontTx/>
              <a:buChar char="•"/>
              <a:defRPr/>
            </a:pPr>
            <a:r>
              <a:rPr lang="en-US" sz="2800" b="1" dirty="0">
                <a:solidFill>
                  <a:srgbClr val="FFFF00"/>
                </a:solidFill>
              </a:rPr>
              <a:t>Mrs. Shields </a:t>
            </a:r>
            <a:r>
              <a:rPr lang="en-US" sz="2800" b="1" dirty="0"/>
              <a:t>– 10</a:t>
            </a:r>
            <a:r>
              <a:rPr lang="en-US" sz="2800" b="1" baseline="30000" dirty="0"/>
              <a:t>th</a:t>
            </a:r>
            <a:r>
              <a:rPr lang="en-US" sz="2800" b="1" dirty="0"/>
              <a:t> – 12</a:t>
            </a:r>
            <a:r>
              <a:rPr lang="en-US" sz="2800" b="1" baseline="30000" dirty="0"/>
              <a:t>th</a:t>
            </a:r>
            <a:r>
              <a:rPr lang="en-US" sz="2800" b="1" dirty="0"/>
              <a:t> M – Z </a:t>
            </a:r>
          </a:p>
          <a:p>
            <a:pPr marL="0" indent="0" eaLnBrk="1" hangingPunct="1">
              <a:buClr>
                <a:srgbClr val="FFFF00"/>
              </a:buClr>
              <a:buNone/>
              <a:defRPr/>
            </a:pPr>
            <a:endParaRPr lang="en-US" sz="2800" b="1" dirty="0"/>
          </a:p>
          <a:p>
            <a:pPr eaLnBrk="1" hangingPunct="1">
              <a:defRPr/>
            </a:pP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BE3E-9BED-3E89-7803-32AF0A0152C2}"/>
              </a:ext>
            </a:extLst>
          </p:cNvPr>
          <p:cNvSpPr>
            <a:spLocks noGrp="1"/>
          </p:cNvSpPr>
          <p:nvPr>
            <p:ph type="title"/>
          </p:nvPr>
        </p:nvSpPr>
        <p:spPr/>
        <p:txBody>
          <a:bodyPr/>
          <a:lstStyle/>
          <a:p>
            <a:br>
              <a:rPr lang="en-US" dirty="0">
                <a:solidFill>
                  <a:srgbClr val="FFFF00"/>
                </a:solidFill>
              </a:rPr>
            </a:br>
            <a:r>
              <a:rPr lang="en-US" dirty="0">
                <a:solidFill>
                  <a:srgbClr val="FFFF00"/>
                </a:solidFill>
              </a:rPr>
              <a:t>HOW DOES “TLT” WORK</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4223252-4EE1-66D3-7867-2715B6032B45}"/>
              </a:ext>
            </a:extLst>
          </p:cNvPr>
          <p:cNvSpPr>
            <a:spLocks noGrp="1"/>
          </p:cNvSpPr>
          <p:nvPr>
            <p:ph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Periods 1-5 and 7-8 would run as normal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6</a:t>
            </a:r>
            <a:r>
              <a:rPr lang="en-US" sz="2800" kern="100" baseline="300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th</a:t>
            </a: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 period would become a 90-minute period.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The 90-minute period would be split into 3 30-minute blocks: A, B, and C.</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During 3</a:t>
            </a:r>
            <a:r>
              <a:rPr lang="en-US" sz="2800" kern="100" baseline="300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rd</a:t>
            </a: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 period each day, students would sign up for their lunch period (A, B, or C) and two other PLT sessions. (Period is 4 min. longer.)</a:t>
            </a:r>
          </a:p>
          <a:p>
            <a:endParaRPr lang="en-US" dirty="0"/>
          </a:p>
        </p:txBody>
      </p:sp>
    </p:spTree>
    <p:extLst>
      <p:ext uri="{BB962C8B-B14F-4D97-AF65-F5344CB8AC3E}">
        <p14:creationId xmlns:p14="http://schemas.microsoft.com/office/powerpoint/2010/main" val="1941688588"/>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8365-A8F2-4E31-18F4-5329F4F3DACB}"/>
              </a:ext>
            </a:extLst>
          </p:cNvPr>
          <p:cNvSpPr>
            <a:spLocks noGrp="1"/>
          </p:cNvSpPr>
          <p:nvPr>
            <p:ph type="title"/>
          </p:nvPr>
        </p:nvSpPr>
        <p:spPr/>
        <p:txBody>
          <a:bodyPr/>
          <a:lstStyle/>
          <a:p>
            <a:r>
              <a:rPr lang="en-US" sz="3200" dirty="0">
                <a:solidFill>
                  <a:srgbClr val="FFFF00"/>
                </a:solidFill>
              </a:rPr>
              <a:t>HOW DOES THIS BENEFIT STUDENTS</a:t>
            </a:r>
          </a:p>
        </p:txBody>
      </p:sp>
      <p:sp>
        <p:nvSpPr>
          <p:cNvPr id="3" name="Content Placeholder 2">
            <a:extLst>
              <a:ext uri="{FF2B5EF4-FFF2-40B4-BE49-F238E27FC236}">
                <a16:creationId xmlns:a16="http://schemas.microsoft.com/office/drawing/2014/main" id="{6E289D84-54B4-7F94-7D99-D49EEC5C4FC6}"/>
              </a:ext>
            </a:extLst>
          </p:cNvPr>
          <p:cNvSpPr>
            <a:spLocks noGrp="1"/>
          </p:cNvSpPr>
          <p:nvPr>
            <p:ph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Students who are failing classes can be pulled into remediation sessions.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Students can select the teacher that they are with (less issues).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Students can select a study hall to complete their work.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Students can use the time to prepare for exams (AP, CHS, Keystone, SAT).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Students can pick the same lunch as their friends.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Students can pick some kind of activity for enrichment. (Think of the activities that teachers volunteered to run on our Flex Days.)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Club meetings can happen.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Rehearsals, school photos, and class meetings can happen during this time instead of class time.</a:t>
            </a:r>
          </a:p>
          <a:p>
            <a:endParaRPr lang="en-US" dirty="0"/>
          </a:p>
        </p:txBody>
      </p:sp>
    </p:spTree>
    <p:extLst>
      <p:ext uri="{BB962C8B-B14F-4D97-AF65-F5344CB8AC3E}">
        <p14:creationId xmlns:p14="http://schemas.microsoft.com/office/powerpoint/2010/main" val="2129287974"/>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AA38-3702-397D-25AB-DC9DFB054243}"/>
              </a:ext>
            </a:extLst>
          </p:cNvPr>
          <p:cNvSpPr>
            <a:spLocks noGrp="1"/>
          </p:cNvSpPr>
          <p:nvPr>
            <p:ph type="title"/>
          </p:nvPr>
        </p:nvSpPr>
        <p:spPr/>
        <p:txBody>
          <a:bodyPr/>
          <a:lstStyle/>
          <a:p>
            <a:r>
              <a:rPr lang="en-US" dirty="0">
                <a:solidFill>
                  <a:srgbClr val="FFFF00"/>
                </a:solidFill>
              </a:rPr>
              <a:t>EXAMPLE ACTIVITIES</a:t>
            </a:r>
          </a:p>
        </p:txBody>
      </p:sp>
      <p:sp>
        <p:nvSpPr>
          <p:cNvPr id="3" name="Content Placeholder 2">
            <a:extLst>
              <a:ext uri="{FF2B5EF4-FFF2-40B4-BE49-F238E27FC236}">
                <a16:creationId xmlns:a16="http://schemas.microsoft.com/office/drawing/2014/main" id="{5873BDFF-28DB-930C-A96C-61969B414EBD}"/>
              </a:ext>
            </a:extLst>
          </p:cNvPr>
          <p:cNvSpPr>
            <a:spLocks noGrp="1"/>
          </p:cNvSpPr>
          <p:nvPr>
            <p:ph sz="half"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Weight Room</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Pickleball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Yoga</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Board Games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Mindfulness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Support Groups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Visiting Colleges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Career Presentations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College Visits</a:t>
            </a:r>
          </a:p>
          <a:p>
            <a:endParaRPr lang="en-US" dirty="0"/>
          </a:p>
        </p:txBody>
      </p:sp>
      <p:sp>
        <p:nvSpPr>
          <p:cNvPr id="4" name="Content Placeholder 3">
            <a:extLst>
              <a:ext uri="{FF2B5EF4-FFF2-40B4-BE49-F238E27FC236}">
                <a16:creationId xmlns:a16="http://schemas.microsoft.com/office/drawing/2014/main" id="{E91FC39D-229A-F017-57AC-6AB1B7000C59}"/>
              </a:ext>
            </a:extLst>
          </p:cNvPr>
          <p:cNvSpPr>
            <a:spLocks noGrp="1"/>
          </p:cNvSpPr>
          <p:nvPr>
            <p:ph sz="half" idx="2"/>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Club Meetings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Rehearsals (chorus, band)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Mentoring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Ceramics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E-Sports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Kahoot, Quizlet Live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Study Hall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Ping Pong</a:t>
            </a:r>
          </a:p>
          <a:p>
            <a:endParaRPr lang="en-US" dirty="0"/>
          </a:p>
        </p:txBody>
      </p:sp>
    </p:spTree>
    <p:extLst>
      <p:ext uri="{BB962C8B-B14F-4D97-AF65-F5344CB8AC3E}">
        <p14:creationId xmlns:p14="http://schemas.microsoft.com/office/powerpoint/2010/main" val="1997568515"/>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COUNSELORS ACADEMIC SUCCESS</a:t>
            </a:r>
            <a:endParaRPr lang="en-US" dirty="0">
              <a:highlight>
                <a:srgbClr val="FFFF00"/>
              </a:highlight>
            </a:endParaRPr>
          </a:p>
        </p:txBody>
      </p:sp>
      <p:sp>
        <p:nvSpPr>
          <p:cNvPr id="3" name="Content Placeholder 2"/>
          <p:cNvSpPr>
            <a:spLocks noGrp="1"/>
          </p:cNvSpPr>
          <p:nvPr>
            <p:ph idx="1"/>
          </p:nvPr>
        </p:nvSpPr>
        <p:spPr/>
        <p:txBody>
          <a:bodyPr/>
          <a:lstStyle/>
          <a:p>
            <a:pPr marL="0" indent="0">
              <a:buNone/>
            </a:pPr>
            <a:endParaRPr lang="en-US" dirty="0"/>
          </a:p>
          <a:p>
            <a:pPr>
              <a:buClr>
                <a:srgbClr val="FFFF00"/>
              </a:buClr>
            </a:pPr>
            <a:r>
              <a:rPr lang="en-US" dirty="0">
                <a:solidFill>
                  <a:srgbClr val="FFFF00"/>
                </a:solidFill>
              </a:rPr>
              <a:t>Schedules</a:t>
            </a:r>
          </a:p>
          <a:p>
            <a:pPr>
              <a:buClr>
                <a:srgbClr val="FFFF00"/>
              </a:buClr>
            </a:pPr>
            <a:r>
              <a:rPr lang="en-US" dirty="0">
                <a:solidFill>
                  <a:srgbClr val="FFFF00"/>
                </a:solidFill>
              </a:rPr>
              <a:t>PowerSchool</a:t>
            </a:r>
          </a:p>
          <a:p>
            <a:pPr>
              <a:buClr>
                <a:srgbClr val="FFFF00"/>
              </a:buClr>
            </a:pPr>
            <a:r>
              <a:rPr lang="en-US" dirty="0">
                <a:solidFill>
                  <a:srgbClr val="FFFF00"/>
                </a:solidFill>
              </a:rPr>
              <a:t>Graduation Requirements</a:t>
            </a:r>
          </a:p>
        </p:txBody>
      </p:sp>
      <p:sp>
        <p:nvSpPr>
          <p:cNvPr id="4" name="Rectangle 2"/>
          <p:cNvSpPr txBox="1">
            <a:spLocks noChangeArrowheads="1"/>
          </p:cNvSpPr>
          <p:nvPr/>
        </p:nvSpPr>
        <p:spPr bwMode="auto">
          <a:xfrm>
            <a:off x="609600" y="685800"/>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pPr eaLnBrk="1" hangingPunct="1">
              <a:defRPr/>
            </a:pPr>
            <a:endParaRPr lang="en-US" b="1" kern="0" dirty="0">
              <a:solidFill>
                <a:schemeClr val="bg2"/>
              </a:solidFill>
            </a:endParaRPr>
          </a:p>
        </p:txBody>
      </p:sp>
    </p:spTree>
    <p:extLst>
      <p:ext uri="{BB962C8B-B14F-4D97-AF65-F5344CB8AC3E}">
        <p14:creationId xmlns:p14="http://schemas.microsoft.com/office/powerpoint/2010/main" val="2486568032"/>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B108-D90E-3BB4-58B1-D5C4AEF8A799}"/>
              </a:ext>
            </a:extLst>
          </p:cNvPr>
          <p:cNvSpPr>
            <a:spLocks noGrp="1"/>
          </p:cNvSpPr>
          <p:nvPr>
            <p:ph type="title"/>
          </p:nvPr>
        </p:nvSpPr>
        <p:spPr/>
        <p:txBody>
          <a:bodyPr/>
          <a:lstStyle/>
          <a:p>
            <a:r>
              <a:rPr lang="en-US" dirty="0">
                <a:solidFill>
                  <a:srgbClr val="FFFF00"/>
                </a:solidFill>
              </a:rPr>
              <a:t>BELL SCHEDULE</a:t>
            </a:r>
          </a:p>
        </p:txBody>
      </p:sp>
      <p:graphicFrame>
        <p:nvGraphicFramePr>
          <p:cNvPr id="4" name="Content Placeholder 3">
            <a:extLst>
              <a:ext uri="{FF2B5EF4-FFF2-40B4-BE49-F238E27FC236}">
                <a16:creationId xmlns:a16="http://schemas.microsoft.com/office/drawing/2014/main" id="{248BEC4C-7027-206A-EC34-8CE623E554CD}"/>
              </a:ext>
            </a:extLst>
          </p:cNvPr>
          <p:cNvGraphicFramePr>
            <a:graphicFrameLocks noGrp="1"/>
          </p:cNvGraphicFramePr>
          <p:nvPr>
            <p:ph idx="1"/>
          </p:nvPr>
        </p:nvGraphicFramePr>
        <p:xfrm>
          <a:off x="1790700" y="1720056"/>
          <a:ext cx="5562600" cy="4280921"/>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1334443062"/>
                    </a:ext>
                  </a:extLst>
                </a:gridCol>
                <a:gridCol w="2032000">
                  <a:extLst>
                    <a:ext uri="{9D8B030D-6E8A-4147-A177-3AD203B41FA5}">
                      <a16:colId xmlns:a16="http://schemas.microsoft.com/office/drawing/2014/main" val="942171931"/>
                    </a:ext>
                  </a:extLst>
                </a:gridCol>
                <a:gridCol w="2794000">
                  <a:extLst>
                    <a:ext uri="{9D8B030D-6E8A-4147-A177-3AD203B41FA5}">
                      <a16:colId xmlns:a16="http://schemas.microsoft.com/office/drawing/2014/main" val="3595624597"/>
                    </a:ext>
                  </a:extLst>
                </a:gridCol>
              </a:tblGrid>
              <a:tr h="370840">
                <a:tc>
                  <a:txBody>
                    <a:bodyPr/>
                    <a:lstStyle/>
                    <a:p>
                      <a:pPr marL="0" marR="0" algn="ctr">
                        <a:lnSpc>
                          <a:spcPct val="107000"/>
                        </a:lnSpc>
                        <a:spcBef>
                          <a:spcPts val="0"/>
                        </a:spcBef>
                        <a:spcAft>
                          <a:spcPts val="0"/>
                        </a:spcAft>
                      </a:pPr>
                      <a:r>
                        <a:rPr lang="en-US" sz="1100" kern="1200">
                          <a:effectLst/>
                          <a:highlight>
                            <a:srgbClr val="3E30D9"/>
                          </a:highlight>
                        </a:rPr>
                        <a:t>PERIOD</a:t>
                      </a:r>
                      <a:endParaRPr lang="en-US" sz="1100" kern="100">
                        <a:effectLst/>
                        <a:highlight>
                          <a:srgbClr val="3E30D9"/>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highlight>
                            <a:srgbClr val="3E30D9"/>
                          </a:highlight>
                        </a:rPr>
                        <a:t> LENGTH</a:t>
                      </a:r>
                      <a:endParaRPr lang="en-US" sz="1100" kern="100">
                        <a:effectLst/>
                        <a:highlight>
                          <a:srgbClr val="3E30D9"/>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a:effectLst/>
                          <a:highlight>
                            <a:srgbClr val="3E30D9"/>
                          </a:highlight>
                        </a:rPr>
                        <a:t>TIMES</a:t>
                      </a:r>
                      <a:endParaRPr lang="en-US" sz="1100" kern="100">
                        <a:effectLst/>
                        <a:highlight>
                          <a:srgbClr val="3E30D9"/>
                        </a:highligh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7170712"/>
                  </a:ext>
                </a:extLst>
              </a:tr>
              <a:tr h="370840">
                <a:tc>
                  <a:txBody>
                    <a:bodyPr/>
                    <a:lstStyle/>
                    <a:p>
                      <a:pPr marL="0" marR="0" algn="ctr">
                        <a:lnSpc>
                          <a:spcPct val="107000"/>
                        </a:lnSpc>
                        <a:spcBef>
                          <a:spcPts val="0"/>
                        </a:spcBef>
                        <a:spcAft>
                          <a:spcPts val="0"/>
                        </a:spcAft>
                      </a:pPr>
                      <a:r>
                        <a:rPr lang="en-US" sz="1800" kern="1200">
                          <a:effectLst/>
                          <a:highlight>
                            <a:srgbClr val="E7E7E7"/>
                          </a:highlight>
                        </a:rPr>
                        <a:t>1</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highlight>
                            <a:srgbClr val="E7E7E7"/>
                          </a:highlight>
                        </a:rPr>
                        <a:t>41</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a:effectLst/>
                          <a:highlight>
                            <a:srgbClr val="E7E7E7"/>
                          </a:highlight>
                        </a:rPr>
                        <a:t>7:20 – 8:01</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810339048"/>
                  </a:ext>
                </a:extLst>
              </a:tr>
              <a:tr h="370840">
                <a:tc>
                  <a:txBody>
                    <a:bodyPr/>
                    <a:lstStyle/>
                    <a:p>
                      <a:pPr marL="0" marR="0" algn="ctr">
                        <a:lnSpc>
                          <a:spcPct val="107000"/>
                        </a:lnSpc>
                        <a:spcBef>
                          <a:spcPts val="0"/>
                        </a:spcBef>
                        <a:spcAft>
                          <a:spcPts val="0"/>
                        </a:spcAft>
                      </a:pPr>
                      <a:r>
                        <a:rPr lang="en-US" sz="1800" kern="1200">
                          <a:effectLst/>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rPr>
                        <a:t>41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a:effectLst/>
                        </a:rPr>
                        <a:t>8:05 – 8:46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578044542"/>
                  </a:ext>
                </a:extLst>
              </a:tr>
              <a:tr h="370840">
                <a:tc>
                  <a:txBody>
                    <a:bodyPr/>
                    <a:lstStyle/>
                    <a:p>
                      <a:pPr marL="0" marR="0" algn="ctr">
                        <a:lnSpc>
                          <a:spcPct val="107000"/>
                        </a:lnSpc>
                        <a:spcBef>
                          <a:spcPts val="0"/>
                        </a:spcBef>
                        <a:spcAft>
                          <a:spcPts val="0"/>
                        </a:spcAft>
                      </a:pPr>
                      <a:r>
                        <a:rPr lang="en-US" sz="1800" kern="1200">
                          <a:effectLst/>
                          <a:highlight>
                            <a:srgbClr val="E7E7E7"/>
                          </a:highlight>
                        </a:rPr>
                        <a:t>3</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highlight>
                            <a:srgbClr val="E7E7E7"/>
                          </a:highlight>
                        </a:rPr>
                        <a:t>44</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a:effectLst/>
                          <a:highlight>
                            <a:srgbClr val="E7E7E7"/>
                          </a:highlight>
                        </a:rPr>
                        <a:t>8:50 – 9:35 </a:t>
                      </a:r>
                      <a:endParaRPr lang="en-US" sz="1100" kern="100">
                        <a:effectLst/>
                        <a:highlight>
                          <a:srgbClr val="E7E7E7"/>
                        </a:highlight>
                      </a:endParaRPr>
                    </a:p>
                    <a:p>
                      <a:pPr marL="0" marR="0">
                        <a:lnSpc>
                          <a:spcPct val="107000"/>
                        </a:lnSpc>
                        <a:spcBef>
                          <a:spcPts val="0"/>
                        </a:spcBef>
                        <a:spcAft>
                          <a:spcPts val="0"/>
                        </a:spcAft>
                      </a:pPr>
                      <a:r>
                        <a:rPr lang="en-US" sz="1100" kern="1200">
                          <a:effectLst/>
                          <a:highlight>
                            <a:srgbClr val="E7E7E7"/>
                          </a:highlight>
                        </a:rPr>
                        <a:t>TLT SIGN UP/ANNOUNCMENTS</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641982872"/>
                  </a:ext>
                </a:extLst>
              </a:tr>
              <a:tr h="370840">
                <a:tc>
                  <a:txBody>
                    <a:bodyPr/>
                    <a:lstStyle/>
                    <a:p>
                      <a:pPr marL="0" marR="0" algn="ctr">
                        <a:lnSpc>
                          <a:spcPct val="107000"/>
                        </a:lnSpc>
                        <a:spcBef>
                          <a:spcPts val="0"/>
                        </a:spcBef>
                        <a:spcAft>
                          <a:spcPts val="0"/>
                        </a:spcAft>
                      </a:pPr>
                      <a:r>
                        <a:rPr lang="en-US" sz="1800" kern="1200">
                          <a:effectLst/>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rPr>
                        <a:t>41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a:effectLst/>
                        </a:rPr>
                        <a:t>9:38 – 10:19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676800788"/>
                  </a:ext>
                </a:extLst>
              </a:tr>
              <a:tr h="370840">
                <a:tc>
                  <a:txBody>
                    <a:bodyPr/>
                    <a:lstStyle/>
                    <a:p>
                      <a:pPr marL="0" marR="0" algn="ctr">
                        <a:lnSpc>
                          <a:spcPct val="107000"/>
                        </a:lnSpc>
                        <a:spcBef>
                          <a:spcPts val="0"/>
                        </a:spcBef>
                        <a:spcAft>
                          <a:spcPts val="0"/>
                        </a:spcAft>
                      </a:pPr>
                      <a:r>
                        <a:rPr lang="en-US" sz="1800" kern="1200">
                          <a:effectLst/>
                          <a:highlight>
                            <a:srgbClr val="E7E7E7"/>
                          </a:highlight>
                        </a:rPr>
                        <a:t>5</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highlight>
                            <a:srgbClr val="E7E7E7"/>
                          </a:highlight>
                        </a:rPr>
                        <a:t>41</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a:effectLst/>
                          <a:highlight>
                            <a:srgbClr val="E7E7E7"/>
                          </a:highlight>
                        </a:rPr>
                        <a:t>10:23 – 11:04</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093496404"/>
                  </a:ext>
                </a:extLst>
              </a:tr>
              <a:tr h="370840">
                <a:tc>
                  <a:txBody>
                    <a:bodyPr/>
                    <a:lstStyle/>
                    <a:p>
                      <a:pPr marL="0" marR="0" algn="ctr">
                        <a:lnSpc>
                          <a:spcPct val="107000"/>
                        </a:lnSpc>
                        <a:spcBef>
                          <a:spcPts val="0"/>
                        </a:spcBef>
                        <a:spcAft>
                          <a:spcPts val="0"/>
                        </a:spcAft>
                      </a:pPr>
                      <a:r>
                        <a:rPr lang="en-US" sz="1800" kern="1200">
                          <a:effectLst/>
                        </a:rPr>
                        <a:t>6A</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rPr>
                        <a:t>30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a:effectLst/>
                        </a:rPr>
                        <a:t>11:08 – 11:38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99297919"/>
                  </a:ext>
                </a:extLst>
              </a:tr>
              <a:tr h="370840">
                <a:tc>
                  <a:txBody>
                    <a:bodyPr/>
                    <a:lstStyle/>
                    <a:p>
                      <a:pPr marL="0" marR="0" algn="ctr">
                        <a:lnSpc>
                          <a:spcPct val="107000"/>
                        </a:lnSpc>
                        <a:spcBef>
                          <a:spcPts val="0"/>
                        </a:spcBef>
                        <a:spcAft>
                          <a:spcPts val="0"/>
                        </a:spcAft>
                      </a:pPr>
                      <a:r>
                        <a:rPr lang="en-US" sz="1800" kern="1200">
                          <a:effectLst/>
                          <a:highlight>
                            <a:srgbClr val="E7E7E7"/>
                          </a:highlight>
                        </a:rPr>
                        <a:t>6B</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highlight>
                            <a:srgbClr val="E7E7E7"/>
                          </a:highlight>
                        </a:rPr>
                        <a:t>30</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a:effectLst/>
                          <a:highlight>
                            <a:srgbClr val="E7E7E7"/>
                          </a:highlight>
                        </a:rPr>
                        <a:t>11:42 – 12:12</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042812126"/>
                  </a:ext>
                </a:extLst>
              </a:tr>
              <a:tr h="370840">
                <a:tc>
                  <a:txBody>
                    <a:bodyPr/>
                    <a:lstStyle/>
                    <a:p>
                      <a:pPr marL="0" marR="0" algn="ctr">
                        <a:lnSpc>
                          <a:spcPct val="107000"/>
                        </a:lnSpc>
                        <a:spcBef>
                          <a:spcPts val="0"/>
                        </a:spcBef>
                        <a:spcAft>
                          <a:spcPts val="0"/>
                        </a:spcAft>
                      </a:pPr>
                      <a:r>
                        <a:rPr lang="en-US" sz="1800" kern="1200">
                          <a:effectLst/>
                        </a:rPr>
                        <a:t>6C</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rPr>
                        <a:t>30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a:effectLst/>
                        </a:rPr>
                        <a:t>12:16 – 12:46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928437294"/>
                  </a:ext>
                </a:extLst>
              </a:tr>
              <a:tr h="370840">
                <a:tc>
                  <a:txBody>
                    <a:bodyPr/>
                    <a:lstStyle/>
                    <a:p>
                      <a:pPr marL="0" marR="0" algn="ctr">
                        <a:lnSpc>
                          <a:spcPct val="107000"/>
                        </a:lnSpc>
                        <a:spcBef>
                          <a:spcPts val="0"/>
                        </a:spcBef>
                        <a:spcAft>
                          <a:spcPts val="0"/>
                        </a:spcAft>
                      </a:pPr>
                      <a:r>
                        <a:rPr lang="en-US" sz="1800" kern="1200">
                          <a:effectLst/>
                          <a:highlight>
                            <a:srgbClr val="E7E7E7"/>
                          </a:highlight>
                        </a:rPr>
                        <a:t>7</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highlight>
                            <a:srgbClr val="E7E7E7"/>
                          </a:highlight>
                        </a:rPr>
                        <a:t>41</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a:effectLst/>
                          <a:highlight>
                            <a:srgbClr val="E7E7E7"/>
                          </a:highlight>
                        </a:rPr>
                        <a:t>12:50 – 1:31</a:t>
                      </a:r>
                      <a:endParaRPr lang="en-US" sz="1100" kern="100">
                        <a:effectLst/>
                        <a:highlight>
                          <a:srgbClr val="E7E7E7"/>
                        </a:highligh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593318467"/>
                  </a:ext>
                </a:extLst>
              </a:tr>
              <a:tr h="370840">
                <a:tc>
                  <a:txBody>
                    <a:bodyPr/>
                    <a:lstStyle/>
                    <a:p>
                      <a:pPr marL="0" marR="0" algn="ctr">
                        <a:lnSpc>
                          <a:spcPct val="107000"/>
                        </a:lnSpc>
                        <a:spcBef>
                          <a:spcPts val="0"/>
                        </a:spcBef>
                        <a:spcAft>
                          <a:spcPts val="0"/>
                        </a:spcAft>
                      </a:pPr>
                      <a:r>
                        <a:rPr lang="en-US" sz="1800" kern="1200">
                          <a:effectLst/>
                        </a:rPr>
                        <a:t>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800" kern="1200">
                          <a:effectLst/>
                        </a:rPr>
                        <a:t>40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1:35 – 2:15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983578284"/>
                  </a:ext>
                </a:extLst>
              </a:tr>
            </a:tbl>
          </a:graphicData>
        </a:graphic>
      </p:graphicFrame>
    </p:spTree>
    <p:extLst>
      <p:ext uri="{BB962C8B-B14F-4D97-AF65-F5344CB8AC3E}">
        <p14:creationId xmlns:p14="http://schemas.microsoft.com/office/powerpoint/2010/main" val="1600684332"/>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POWERSCHOOL </a:t>
            </a:r>
            <a:br>
              <a:rPr lang="en-US" dirty="0">
                <a:solidFill>
                  <a:schemeClr val="bg2"/>
                </a:solidFill>
                <a:highlight>
                  <a:srgbClr val="FFFF00"/>
                </a:highlight>
              </a:rPr>
            </a:br>
            <a:r>
              <a:rPr lang="en-US" dirty="0">
                <a:solidFill>
                  <a:schemeClr val="bg2"/>
                </a:solidFill>
                <a:highlight>
                  <a:srgbClr val="FFFF00"/>
                </a:highlight>
              </a:rPr>
              <a:t> PARENT PORTAL</a:t>
            </a:r>
          </a:p>
        </p:txBody>
      </p:sp>
      <p:sp>
        <p:nvSpPr>
          <p:cNvPr id="3" name="Content Placeholder 2"/>
          <p:cNvSpPr>
            <a:spLocks noGrp="1"/>
          </p:cNvSpPr>
          <p:nvPr>
            <p:ph idx="1"/>
          </p:nvPr>
        </p:nvSpPr>
        <p:spPr>
          <a:xfrm>
            <a:off x="228600" y="2049462"/>
            <a:ext cx="8686800" cy="4530725"/>
          </a:xfrm>
        </p:spPr>
        <p:txBody>
          <a:bodyPr/>
          <a:lstStyle/>
          <a:p>
            <a:pPr>
              <a:buClr>
                <a:srgbClr val="FFFF66"/>
              </a:buClr>
            </a:pPr>
            <a:r>
              <a:rPr lang="en-US" dirty="0">
                <a:solidFill>
                  <a:srgbClr val="FFFF00"/>
                </a:solidFill>
              </a:rPr>
              <a:t>Grade and attendance information </a:t>
            </a:r>
          </a:p>
          <a:p>
            <a:pPr>
              <a:buClr>
                <a:srgbClr val="FFFF66"/>
              </a:buClr>
            </a:pPr>
            <a:r>
              <a:rPr lang="en-US" dirty="0">
                <a:solidFill>
                  <a:srgbClr val="FFFF00"/>
                </a:solidFill>
              </a:rPr>
              <a:t>Students can login with their student number and password (usually first name)</a:t>
            </a:r>
          </a:p>
          <a:p>
            <a:pPr>
              <a:buClr>
                <a:srgbClr val="FFFF66"/>
              </a:buClr>
            </a:pPr>
            <a:r>
              <a:rPr lang="en-US" dirty="0">
                <a:solidFill>
                  <a:srgbClr val="FFFF00"/>
                </a:solidFill>
              </a:rPr>
              <a:t>Can create multiple parent accounts with access to children in the district</a:t>
            </a:r>
          </a:p>
          <a:p>
            <a:pPr>
              <a:buClr>
                <a:srgbClr val="FFFF66"/>
              </a:buClr>
            </a:pPr>
            <a:r>
              <a:rPr lang="en-US" dirty="0">
                <a:solidFill>
                  <a:srgbClr val="FFFF00"/>
                </a:solidFill>
              </a:rPr>
              <a:t>Do not need to set up new account each year </a:t>
            </a:r>
          </a:p>
        </p:txBody>
      </p:sp>
    </p:spTree>
    <p:extLst>
      <p:ext uri="{BB962C8B-B14F-4D97-AF65-F5344CB8AC3E}">
        <p14:creationId xmlns:p14="http://schemas.microsoft.com/office/powerpoint/2010/main" val="1566490942"/>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QUICK LOOK UP</a:t>
            </a:r>
          </a:p>
        </p:txBody>
      </p:sp>
      <p:sp>
        <p:nvSpPr>
          <p:cNvPr id="5" name="Up Arrow 4"/>
          <p:cNvSpPr/>
          <p:nvPr/>
        </p:nvSpPr>
        <p:spPr bwMode="auto">
          <a:xfrm rot="14417992">
            <a:off x="4095043" y="4361197"/>
            <a:ext cx="372371" cy="872593"/>
          </a:xfrm>
          <a:prstGeom prst="up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ysClr val="windowText" lastClr="000000"/>
              </a:solidFill>
              <a:effectLst/>
              <a:latin typeface="Arial" charset="0"/>
            </a:endParaRPr>
          </a:p>
        </p:txBody>
      </p:sp>
      <p:pic>
        <p:nvPicPr>
          <p:cNvPr id="3" name="Picture 2">
            <a:extLst>
              <a:ext uri="{FF2B5EF4-FFF2-40B4-BE49-F238E27FC236}">
                <a16:creationId xmlns:a16="http://schemas.microsoft.com/office/drawing/2014/main" id="{D56C1A72-82A9-5A7E-32BE-B9BFD4693AF1}"/>
              </a:ext>
            </a:extLst>
          </p:cNvPr>
          <p:cNvPicPr>
            <a:picLocks noChangeAspect="1"/>
          </p:cNvPicPr>
          <p:nvPr/>
        </p:nvPicPr>
        <p:blipFill rotWithShape="1">
          <a:blip r:embed="rId2"/>
          <a:srcRect l="14744" t="32823" r="2885" b="7255"/>
          <a:stretch/>
        </p:blipFill>
        <p:spPr bwMode="auto">
          <a:xfrm>
            <a:off x="2124075" y="2298700"/>
            <a:ext cx="4895850" cy="2260600"/>
          </a:xfrm>
          <a:prstGeom prst="rect">
            <a:avLst/>
          </a:prstGeom>
          <a:ln>
            <a:noFill/>
          </a:ln>
          <a:extLst>
            <a:ext uri="{53640926-AAD7-44D8-BBD7-CCE9431645EC}">
              <a14:shadowObscured xmlns:a14="http://schemas.microsoft.com/office/drawing/2010/main"/>
            </a:ext>
          </a:extLst>
        </p:spPr>
      </p:pic>
      <p:pic>
        <p:nvPicPr>
          <p:cNvPr id="7" name="Content Placeholder 6">
            <a:extLst>
              <a:ext uri="{FF2B5EF4-FFF2-40B4-BE49-F238E27FC236}">
                <a16:creationId xmlns:a16="http://schemas.microsoft.com/office/drawing/2014/main" id="{97552B55-7EAA-5B8F-6CCB-77B6180383B0}"/>
              </a:ext>
            </a:extLst>
          </p:cNvPr>
          <p:cNvPicPr>
            <a:picLocks noGrp="1" noChangeAspect="1"/>
          </p:cNvPicPr>
          <p:nvPr>
            <p:ph idx="1"/>
          </p:nvPr>
        </p:nvPicPr>
        <p:blipFill rotWithShape="1">
          <a:blip r:embed="rId2"/>
          <a:srcRect l="14744" t="32823" r="2885" b="7255"/>
          <a:stretch/>
        </p:blipFill>
        <p:spPr bwMode="auto">
          <a:xfrm>
            <a:off x="457200" y="1965514"/>
            <a:ext cx="8229600" cy="3800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1974206"/>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CLASS GRADE REPORT</a:t>
            </a:r>
          </a:p>
        </p:txBody>
      </p:sp>
      <p:pic>
        <p:nvPicPr>
          <p:cNvPr id="4" name="Content Placeholder 3"/>
          <p:cNvPicPr>
            <a:picLocks noGrp="1" noChangeAspect="1"/>
          </p:cNvPicPr>
          <p:nvPr>
            <p:ph idx="1"/>
          </p:nvPr>
        </p:nvPicPr>
        <p:blipFill rotWithShape="1">
          <a:blip r:embed="rId2"/>
          <a:srcRect l="9461" t="12847" r="-911" b="10862"/>
          <a:stretch/>
        </p:blipFill>
        <p:spPr>
          <a:xfrm>
            <a:off x="457200" y="1676400"/>
            <a:ext cx="8229600" cy="4290849"/>
          </a:xfrm>
          <a:prstGeom prst="rect">
            <a:avLst/>
          </a:prstGeom>
        </p:spPr>
      </p:pic>
    </p:spTree>
    <p:extLst>
      <p:ext uri="{BB962C8B-B14F-4D97-AF65-F5344CB8AC3E}">
        <p14:creationId xmlns:p14="http://schemas.microsoft.com/office/powerpoint/2010/main" val="1118282865"/>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p:txBody>
          <a:bodyPr/>
          <a:lstStyle/>
          <a:p>
            <a:pPr lvl="1" eaLnBrk="1" hangingPunct="1">
              <a:buClr>
                <a:srgbClr val="FFFF00"/>
              </a:buClr>
              <a:buFontTx/>
              <a:buChar char="•"/>
              <a:defRPr/>
            </a:pPr>
            <a:r>
              <a:rPr lang="en-US" b="1" dirty="0"/>
              <a:t>Graduation Requirements – </a:t>
            </a:r>
            <a:r>
              <a:rPr lang="en-US" b="1" dirty="0">
                <a:solidFill>
                  <a:srgbClr val="FFFF00"/>
                </a:solidFill>
                <a:effectLst>
                  <a:outerShdw blurRad="38100" dist="38100" dir="2700000" algn="tl">
                    <a:srgbClr val="FFFFFF"/>
                  </a:outerShdw>
                </a:effectLst>
              </a:rPr>
              <a:t>24 Credits</a:t>
            </a:r>
          </a:p>
          <a:p>
            <a:pPr lvl="2" eaLnBrk="1" hangingPunct="1">
              <a:buClr>
                <a:srgbClr val="FFFF00"/>
              </a:buClr>
              <a:buFontTx/>
              <a:buChar char="•"/>
              <a:defRPr/>
            </a:pPr>
            <a:r>
              <a:rPr lang="en-US" sz="2000" b="1" dirty="0"/>
              <a:t>English: </a:t>
            </a:r>
            <a:r>
              <a:rPr lang="en-US" sz="2000" b="1" dirty="0">
                <a:solidFill>
                  <a:srgbClr val="FFFF00"/>
                </a:solidFill>
                <a:effectLst>
                  <a:outerShdw blurRad="38100" dist="38100" dir="2700000" algn="tl">
                    <a:srgbClr val="FFFFFF"/>
                  </a:outerShdw>
                </a:effectLst>
              </a:rPr>
              <a:t>4 Credits</a:t>
            </a:r>
          </a:p>
          <a:p>
            <a:pPr lvl="2" eaLnBrk="1" hangingPunct="1">
              <a:buClr>
                <a:srgbClr val="FFFF00"/>
              </a:buClr>
              <a:buFontTx/>
              <a:buChar char="•"/>
              <a:defRPr/>
            </a:pPr>
            <a:r>
              <a:rPr lang="en-US" sz="2000" b="1" dirty="0"/>
              <a:t>Math: </a:t>
            </a:r>
            <a:r>
              <a:rPr lang="en-US" sz="2000" b="1" dirty="0">
                <a:solidFill>
                  <a:srgbClr val="FFFF00"/>
                </a:solidFill>
                <a:effectLst>
                  <a:outerShdw blurRad="38100" dist="38100" dir="2700000" algn="tl">
                    <a:srgbClr val="FFFFFF"/>
                  </a:outerShdw>
                </a:effectLst>
              </a:rPr>
              <a:t>3 Credits</a:t>
            </a:r>
          </a:p>
          <a:p>
            <a:pPr lvl="2" eaLnBrk="1" hangingPunct="1">
              <a:buClr>
                <a:srgbClr val="FFFF00"/>
              </a:buClr>
              <a:buFontTx/>
              <a:buChar char="•"/>
              <a:defRPr/>
            </a:pPr>
            <a:r>
              <a:rPr lang="en-US" sz="2000" b="1" dirty="0"/>
              <a:t>History: </a:t>
            </a:r>
            <a:r>
              <a:rPr lang="en-US" sz="2000" b="1" dirty="0">
                <a:solidFill>
                  <a:srgbClr val="FFFF00"/>
                </a:solidFill>
                <a:effectLst>
                  <a:outerShdw blurRad="38100" dist="38100" dir="2700000" algn="tl">
                    <a:srgbClr val="FFFFFF"/>
                  </a:outerShdw>
                </a:effectLst>
              </a:rPr>
              <a:t>4 Credits</a:t>
            </a:r>
          </a:p>
          <a:p>
            <a:pPr lvl="2" eaLnBrk="1" hangingPunct="1">
              <a:buClr>
                <a:srgbClr val="FFFF00"/>
              </a:buClr>
              <a:buFontTx/>
              <a:buChar char="•"/>
              <a:defRPr/>
            </a:pPr>
            <a:r>
              <a:rPr lang="en-US" sz="2000" b="1" dirty="0"/>
              <a:t>Science: </a:t>
            </a:r>
            <a:r>
              <a:rPr lang="en-US" sz="2000" b="1" dirty="0">
                <a:solidFill>
                  <a:srgbClr val="FFFF00"/>
                </a:solidFill>
                <a:effectLst>
                  <a:outerShdw blurRad="38100" dist="38100" dir="2700000" algn="tl">
                    <a:srgbClr val="FFFFFF"/>
                  </a:outerShdw>
                </a:effectLst>
              </a:rPr>
              <a:t>3 Credits</a:t>
            </a:r>
          </a:p>
          <a:p>
            <a:pPr lvl="2" eaLnBrk="1" hangingPunct="1">
              <a:buClr>
                <a:srgbClr val="FFFF00"/>
              </a:buClr>
              <a:buFontTx/>
              <a:buChar char="•"/>
              <a:defRPr/>
            </a:pPr>
            <a:r>
              <a:rPr lang="en-US" sz="2000" b="1" dirty="0"/>
              <a:t>Physical Education/Health: </a:t>
            </a:r>
            <a:r>
              <a:rPr lang="en-US" sz="2000" b="1" dirty="0">
                <a:solidFill>
                  <a:srgbClr val="FFFF00"/>
                </a:solidFill>
                <a:effectLst>
                  <a:outerShdw blurRad="38100" dist="38100" dir="2700000" algn="tl">
                    <a:srgbClr val="FFFFFF"/>
                  </a:outerShdw>
                </a:effectLst>
              </a:rPr>
              <a:t>1 Credit</a:t>
            </a:r>
          </a:p>
          <a:p>
            <a:pPr lvl="2" eaLnBrk="1" hangingPunct="1">
              <a:buClr>
                <a:srgbClr val="FFFF00"/>
              </a:buClr>
              <a:buFontTx/>
              <a:buChar char="•"/>
              <a:defRPr/>
            </a:pPr>
            <a:r>
              <a:rPr lang="en-US" sz="2000" b="1" dirty="0"/>
              <a:t>Arts/Humanities: </a:t>
            </a:r>
            <a:r>
              <a:rPr lang="en-US" sz="2000" b="1" dirty="0">
                <a:solidFill>
                  <a:srgbClr val="FFFF00"/>
                </a:solidFill>
                <a:effectLst>
                  <a:outerShdw blurRad="38100" dist="38100" dir="2700000" algn="tl">
                    <a:srgbClr val="FFFFFF"/>
                  </a:outerShdw>
                </a:effectLst>
              </a:rPr>
              <a:t>2 Credits</a:t>
            </a:r>
          </a:p>
          <a:p>
            <a:pPr lvl="2" eaLnBrk="1" hangingPunct="1">
              <a:buClr>
                <a:srgbClr val="FFFF00"/>
              </a:buClr>
              <a:buFontTx/>
              <a:buChar char="•"/>
              <a:defRPr/>
            </a:pPr>
            <a:r>
              <a:rPr lang="en-US" sz="2000" b="1" dirty="0"/>
              <a:t>Electives: </a:t>
            </a:r>
            <a:r>
              <a:rPr lang="en-US" sz="2000" b="1" dirty="0">
                <a:solidFill>
                  <a:srgbClr val="FFFF00"/>
                </a:solidFill>
                <a:effectLst>
                  <a:outerShdw blurRad="38100" dist="38100" dir="2700000" algn="tl">
                    <a:srgbClr val="FFFFFF"/>
                  </a:outerShdw>
                </a:effectLst>
              </a:rPr>
              <a:t>6 Credits</a:t>
            </a:r>
            <a:r>
              <a:rPr lang="en-US" b="1" dirty="0">
                <a:solidFill>
                  <a:srgbClr val="FFFF00"/>
                </a:solidFill>
              </a:rPr>
              <a:t>	</a:t>
            </a:r>
          </a:p>
        </p:txBody>
      </p:sp>
      <p:sp>
        <p:nvSpPr>
          <p:cNvPr id="2" name="Title 1"/>
          <p:cNvSpPr>
            <a:spLocks noGrp="1"/>
          </p:cNvSpPr>
          <p:nvPr>
            <p:ph type="title"/>
          </p:nvPr>
        </p:nvSpPr>
        <p:spPr>
          <a:xfrm>
            <a:off x="457200" y="533400"/>
            <a:ext cx="8229600" cy="1139825"/>
          </a:xfrm>
        </p:spPr>
        <p:txBody>
          <a:bodyPr/>
          <a:lstStyle/>
          <a:p>
            <a:r>
              <a:rPr lang="en-US" dirty="0">
                <a:solidFill>
                  <a:schemeClr val="bg2"/>
                </a:solidFill>
                <a:highlight>
                  <a:srgbClr val="FFFF00"/>
                </a:highlight>
              </a:rPr>
              <a:t>ACADEMIC PERFORMANCE</a:t>
            </a:r>
            <a:br>
              <a:rPr lang="en-US" b="1" dirty="0">
                <a:solidFill>
                  <a:srgbClr val="FFFF00"/>
                </a:solidFill>
                <a:effectLst/>
                <a:highlight>
                  <a:srgbClr val="FFFF00"/>
                </a:highlight>
              </a:rPr>
            </a:br>
            <a:endParaRPr lang="en-US" dirty="0">
              <a:highlight>
                <a:srgbClr val="FFFF00"/>
              </a:highlight>
            </a:endParaRP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B53F-2F1B-407C-9B22-F32B50A61703}"/>
              </a:ext>
            </a:extLst>
          </p:cNvPr>
          <p:cNvSpPr>
            <a:spLocks noGrp="1"/>
          </p:cNvSpPr>
          <p:nvPr>
            <p:ph type="title"/>
          </p:nvPr>
        </p:nvSpPr>
        <p:spPr/>
        <p:txBody>
          <a:bodyPr/>
          <a:lstStyle/>
          <a:p>
            <a:r>
              <a:rPr lang="en-US" dirty="0">
                <a:solidFill>
                  <a:schemeClr val="bg2"/>
                </a:solidFill>
                <a:highlight>
                  <a:srgbClr val="FFFF00"/>
                </a:highlight>
              </a:rPr>
              <a:t>GRADE CLASSIFICATION</a:t>
            </a:r>
          </a:p>
        </p:txBody>
      </p:sp>
      <p:sp>
        <p:nvSpPr>
          <p:cNvPr id="3" name="Rectangle 2">
            <a:extLst>
              <a:ext uri="{FF2B5EF4-FFF2-40B4-BE49-F238E27FC236}">
                <a16:creationId xmlns:a16="http://schemas.microsoft.com/office/drawing/2014/main" id="{7CB26BB6-AE5C-48FB-B531-0AECD6D62698}"/>
              </a:ext>
            </a:extLst>
          </p:cNvPr>
          <p:cNvSpPr/>
          <p:nvPr/>
        </p:nvSpPr>
        <p:spPr>
          <a:xfrm>
            <a:off x="1143000" y="1524000"/>
            <a:ext cx="7010400" cy="830997"/>
          </a:xfrm>
          <a:prstGeom prst="rect">
            <a:avLst/>
          </a:prstGeom>
        </p:spPr>
        <p:txBody>
          <a:bodyPr wrap="square">
            <a:spAutoFit/>
          </a:bodyPr>
          <a:lstStyle/>
          <a:p>
            <a:pPr marL="0" marR="0">
              <a:spcBef>
                <a:spcPts val="0"/>
              </a:spcBef>
              <a:spcAft>
                <a:spcPts val="0"/>
              </a:spcAft>
            </a:pP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In order for a student to be considered a member in  proper academic standing of his/her next year’s class:</a:t>
            </a:r>
            <a:endParaRPr lang="en-US" sz="2400" dirty="0">
              <a:solidFill>
                <a:srgbClr val="FFFF00"/>
              </a:solidFill>
              <a:effectLst/>
              <a:latin typeface="Courier"/>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A59922C-9410-40B9-B105-9EEA1D9D7604}"/>
              </a:ext>
            </a:extLst>
          </p:cNvPr>
          <p:cNvSpPr/>
          <p:nvPr/>
        </p:nvSpPr>
        <p:spPr>
          <a:xfrm>
            <a:off x="1143000" y="2667001"/>
            <a:ext cx="6705600" cy="4097340"/>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Freshman (Grade 9)</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Must have completed a minimum of 6 credits to be considered a Sophomore.</a:t>
            </a:r>
          </a:p>
          <a:p>
            <a:pPr marL="342900" marR="0" lvl="0" indent="-342900">
              <a:spcBef>
                <a:spcPts val="0"/>
              </a:spcBef>
              <a:spcAft>
                <a:spcPts val="0"/>
              </a:spcAft>
              <a:buFont typeface="Symbol" panose="05050102010706020507" pitchFamily="18" charset="2"/>
              <a:buChar char=""/>
            </a:pPr>
            <a:endParaRPr lang="en-US" sz="2000" dirty="0">
              <a:solidFill>
                <a:srgbClr val="FFFF00"/>
              </a:solidFill>
              <a:latin typeface="Courier"/>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Sophomore (Grade 10)</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Must have completed a minimum of 12 credits to be considered a junior.</a:t>
            </a:r>
          </a:p>
          <a:p>
            <a:pPr marL="342900" marR="0" lvl="0" indent="-342900">
              <a:spcBef>
                <a:spcPts val="0"/>
              </a:spcBef>
              <a:spcAft>
                <a:spcPts val="0"/>
              </a:spcAft>
              <a:buFont typeface="Symbol" panose="05050102010706020507" pitchFamily="18" charset="2"/>
              <a:buChar char=""/>
            </a:pPr>
            <a:endParaRPr lang="en-US" sz="2000" dirty="0">
              <a:solidFill>
                <a:srgbClr val="FFFF00"/>
              </a:solidFill>
              <a:latin typeface="Courier"/>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Junior (Grade 11)</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Must have completed a minimum of 18 credits to be considered a senior.</a:t>
            </a:r>
          </a:p>
          <a:p>
            <a:pPr marL="342900" marR="0" lvl="0" indent="-342900">
              <a:spcBef>
                <a:spcPts val="0"/>
              </a:spcBef>
              <a:spcAft>
                <a:spcPts val="0"/>
              </a:spcAft>
              <a:buFont typeface="Symbol" panose="05050102010706020507" pitchFamily="18" charset="2"/>
              <a:buChar char=""/>
            </a:pPr>
            <a:endParaRPr lang="en-US" sz="2000" dirty="0">
              <a:solidFill>
                <a:srgbClr val="FFFF00"/>
              </a:solidFill>
              <a:latin typeface="Courier"/>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Senior (Grade 12)</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Must complete a minimum of 24 credits to graduate.</a:t>
            </a:r>
            <a:endParaRPr lang="en-US" sz="2000" dirty="0">
              <a:solidFill>
                <a:srgbClr val="FFFF00"/>
              </a:solidFill>
              <a:latin typeface="Courier"/>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latin typeface="Courier"/>
              <a:ea typeface="Times New Roman" panose="02020603050405020304" pitchFamily="18" charset="0"/>
              <a:cs typeface="Times New Roman" panose="02020603050405020304" pitchFamily="18" charset="0"/>
            </a:endParaRPr>
          </a:p>
          <a:p>
            <a:pPr marL="0" marR="0" algn="ctr">
              <a:lnSpc>
                <a:spcPct val="102000"/>
              </a:lnSpc>
              <a:spcBef>
                <a:spcPts val="0"/>
              </a:spcBef>
              <a:spcAft>
                <a:spcPts val="0"/>
              </a:spcAft>
              <a:tabLst>
                <a:tab pos="1828800" algn="ctr"/>
                <a:tab pos="3200400" algn="l"/>
                <a:tab pos="3657600" algn="l"/>
              </a:tabLst>
            </a:pPr>
            <a:r>
              <a:rPr lang="en-US" sz="2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latin typeface="Courier"/>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892841"/>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38200" y="152400"/>
            <a:ext cx="7772400" cy="990600"/>
          </a:xfrm>
        </p:spPr>
        <p:txBody>
          <a:bodyPr/>
          <a:lstStyle/>
          <a:p>
            <a:r>
              <a:rPr lang="en-US" dirty="0">
                <a:solidFill>
                  <a:schemeClr val="bg2"/>
                </a:solidFill>
                <a:highlight>
                  <a:srgbClr val="FFFF00"/>
                </a:highlight>
              </a:rPr>
              <a:t>ONE TO ONE LAPTOP</a:t>
            </a:r>
          </a:p>
        </p:txBody>
      </p:sp>
      <p:sp>
        <p:nvSpPr>
          <p:cNvPr id="3" name="Subtitle 2"/>
          <p:cNvSpPr>
            <a:spLocks noGrp="1"/>
          </p:cNvSpPr>
          <p:nvPr>
            <p:ph type="subTitle" sz="quarter" idx="1"/>
          </p:nvPr>
        </p:nvSpPr>
        <p:spPr>
          <a:xfrm>
            <a:off x="495300" y="1828800"/>
            <a:ext cx="8458200" cy="5410200"/>
          </a:xfrm>
        </p:spPr>
        <p:txBody>
          <a:bodyPr/>
          <a:lstStyle/>
          <a:p>
            <a:pPr algn="l"/>
            <a:r>
              <a:rPr lang="en-US" dirty="0">
                <a:solidFill>
                  <a:srgbClr val="FFFF00"/>
                </a:solidFill>
              </a:rPr>
              <a:t>Goals:</a:t>
            </a:r>
          </a:p>
          <a:p>
            <a:pPr marL="342900" indent="-342900" algn="l">
              <a:buClr>
                <a:srgbClr val="FFFF00"/>
              </a:buClr>
              <a:buFont typeface="Arial" panose="020B0604020202020204" pitchFamily="34" charset="0"/>
              <a:buChar char="•"/>
            </a:pPr>
            <a:r>
              <a:rPr lang="en-US" sz="2400" dirty="0">
                <a:solidFill>
                  <a:srgbClr val="FFFF00"/>
                </a:solidFill>
              </a:rPr>
              <a:t>Enhance and diﬀerentiate learning </a:t>
            </a:r>
          </a:p>
          <a:p>
            <a:pPr marL="342900" indent="-342900" algn="l">
              <a:buClr>
                <a:srgbClr val="FFFF00"/>
              </a:buClr>
              <a:buFont typeface="Arial" panose="020B0604020202020204" pitchFamily="34" charset="0"/>
              <a:buChar char="•"/>
            </a:pPr>
            <a:r>
              <a:rPr lang="en-US" sz="2400" dirty="0">
                <a:solidFill>
                  <a:srgbClr val="FFFF00"/>
                </a:solidFill>
              </a:rPr>
              <a:t>Increase student engagement </a:t>
            </a:r>
          </a:p>
          <a:p>
            <a:pPr marL="342900" indent="-342900" algn="l">
              <a:buClr>
                <a:srgbClr val="FFFF00"/>
              </a:buClr>
              <a:buFont typeface="Arial" panose="020B0604020202020204" pitchFamily="34" charset="0"/>
              <a:buChar char="•"/>
            </a:pPr>
            <a:r>
              <a:rPr lang="en-US" sz="2400" dirty="0">
                <a:solidFill>
                  <a:srgbClr val="FFFF00"/>
                </a:solidFill>
              </a:rPr>
              <a:t>Promote collaboration </a:t>
            </a:r>
          </a:p>
          <a:p>
            <a:pPr marL="342900" indent="-342900" algn="l">
              <a:buClr>
                <a:srgbClr val="FFFF00"/>
              </a:buClr>
              <a:buFont typeface="Arial" panose="020B0604020202020204" pitchFamily="34" charset="0"/>
              <a:buChar char="•"/>
            </a:pPr>
            <a:r>
              <a:rPr lang="en-US" sz="2400" dirty="0">
                <a:solidFill>
                  <a:srgbClr val="FFFF00"/>
                </a:solidFill>
              </a:rPr>
              <a:t>Strengthen 21st Century skill development </a:t>
            </a:r>
          </a:p>
          <a:p>
            <a:pPr marL="342900" indent="-342900" algn="l">
              <a:buClr>
                <a:srgbClr val="FFFF00"/>
              </a:buClr>
              <a:buFont typeface="Arial" panose="020B0604020202020204" pitchFamily="34" charset="0"/>
              <a:buChar char="•"/>
            </a:pPr>
            <a:r>
              <a:rPr lang="en-US" sz="2400" dirty="0">
                <a:solidFill>
                  <a:srgbClr val="FFFF00"/>
                </a:solidFill>
              </a:rPr>
              <a:t>Help Desk (412)466-9131 #3333</a:t>
            </a:r>
          </a:p>
          <a:p>
            <a:pPr algn="l"/>
            <a:endParaRPr lang="en-US" sz="2400" dirty="0">
              <a:solidFill>
                <a:srgbClr val="FFFF00"/>
              </a:solidFill>
            </a:endParaRPr>
          </a:p>
          <a:p>
            <a:pPr algn="l"/>
            <a:r>
              <a:rPr lang="en-US" dirty="0">
                <a:solidFill>
                  <a:srgbClr val="FFFF00"/>
                </a:solidFill>
              </a:rPr>
              <a:t>Important Dates: School Calendar</a:t>
            </a:r>
          </a:p>
          <a:p>
            <a:pPr marL="457200" indent="-457200" algn="l">
              <a:buFont typeface="Arial" panose="020B0604020202020204" pitchFamily="34" charset="0"/>
              <a:buChar char="•"/>
            </a:pPr>
            <a:endParaRPr lang="en-US" sz="1600" dirty="0"/>
          </a:p>
          <a:p>
            <a:pPr algn="l"/>
            <a:endParaRPr lang="en-US" sz="2400" dirty="0"/>
          </a:p>
        </p:txBody>
      </p:sp>
    </p:spTree>
    <p:extLst>
      <p:ext uri="{BB962C8B-B14F-4D97-AF65-F5344CB8AC3E}">
        <p14:creationId xmlns:p14="http://schemas.microsoft.com/office/powerpoint/2010/main" val="27275611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77813"/>
            <a:ext cx="8229600" cy="1322387"/>
          </a:xfrm>
        </p:spPr>
        <p:txBody>
          <a:bodyPr/>
          <a:lstStyle/>
          <a:p>
            <a:pPr eaLnBrk="1" hangingPunct="1">
              <a:defRPr/>
            </a:pPr>
            <a:r>
              <a:rPr lang="en-US" b="1" dirty="0">
                <a:solidFill>
                  <a:schemeClr val="bg2"/>
                </a:solidFill>
                <a:highlight>
                  <a:srgbClr val="FFFF00"/>
                </a:highlight>
              </a:rPr>
              <a:t>GET INVOLVED </a:t>
            </a:r>
            <a:br>
              <a:rPr lang="en-US" b="1" dirty="0">
                <a:solidFill>
                  <a:schemeClr val="bg2"/>
                </a:solidFill>
                <a:highlight>
                  <a:srgbClr val="FFFF00"/>
                </a:highlight>
              </a:rPr>
            </a:br>
            <a:r>
              <a:rPr lang="en-US" sz="2400" b="1" dirty="0">
                <a:solidFill>
                  <a:schemeClr val="bg2"/>
                </a:solidFill>
                <a:highlight>
                  <a:srgbClr val="FFFF00"/>
                </a:highlight>
              </a:rPr>
              <a:t>OVER 30 CLUBS AND ORGANIZATIONS</a:t>
            </a:r>
          </a:p>
        </p:txBody>
      </p:sp>
      <p:sp>
        <p:nvSpPr>
          <p:cNvPr id="131075" name="Rectangle 3"/>
          <p:cNvSpPr>
            <a:spLocks noGrp="1" noChangeArrowheads="1"/>
          </p:cNvSpPr>
          <p:nvPr>
            <p:ph type="body" idx="1"/>
          </p:nvPr>
        </p:nvSpPr>
        <p:spPr>
          <a:xfrm>
            <a:off x="-381000" y="1371600"/>
            <a:ext cx="9448800" cy="4876800"/>
          </a:xfrm>
        </p:spPr>
        <p:txBody>
          <a:bodyPr numCol="2"/>
          <a:lstStyle/>
          <a:p>
            <a:pPr lvl="2">
              <a:lnSpc>
                <a:spcPct val="90000"/>
              </a:lnSpc>
              <a:spcBef>
                <a:spcPct val="0"/>
              </a:spcBef>
              <a:buClr>
                <a:srgbClr val="FF3300"/>
              </a:buClr>
              <a:buFont typeface="Courier New" panose="02070309020205020404" pitchFamily="49" charset="0"/>
              <a:buChar char="o"/>
              <a:defRPr/>
            </a:pPr>
            <a:endParaRPr lang="en-US" sz="2000" b="1" dirty="0">
              <a:effectLst/>
            </a:endParaRP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Art</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Beavers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Biology</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Canteen</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Chess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Environment</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Freshman Class Officers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Future Homemakers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The Future is Mine</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GSA </a:t>
            </a:r>
            <a:r>
              <a:rPr lang="en-US" sz="1100" b="1" dirty="0">
                <a:solidFill>
                  <a:srgbClr val="FFFF00"/>
                </a:solidFill>
                <a:effectLst/>
              </a:rPr>
              <a:t>(Gay Straight Alliance)</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Graphics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Junior Class Officers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Interact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Leo Club </a:t>
            </a:r>
            <a:r>
              <a:rPr lang="en-US" sz="1100" b="1" dirty="0">
                <a:solidFill>
                  <a:srgbClr val="FFFF00"/>
                </a:solidFill>
                <a:effectLst/>
              </a:rPr>
              <a:t>(Key)</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National Honor Society                      </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National Thespians Society</a:t>
            </a:r>
          </a:p>
          <a:p>
            <a:pPr lvl="2">
              <a:lnSpc>
                <a:spcPct val="90000"/>
              </a:lnSpc>
              <a:spcBef>
                <a:spcPct val="0"/>
              </a:spcBef>
              <a:buClr>
                <a:srgbClr val="FFFF00"/>
              </a:buClr>
              <a:buFont typeface="Courier New" panose="02070309020205020404" pitchFamily="49" charset="0"/>
              <a:buChar char="o"/>
              <a:defRPr/>
            </a:pPr>
            <a:endParaRPr lang="en-US" sz="2000" b="1" dirty="0">
              <a:effectLst/>
            </a:endParaRPr>
          </a:p>
          <a:p>
            <a:pPr lvl="2">
              <a:lnSpc>
                <a:spcPct val="90000"/>
              </a:lnSpc>
              <a:spcBef>
                <a:spcPct val="0"/>
              </a:spcBef>
              <a:buClr>
                <a:srgbClr val="FFFF00"/>
              </a:buClr>
              <a:buFont typeface="Courier New" panose="02070309020205020404" pitchFamily="49" charset="0"/>
              <a:buChar char="o"/>
              <a:defRPr/>
            </a:pPr>
            <a:endParaRPr lang="en-US" sz="2000" b="1" dirty="0">
              <a:effectLst/>
            </a:endParaRPr>
          </a:p>
          <a:p>
            <a:pPr lvl="2">
              <a:lnSpc>
                <a:spcPct val="90000"/>
              </a:lnSpc>
              <a:spcBef>
                <a:spcPct val="0"/>
              </a:spcBef>
              <a:buClr>
                <a:srgbClr val="FFFF00"/>
              </a:buClr>
              <a:buFont typeface="Courier New" panose="02070309020205020404" pitchFamily="49" charset="0"/>
              <a:buChar char="o"/>
              <a:defRPr/>
            </a:pPr>
            <a:endParaRPr lang="en-US" sz="2000" b="1" dirty="0">
              <a:effectLst/>
            </a:endParaRP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Pep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Photography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Riseup</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Robotics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SADD</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Senior Class Officers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Ski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Sophomore Class Officers</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Spanish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Student Leaders </a:t>
            </a:r>
            <a:r>
              <a:rPr lang="en-US" sz="1100" b="1" dirty="0">
                <a:solidFill>
                  <a:srgbClr val="FFFF00"/>
                </a:solidFill>
                <a:effectLst/>
              </a:rPr>
              <a:t>(Community Service)</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Student Leaders </a:t>
            </a:r>
            <a:r>
              <a:rPr lang="en-US" sz="1100" b="1" dirty="0">
                <a:solidFill>
                  <a:srgbClr val="FFFF00"/>
                </a:solidFill>
                <a:effectLst/>
              </a:rPr>
              <a:t>(Mentoring)</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Student Council</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Tri M National Society</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Tech Ed Club</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Yearbook</a:t>
            </a:r>
          </a:p>
          <a:p>
            <a:pPr lvl="2">
              <a:lnSpc>
                <a:spcPct val="90000"/>
              </a:lnSpc>
              <a:spcBef>
                <a:spcPct val="0"/>
              </a:spcBef>
              <a:buClr>
                <a:srgbClr val="FFFF00"/>
              </a:buClr>
              <a:buFont typeface="Courier New" panose="02070309020205020404" pitchFamily="49" charset="0"/>
              <a:buChar char="o"/>
              <a:defRPr/>
            </a:pPr>
            <a:r>
              <a:rPr lang="en-US" sz="2000" b="1" dirty="0">
                <a:solidFill>
                  <a:srgbClr val="FFFF00"/>
                </a:solidFill>
                <a:effectLst/>
              </a:rPr>
              <a:t>Youth Crime Watch</a:t>
            </a:r>
          </a:p>
          <a:p>
            <a:pPr lvl="2">
              <a:lnSpc>
                <a:spcPct val="90000"/>
              </a:lnSpc>
              <a:spcBef>
                <a:spcPct val="0"/>
              </a:spcBef>
              <a:buClr>
                <a:srgbClr val="FF3300"/>
              </a:buClr>
              <a:buFont typeface="Courier New" panose="02070309020205020404" pitchFamily="49" charset="0"/>
              <a:buChar char="o"/>
              <a:defRPr/>
            </a:pPr>
            <a:endParaRPr lang="en-US" sz="1800" b="1" dirty="0">
              <a:effectLst/>
            </a:endParaRPr>
          </a:p>
          <a:p>
            <a:pPr lvl="2">
              <a:lnSpc>
                <a:spcPct val="90000"/>
              </a:lnSpc>
              <a:spcBef>
                <a:spcPct val="0"/>
              </a:spcBef>
              <a:buClr>
                <a:srgbClr val="FF3300"/>
              </a:buClr>
              <a:buFont typeface="Courier New" panose="02070309020205020404" pitchFamily="49" charset="0"/>
              <a:buChar char="o"/>
              <a:defRPr/>
            </a:pPr>
            <a:endParaRPr lang="en-US" sz="1800" b="1" dirty="0">
              <a:effectLst/>
            </a:endParaRPr>
          </a:p>
          <a:p>
            <a:pPr lvl="2">
              <a:lnSpc>
                <a:spcPct val="90000"/>
              </a:lnSpc>
              <a:spcBef>
                <a:spcPct val="0"/>
              </a:spcBef>
              <a:buClr>
                <a:srgbClr val="FF3300"/>
              </a:buClr>
              <a:buFont typeface="Courier New" panose="02070309020205020404" pitchFamily="49" charset="0"/>
              <a:buChar char="o"/>
              <a:defRPr/>
            </a:pPr>
            <a:endParaRPr lang="en-US" sz="1800" b="1" dirty="0">
              <a:effectLst/>
            </a:endParaRPr>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b="1" dirty="0">
                <a:solidFill>
                  <a:schemeClr val="bg2"/>
                </a:solidFill>
                <a:highlight>
                  <a:srgbClr val="FFFF00"/>
                </a:highlight>
              </a:rPr>
              <a:t>HIGH SCHOOL INFORMATION</a:t>
            </a:r>
          </a:p>
        </p:txBody>
      </p:sp>
      <p:sp>
        <p:nvSpPr>
          <p:cNvPr id="134147" name="Rectangle 3"/>
          <p:cNvSpPr>
            <a:spLocks noGrp="1" noChangeArrowheads="1"/>
          </p:cNvSpPr>
          <p:nvPr>
            <p:ph type="body" idx="1"/>
          </p:nvPr>
        </p:nvSpPr>
        <p:spPr>
          <a:xfrm>
            <a:off x="381000" y="1371600"/>
            <a:ext cx="8229600" cy="4530725"/>
          </a:xfrm>
        </p:spPr>
        <p:txBody>
          <a:bodyPr/>
          <a:lstStyle/>
          <a:p>
            <a:pPr>
              <a:lnSpc>
                <a:spcPct val="80000"/>
              </a:lnSpc>
              <a:spcBef>
                <a:spcPct val="0"/>
              </a:spcBef>
              <a:buClr>
                <a:srgbClr val="FF3300"/>
              </a:buClr>
              <a:buFontTx/>
              <a:buChar char="•"/>
              <a:defRPr/>
            </a:pPr>
            <a:endParaRPr lang="en-US" sz="2400" b="1" dirty="0">
              <a:solidFill>
                <a:srgbClr val="FFFF00"/>
              </a:solidFill>
              <a:effectLst/>
            </a:endParaRPr>
          </a:p>
          <a:p>
            <a:pPr>
              <a:lnSpc>
                <a:spcPct val="80000"/>
              </a:lnSpc>
              <a:spcBef>
                <a:spcPct val="0"/>
              </a:spcBef>
              <a:buClr>
                <a:srgbClr val="FF3300"/>
              </a:buClr>
              <a:buFontTx/>
              <a:buChar char="•"/>
              <a:defRPr/>
            </a:pPr>
            <a:endParaRPr lang="en-US" sz="2400" b="1" dirty="0">
              <a:solidFill>
                <a:srgbClr val="FFFF00"/>
              </a:solidFill>
              <a:effectLst/>
            </a:endParaRPr>
          </a:p>
          <a:p>
            <a:pPr>
              <a:lnSpc>
                <a:spcPct val="80000"/>
              </a:lnSpc>
              <a:spcBef>
                <a:spcPct val="0"/>
              </a:spcBef>
              <a:buClr>
                <a:srgbClr val="FFFF00"/>
              </a:buClr>
              <a:buFontTx/>
              <a:buChar char="•"/>
              <a:defRPr/>
            </a:pPr>
            <a:r>
              <a:rPr lang="en-US" sz="2400" b="1" dirty="0">
                <a:solidFill>
                  <a:srgbClr val="FFFF00"/>
                </a:solidFill>
                <a:effectLst/>
              </a:rPr>
              <a:t>19 J.V./VARSITY SPORTS TEAMS </a:t>
            </a:r>
          </a:p>
          <a:p>
            <a:pPr lvl="2" eaLnBrk="1" hangingPunct="1">
              <a:lnSpc>
                <a:spcPct val="80000"/>
              </a:lnSpc>
              <a:buFont typeface="Wingdings" pitchFamily="2" charset="2"/>
              <a:buNone/>
              <a:defRPr/>
            </a:pPr>
            <a:r>
              <a:rPr lang="en-US" sz="1800" dirty="0"/>
              <a:t> </a:t>
            </a:r>
          </a:p>
          <a:p>
            <a:pPr lvl="2" eaLnBrk="1" hangingPunct="1">
              <a:lnSpc>
                <a:spcPct val="80000"/>
              </a:lnSpc>
              <a:buNone/>
              <a:defRPr/>
            </a:pPr>
            <a:r>
              <a:rPr lang="en-US" sz="2000" b="1" dirty="0">
                <a:solidFill>
                  <a:srgbClr val="FFFF00"/>
                </a:solidFill>
              </a:rPr>
              <a:t>Baseball			Soccer (Boys &amp; Girls)</a:t>
            </a:r>
          </a:p>
          <a:p>
            <a:pPr lvl="2" eaLnBrk="1" hangingPunct="1">
              <a:lnSpc>
                <a:spcPct val="80000"/>
              </a:lnSpc>
              <a:buNone/>
              <a:defRPr/>
            </a:pPr>
            <a:r>
              <a:rPr lang="en-US" sz="2000" b="1" dirty="0">
                <a:solidFill>
                  <a:srgbClr val="FFFF00"/>
                </a:solidFill>
              </a:rPr>
              <a:t>Tennis	(Girls &amp; Boys)		Basketball (Girls &amp; Boys)</a:t>
            </a:r>
          </a:p>
          <a:p>
            <a:pPr lvl="2" eaLnBrk="1" hangingPunct="1">
              <a:lnSpc>
                <a:spcPct val="80000"/>
              </a:lnSpc>
              <a:buNone/>
              <a:defRPr/>
            </a:pPr>
            <a:r>
              <a:rPr lang="en-US" sz="2000" b="1" dirty="0">
                <a:solidFill>
                  <a:srgbClr val="FFFF00"/>
                </a:solidFill>
              </a:rPr>
              <a:t>Cheerleading			Softball (Girls)</a:t>
            </a:r>
          </a:p>
          <a:p>
            <a:pPr lvl="2" eaLnBrk="1" hangingPunct="1">
              <a:lnSpc>
                <a:spcPct val="80000"/>
              </a:lnSpc>
              <a:buNone/>
              <a:defRPr/>
            </a:pPr>
            <a:r>
              <a:rPr lang="en-US" sz="2000" b="1" dirty="0">
                <a:solidFill>
                  <a:srgbClr val="FFFF00"/>
                </a:solidFill>
              </a:rPr>
              <a:t>Cross Country (Boys &amp; Girls)	Track &amp; Field (Boys &amp; Girls)</a:t>
            </a:r>
          </a:p>
          <a:p>
            <a:pPr lvl="2" eaLnBrk="1" hangingPunct="1">
              <a:lnSpc>
                <a:spcPct val="80000"/>
              </a:lnSpc>
              <a:buNone/>
              <a:defRPr/>
            </a:pPr>
            <a:r>
              <a:rPr lang="en-US" sz="2000" b="1" dirty="0">
                <a:solidFill>
                  <a:srgbClr val="FFFF00"/>
                </a:solidFill>
              </a:rPr>
              <a:t>Football			Golf</a:t>
            </a:r>
          </a:p>
          <a:p>
            <a:pPr lvl="2" eaLnBrk="1" hangingPunct="1">
              <a:lnSpc>
                <a:spcPct val="80000"/>
              </a:lnSpc>
              <a:buNone/>
              <a:defRPr/>
            </a:pPr>
            <a:r>
              <a:rPr lang="en-US" sz="2000" b="1" dirty="0">
                <a:solidFill>
                  <a:srgbClr val="FFFF00"/>
                </a:solidFill>
              </a:rPr>
              <a:t>Wrestling			Volleyball (Girls)</a:t>
            </a:r>
          </a:p>
          <a:p>
            <a:pPr lvl="2" eaLnBrk="1" hangingPunct="1">
              <a:lnSpc>
                <a:spcPct val="80000"/>
              </a:lnSpc>
              <a:buNone/>
              <a:defRPr/>
            </a:pPr>
            <a:r>
              <a:rPr lang="en-US" sz="2000" b="1" dirty="0">
                <a:solidFill>
                  <a:srgbClr val="FFFF00"/>
                </a:solidFill>
              </a:rPr>
              <a:t>Bowling (Girls &amp; Boys) 	Swimming (Boys &amp; Girls)</a:t>
            </a:r>
          </a:p>
        </p:txBody>
      </p:sp>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360F-6811-4D79-9449-E428CE01924E}"/>
              </a:ext>
            </a:extLst>
          </p:cNvPr>
          <p:cNvSpPr>
            <a:spLocks noGrp="1"/>
          </p:cNvSpPr>
          <p:nvPr>
            <p:ph type="title"/>
          </p:nvPr>
        </p:nvSpPr>
        <p:spPr/>
        <p:txBody>
          <a:bodyPr/>
          <a:lstStyle/>
          <a:p>
            <a:r>
              <a:rPr lang="en-US" sz="3600" dirty="0">
                <a:solidFill>
                  <a:schemeClr val="bg2"/>
                </a:solidFill>
                <a:highlight>
                  <a:srgbClr val="FFFF00"/>
                </a:highlight>
              </a:rPr>
              <a:t>West Mifflin Area High School Communication</a:t>
            </a:r>
          </a:p>
        </p:txBody>
      </p:sp>
      <p:pic>
        <p:nvPicPr>
          <p:cNvPr id="3" name="Picture 2" descr="A screenshot of a computer&#10;&#10;Description automatically generated">
            <a:extLst>
              <a:ext uri="{FF2B5EF4-FFF2-40B4-BE49-F238E27FC236}">
                <a16:creationId xmlns:a16="http://schemas.microsoft.com/office/drawing/2014/main" id="{BA0B8A28-EBDB-1EC8-6292-E851A012412C}"/>
              </a:ext>
            </a:extLst>
          </p:cNvPr>
          <p:cNvPicPr>
            <a:picLocks noChangeAspect="1"/>
          </p:cNvPicPr>
          <p:nvPr/>
        </p:nvPicPr>
        <p:blipFill rotWithShape="1">
          <a:blip r:embed="rId2"/>
          <a:srcRect t="11560" r="15976"/>
          <a:stretch/>
        </p:blipFill>
        <p:spPr bwMode="auto">
          <a:xfrm>
            <a:off x="330059" y="1925948"/>
            <a:ext cx="4188622" cy="2798451"/>
          </a:xfrm>
          <a:prstGeom prst="rect">
            <a:avLst/>
          </a:prstGeom>
          <a:ln>
            <a:noFill/>
          </a:ln>
          <a:extLst>
            <a:ext uri="{53640926-AAD7-44D8-BBD7-CCE9431645EC}">
              <a14:shadowObscured xmlns:a14="http://schemas.microsoft.com/office/drawing/2010/main"/>
            </a:ext>
          </a:extLst>
        </p:spPr>
      </p:pic>
      <p:pic>
        <p:nvPicPr>
          <p:cNvPr id="4" name="Picture 3" descr="A screenshot of a computer&#10;&#10;Description automatically generated">
            <a:extLst>
              <a:ext uri="{FF2B5EF4-FFF2-40B4-BE49-F238E27FC236}">
                <a16:creationId xmlns:a16="http://schemas.microsoft.com/office/drawing/2014/main" id="{EA8886FA-A3A3-AE96-35BE-B4F185E99D08}"/>
              </a:ext>
            </a:extLst>
          </p:cNvPr>
          <p:cNvPicPr>
            <a:picLocks noChangeAspect="1"/>
          </p:cNvPicPr>
          <p:nvPr/>
        </p:nvPicPr>
        <p:blipFill rotWithShape="1">
          <a:blip r:embed="rId3"/>
          <a:srcRect l="34675" t="48850" r="51357" b="14782"/>
          <a:stretch/>
        </p:blipFill>
        <p:spPr bwMode="auto">
          <a:xfrm>
            <a:off x="5867400" y="3494764"/>
            <a:ext cx="1066800" cy="1763036"/>
          </a:xfrm>
          <a:prstGeom prst="rect">
            <a:avLst/>
          </a:prstGeom>
          <a:ln>
            <a:noFill/>
          </a:ln>
          <a:extLst>
            <a:ext uri="{53640926-AAD7-44D8-BBD7-CCE9431645EC}">
              <a14:shadowObscured xmlns:a14="http://schemas.microsoft.com/office/drawing/2010/main"/>
            </a:ext>
          </a:extLst>
        </p:spPr>
      </p:pic>
      <p:sp>
        <p:nvSpPr>
          <p:cNvPr id="11" name="Content Placeholder 10">
            <a:extLst>
              <a:ext uri="{FF2B5EF4-FFF2-40B4-BE49-F238E27FC236}">
                <a16:creationId xmlns:a16="http://schemas.microsoft.com/office/drawing/2014/main" id="{1923D154-0FBF-254A-BD0D-9C1973198E5E}"/>
              </a:ext>
            </a:extLst>
          </p:cNvPr>
          <p:cNvSpPr>
            <a:spLocks noGrp="1"/>
          </p:cNvSpPr>
          <p:nvPr>
            <p:ph sz="half" idx="2"/>
          </p:nvPr>
        </p:nvSpPr>
        <p:spPr/>
        <p:txBody>
          <a:bodyPr/>
          <a:lstStyle/>
          <a:p>
            <a:pPr marL="0" indent="0">
              <a:buNone/>
            </a:pPr>
            <a:r>
              <a:rPr lang="en-US" dirty="0">
                <a:solidFill>
                  <a:srgbClr val="FFFF00"/>
                </a:solidFill>
              </a:rPr>
              <a:t>      All Call System</a:t>
            </a:r>
          </a:p>
          <a:p>
            <a:endParaRPr lang="en-US" dirty="0"/>
          </a:p>
        </p:txBody>
      </p:sp>
      <p:pic>
        <p:nvPicPr>
          <p:cNvPr id="13" name="Picture 12" descr="A screenshot of a computer&#10;&#10;Description automatically generated">
            <a:extLst>
              <a:ext uri="{FF2B5EF4-FFF2-40B4-BE49-F238E27FC236}">
                <a16:creationId xmlns:a16="http://schemas.microsoft.com/office/drawing/2014/main" id="{89E85BB6-1C15-E192-68F7-22BD6BFC7D7D}"/>
              </a:ext>
            </a:extLst>
          </p:cNvPr>
          <p:cNvPicPr>
            <a:picLocks noChangeAspect="1"/>
          </p:cNvPicPr>
          <p:nvPr/>
        </p:nvPicPr>
        <p:blipFill rotWithShape="1">
          <a:blip r:embed="rId4"/>
          <a:srcRect l="2137" t="19525" r="82158" b="71554"/>
          <a:stretch/>
        </p:blipFill>
        <p:spPr bwMode="auto">
          <a:xfrm>
            <a:off x="5105400" y="2375694"/>
            <a:ext cx="2287392" cy="8247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4417208"/>
      </p:ext>
    </p:extLst>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FF00"/>
                </a:highlight>
              </a:rPr>
              <a:t>TITLE 1</a:t>
            </a:r>
          </a:p>
        </p:txBody>
      </p:sp>
      <p:sp>
        <p:nvSpPr>
          <p:cNvPr id="3" name="Content Placeholder 2"/>
          <p:cNvSpPr>
            <a:spLocks noGrp="1"/>
          </p:cNvSpPr>
          <p:nvPr>
            <p:ph idx="1"/>
          </p:nvPr>
        </p:nvSpPr>
        <p:spPr/>
        <p:txBody>
          <a:bodyPr/>
          <a:lstStyle/>
          <a:p>
            <a:pPr>
              <a:buClr>
                <a:srgbClr val="FFFF00"/>
              </a:buClr>
            </a:pPr>
            <a:r>
              <a:rPr lang="en-US" sz="2400" dirty="0">
                <a:solidFill>
                  <a:srgbClr val="FFFF00"/>
                </a:solidFill>
                <a:effectLst/>
              </a:rPr>
              <a:t>Largest federal aid program for public schools in U.S.</a:t>
            </a:r>
          </a:p>
          <a:p>
            <a:pPr marL="457200" lvl="1" indent="0">
              <a:buNone/>
            </a:pPr>
            <a:endParaRPr lang="en-US" sz="2000" dirty="0">
              <a:solidFill>
                <a:srgbClr val="FFFF00"/>
              </a:solidFill>
              <a:effectLst/>
            </a:endParaRPr>
          </a:p>
          <a:p>
            <a:pPr>
              <a:buClr>
                <a:srgbClr val="FFFF00"/>
              </a:buClr>
            </a:pPr>
            <a:r>
              <a:rPr lang="en-US" sz="2400" dirty="0">
                <a:solidFill>
                  <a:srgbClr val="FFFF00"/>
                </a:solidFill>
                <a:effectLst/>
              </a:rPr>
              <a:t>The District Right To Know</a:t>
            </a:r>
          </a:p>
          <a:p>
            <a:pPr marL="457200" lvl="1" indent="0">
              <a:buNone/>
            </a:pPr>
            <a:r>
              <a:rPr lang="en-US" sz="1800" dirty="0">
                <a:effectLst/>
              </a:rPr>
              <a:t>*The right to request information about the qualifications of the</a:t>
            </a:r>
          </a:p>
          <a:p>
            <a:pPr marL="457200" lvl="1" indent="0">
              <a:buNone/>
            </a:pPr>
            <a:r>
              <a:rPr lang="en-US" sz="1800" dirty="0">
                <a:effectLst/>
              </a:rPr>
              <a:t>  classroom staff working with your child.</a:t>
            </a:r>
          </a:p>
          <a:p>
            <a:pPr marL="0" indent="0">
              <a:buNone/>
            </a:pPr>
            <a:endParaRPr lang="en-US" sz="1600" dirty="0">
              <a:solidFill>
                <a:srgbClr val="FFFF00"/>
              </a:solidFill>
              <a:effectLst/>
            </a:endParaRPr>
          </a:p>
          <a:p>
            <a:pPr>
              <a:buClr>
                <a:srgbClr val="FFFF00"/>
              </a:buClr>
            </a:pPr>
            <a:r>
              <a:rPr lang="en-US" sz="2400" dirty="0">
                <a:solidFill>
                  <a:srgbClr val="FFFF00"/>
                </a:solidFill>
                <a:effectLst/>
              </a:rPr>
              <a:t>Every Student Succeeds Act (ESSA)</a:t>
            </a:r>
          </a:p>
          <a:p>
            <a:pPr marL="457200" lvl="1" indent="0">
              <a:buNone/>
            </a:pPr>
            <a:r>
              <a:rPr lang="en-US" sz="1800" dirty="0">
                <a:effectLst/>
              </a:rPr>
              <a:t>*Ensures teachers hold an appropriate state certification and</a:t>
            </a:r>
          </a:p>
          <a:p>
            <a:pPr marL="457200" lvl="1" indent="0">
              <a:buNone/>
            </a:pPr>
            <a:r>
              <a:rPr lang="en-US" sz="1800" dirty="0">
                <a:effectLst/>
              </a:rPr>
              <a:t>  licensure requirements.</a:t>
            </a:r>
          </a:p>
          <a:p>
            <a:pPr marL="457200" lvl="1" indent="0">
              <a:buNone/>
            </a:pPr>
            <a:r>
              <a:rPr lang="en-US" sz="1800" dirty="0">
                <a:effectLst/>
              </a:rPr>
              <a:t>*Requires us to notify parents if their child is being taught for four </a:t>
            </a:r>
            <a:br>
              <a:rPr lang="en-US" sz="1800" dirty="0">
                <a:effectLst/>
              </a:rPr>
            </a:br>
            <a:r>
              <a:rPr lang="en-US" sz="1800" dirty="0">
                <a:effectLst/>
              </a:rPr>
              <a:t>  or more consecutive weeks by a teacher who does not meet </a:t>
            </a:r>
            <a:br>
              <a:rPr lang="en-US" sz="1800" dirty="0">
                <a:effectLst/>
              </a:rPr>
            </a:br>
            <a:r>
              <a:rPr lang="en-US" sz="1800" dirty="0">
                <a:effectLst/>
              </a:rPr>
              <a:t>  “appropriate state certification”</a:t>
            </a:r>
            <a:br>
              <a:rPr lang="en-US" sz="1800" dirty="0">
                <a:effectLst/>
              </a:rPr>
            </a:br>
            <a:endParaRPr lang="en-US" sz="1800" dirty="0">
              <a:effectLst/>
            </a:endParaRPr>
          </a:p>
          <a:p>
            <a:pPr marL="457200" lvl="1" indent="0">
              <a:buNone/>
            </a:pPr>
            <a:endParaRPr lang="en-US" sz="2400" dirty="0">
              <a:solidFill>
                <a:srgbClr val="FFFF00"/>
              </a:solidFill>
              <a:effectLst/>
            </a:endParaRPr>
          </a:p>
          <a:p>
            <a:endParaRPr lang="en-US" sz="2400" dirty="0">
              <a:solidFill>
                <a:srgbClr val="FFFF00"/>
              </a:solidFill>
              <a:effectLst/>
            </a:endParaRPr>
          </a:p>
          <a:p>
            <a:endParaRPr lang="en-US" sz="2400" dirty="0">
              <a:solidFill>
                <a:srgbClr val="FFFF00"/>
              </a:solidFill>
              <a:effectLst/>
            </a:endParaRPr>
          </a:p>
          <a:p>
            <a:pPr marL="457200" lvl="1" indent="0">
              <a:buNone/>
            </a:pPr>
            <a:r>
              <a:rPr lang="en-US" sz="2400" dirty="0">
                <a:solidFill>
                  <a:srgbClr val="FFFF00"/>
                </a:solidFill>
                <a:effectLst/>
              </a:rPr>
              <a:t> </a:t>
            </a:r>
            <a:endParaRPr lang="en-US" sz="2000" dirty="0">
              <a:effectLst/>
            </a:endParaRPr>
          </a:p>
          <a:p>
            <a:pPr marL="457200" lvl="1" indent="0">
              <a:buNone/>
            </a:pPr>
            <a:endParaRPr lang="en-US" sz="2000" dirty="0">
              <a:effectLst/>
            </a:endParaRPr>
          </a:p>
          <a:p>
            <a:pPr marL="457200" lvl="1" indent="0">
              <a:buNone/>
            </a:pPr>
            <a:endParaRPr lang="en-US" sz="2000" dirty="0">
              <a:effectLst/>
            </a:endParaRPr>
          </a:p>
          <a:p>
            <a:pPr marL="0" indent="0">
              <a:buNone/>
            </a:pPr>
            <a:r>
              <a:rPr lang="en-US" sz="2400" dirty="0">
                <a:solidFill>
                  <a:srgbClr val="FFFF00"/>
                </a:solidFill>
                <a:effectLst/>
              </a:rPr>
              <a:t>	</a:t>
            </a:r>
          </a:p>
          <a:p>
            <a:endParaRPr lang="en-US" sz="2400" dirty="0">
              <a:solidFill>
                <a:srgbClr val="FFFF00"/>
              </a:solidFill>
              <a:effectLst/>
            </a:endParaRPr>
          </a:p>
          <a:p>
            <a:pPr marL="457200" lvl="1" indent="0">
              <a:buNone/>
            </a:pPr>
            <a:endParaRPr lang="en-US" sz="2000" dirty="0">
              <a:effectLst/>
            </a:endParaRPr>
          </a:p>
          <a:p>
            <a:pPr marL="457200" lvl="1" indent="0">
              <a:buNone/>
            </a:pPr>
            <a:endParaRPr lang="en-US" sz="2000" dirty="0">
              <a:effectLst/>
            </a:endParaRPr>
          </a:p>
          <a:p>
            <a:endParaRPr lang="en-US" sz="2400" dirty="0">
              <a:solidFill>
                <a:srgbClr val="FFFF00"/>
              </a:solidFill>
              <a:effectLst/>
            </a:endParaRPr>
          </a:p>
          <a:p>
            <a:pPr marL="457200" lvl="1" indent="0">
              <a:buNone/>
            </a:pPr>
            <a:r>
              <a:rPr lang="en-US" sz="2000" dirty="0">
                <a:effectLst/>
              </a:rPr>
              <a:t>	</a:t>
            </a:r>
          </a:p>
          <a:p>
            <a:pPr lvl="1"/>
            <a:endParaRPr lang="en-US" sz="2000" dirty="0">
              <a:effectLst/>
            </a:endParaRPr>
          </a:p>
          <a:p>
            <a:pPr lvl="1"/>
            <a:endParaRPr lang="en-US" sz="2000" dirty="0">
              <a:effectLst/>
            </a:endParaRPr>
          </a:p>
          <a:p>
            <a:endParaRPr lang="en-US" dirty="0"/>
          </a:p>
        </p:txBody>
      </p:sp>
    </p:spTree>
    <p:extLst>
      <p:ext uri="{BB962C8B-B14F-4D97-AF65-F5344CB8AC3E}">
        <p14:creationId xmlns:p14="http://schemas.microsoft.com/office/powerpoint/2010/main" val="1361715954"/>
      </p:ext>
    </p:extLst>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st Mifflin Area School District Goes Online-Only For First 9 Weeks – CBS  Pittsburgh">
            <a:extLst>
              <a:ext uri="{FF2B5EF4-FFF2-40B4-BE49-F238E27FC236}">
                <a16:creationId xmlns:a16="http://schemas.microsoft.com/office/drawing/2014/main" id="{26202CD6-CFE0-4B7A-83DF-C2338B27D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894" b="429"/>
          <a:stretch/>
        </p:blipFill>
        <p:spPr bwMode="auto">
          <a:xfrm>
            <a:off x="0" y="2286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74755" name="Rectangle 3"/>
          <p:cNvSpPr>
            <a:spLocks noGrp="1" noChangeArrowheads="1"/>
          </p:cNvSpPr>
          <p:nvPr>
            <p:ph type="body" idx="1"/>
          </p:nvPr>
        </p:nvSpPr>
        <p:spPr>
          <a:xfrm>
            <a:off x="1905000" y="685800"/>
            <a:ext cx="5334000" cy="838200"/>
          </a:xfrm>
        </p:spPr>
        <p:txBody>
          <a:bodyPr/>
          <a:lstStyle/>
          <a:p>
            <a:pPr algn="ctr" eaLnBrk="1" hangingPunct="1">
              <a:buNone/>
              <a:defRPr/>
            </a:pPr>
            <a:r>
              <a:rPr lang="en-US" sz="4000" b="1" dirty="0">
                <a:solidFill>
                  <a:schemeClr val="bg2"/>
                </a:solidFill>
                <a:effectLst>
                  <a:outerShdw blurRad="38100" dist="38100" dir="2700000" algn="tl">
                    <a:srgbClr val="000000">
                      <a:alpha val="43137"/>
                    </a:srgbClr>
                  </a:outerShdw>
                </a:effectLst>
              </a:rPr>
              <a:t> THANK YOU</a:t>
            </a:r>
            <a:r>
              <a:rPr lang="en-US" sz="4000" b="1" dirty="0">
                <a:solidFill>
                  <a:schemeClr val="bg2"/>
                </a:solidFill>
                <a:effectLst>
                  <a:outerShdw blurRad="38100" dist="38100" dir="2700000" algn="tl">
                    <a:srgbClr val="000000">
                      <a:alpha val="43137"/>
                    </a:srgbClr>
                  </a:outerShdw>
                </a:effectLst>
                <a:latin typeface="Britannic Bold" panose="020B0903060703020204" pitchFamily="34" charset="0"/>
              </a:rPr>
              <a:t>!</a:t>
            </a:r>
            <a:endParaRPr lang="en-US" sz="4000" dirty="0">
              <a:solidFill>
                <a:schemeClr val="bg2"/>
              </a:solidFill>
              <a:effectLst>
                <a:outerShdw blurRad="38100" dist="38100" dir="2700000" algn="tl">
                  <a:srgbClr val="000000">
                    <a:alpha val="43137"/>
                  </a:srgbClr>
                </a:outerShdw>
              </a:effectLst>
              <a:latin typeface="Britannic Bold" panose="020B0903060703020204" pitchFamily="34" charset="0"/>
            </a:endParaRPr>
          </a:p>
          <a:p>
            <a:pPr algn="ctr" eaLnBrk="1" hangingPunct="1">
              <a:buFont typeface="Wingdings" pitchFamily="2" charset="2"/>
              <a:buNone/>
              <a:defRPr/>
            </a:pPr>
            <a:endParaRPr lang="en-US" sz="4000" dirty="0">
              <a:solidFill>
                <a:schemeClr val="bg2"/>
              </a:solidFill>
              <a:effectLst>
                <a:outerShdw blurRad="38100" dist="38100" dir="2700000" algn="tl">
                  <a:srgbClr val="FFFFFF"/>
                </a:outerShdw>
              </a:effectLst>
            </a:endParaRP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b="1" dirty="0">
                <a:solidFill>
                  <a:schemeClr val="bg2"/>
                </a:solidFill>
                <a:highlight>
                  <a:srgbClr val="FFFF00"/>
                </a:highlight>
              </a:rPr>
              <a:t>HIGH</a:t>
            </a:r>
            <a:r>
              <a:rPr lang="en-US" b="1" dirty="0">
                <a:solidFill>
                  <a:srgbClr val="FF3300"/>
                </a:solidFill>
                <a:highlight>
                  <a:srgbClr val="FFFF00"/>
                </a:highlight>
              </a:rPr>
              <a:t> </a:t>
            </a:r>
            <a:r>
              <a:rPr lang="en-US" b="1" dirty="0">
                <a:solidFill>
                  <a:schemeClr val="bg2"/>
                </a:solidFill>
                <a:highlight>
                  <a:srgbClr val="FFFF00"/>
                </a:highlight>
              </a:rPr>
              <a:t>SCHOOL INFORMATION</a:t>
            </a:r>
          </a:p>
        </p:txBody>
      </p:sp>
      <p:sp>
        <p:nvSpPr>
          <p:cNvPr id="130051" name="Rectangle 3"/>
          <p:cNvSpPr>
            <a:spLocks noGrp="1" noChangeArrowheads="1"/>
          </p:cNvSpPr>
          <p:nvPr>
            <p:ph type="body" idx="1"/>
          </p:nvPr>
        </p:nvSpPr>
        <p:spPr>
          <a:xfrm>
            <a:off x="381000" y="1295400"/>
            <a:ext cx="8229600" cy="4530725"/>
          </a:xfrm>
        </p:spPr>
        <p:txBody>
          <a:bodyPr/>
          <a:lstStyle/>
          <a:p>
            <a:pPr eaLnBrk="1" hangingPunct="1">
              <a:buClr>
                <a:srgbClr val="FFFF00"/>
              </a:buClr>
              <a:buFontTx/>
              <a:buChar char="•"/>
              <a:defRPr/>
            </a:pPr>
            <a:r>
              <a:rPr lang="en-US" sz="2800" b="1" dirty="0">
                <a:solidFill>
                  <a:srgbClr val="FFFF00"/>
                </a:solidFill>
                <a:effectLst/>
              </a:rPr>
              <a:t>OVER 140 DIFFERENT COURSES</a:t>
            </a:r>
            <a:r>
              <a:rPr lang="en-US" sz="2800" dirty="0"/>
              <a:t> </a:t>
            </a:r>
          </a:p>
          <a:p>
            <a:pPr lvl="1" eaLnBrk="1" hangingPunct="1">
              <a:buClr>
                <a:srgbClr val="FFFF00"/>
              </a:buClr>
              <a:buFontTx/>
              <a:buChar char="•"/>
              <a:defRPr/>
            </a:pPr>
            <a:r>
              <a:rPr lang="en-US" sz="2400" b="1" dirty="0">
                <a:solidFill>
                  <a:srgbClr val="FFFF00"/>
                </a:solidFill>
              </a:rPr>
              <a:t>MATH, SCIENCE, ENGLISH, SOCIAL STUDIES</a:t>
            </a:r>
          </a:p>
          <a:p>
            <a:pPr lvl="3" eaLnBrk="1" hangingPunct="1">
              <a:buClr>
                <a:srgbClr val="FFFF00"/>
              </a:buClr>
              <a:buFontTx/>
              <a:buChar char="•"/>
              <a:defRPr/>
            </a:pPr>
            <a:r>
              <a:rPr lang="en-US" sz="1800" b="1" dirty="0">
                <a:solidFill>
                  <a:srgbClr val="FFFF00"/>
                </a:solidFill>
                <a:effectLst/>
              </a:rPr>
              <a:t>AP COURSES </a:t>
            </a:r>
          </a:p>
          <a:p>
            <a:pPr lvl="3" eaLnBrk="1" hangingPunct="1">
              <a:buClr>
                <a:srgbClr val="FFFF00"/>
              </a:buClr>
              <a:buFontTx/>
              <a:buChar char="•"/>
              <a:defRPr/>
            </a:pPr>
            <a:r>
              <a:rPr lang="en-US" sz="1800" b="1" dirty="0">
                <a:solidFill>
                  <a:srgbClr val="FFFF00"/>
                </a:solidFill>
                <a:effectLst/>
              </a:rPr>
              <a:t>HONORS COURSES </a:t>
            </a:r>
          </a:p>
          <a:p>
            <a:pPr lvl="3" eaLnBrk="1" hangingPunct="1">
              <a:buClr>
                <a:srgbClr val="FFFF00"/>
              </a:buClr>
              <a:buFontTx/>
              <a:buChar char="•"/>
              <a:defRPr/>
            </a:pPr>
            <a:r>
              <a:rPr lang="en-US" sz="1800" b="1" dirty="0">
                <a:solidFill>
                  <a:srgbClr val="FFFF00"/>
                </a:solidFill>
                <a:effectLst/>
              </a:rPr>
              <a:t>(COLLEGE IN HIGH SCHOOL)</a:t>
            </a:r>
          </a:p>
          <a:p>
            <a:pPr lvl="2" eaLnBrk="1" hangingPunct="1">
              <a:buClr>
                <a:srgbClr val="FFFF00"/>
              </a:buClr>
              <a:buFontTx/>
              <a:buChar char="•"/>
              <a:defRPr/>
            </a:pPr>
            <a:r>
              <a:rPr lang="en-US" sz="2000" b="1" dirty="0">
                <a:solidFill>
                  <a:srgbClr val="FFFF00"/>
                </a:solidFill>
                <a:effectLst/>
              </a:rPr>
              <a:t>HOME EC. COURSES </a:t>
            </a:r>
          </a:p>
          <a:p>
            <a:pPr lvl="2" eaLnBrk="1" hangingPunct="1">
              <a:buClr>
                <a:srgbClr val="FFFF00"/>
              </a:buClr>
              <a:buFontTx/>
              <a:buChar char="•"/>
              <a:defRPr/>
            </a:pPr>
            <a:r>
              <a:rPr lang="en-US" sz="2000" b="1" dirty="0">
                <a:solidFill>
                  <a:srgbClr val="FFFF00"/>
                </a:solidFill>
                <a:effectLst/>
              </a:rPr>
              <a:t>TECH ED. COURSES </a:t>
            </a:r>
          </a:p>
          <a:p>
            <a:pPr lvl="2" eaLnBrk="1" hangingPunct="1">
              <a:buClr>
                <a:srgbClr val="FFFF00"/>
              </a:buClr>
              <a:buFontTx/>
              <a:buChar char="•"/>
              <a:defRPr/>
            </a:pPr>
            <a:r>
              <a:rPr lang="en-US" sz="2000" b="1" dirty="0">
                <a:solidFill>
                  <a:srgbClr val="FFFF00"/>
                </a:solidFill>
                <a:effectLst/>
              </a:rPr>
              <a:t>ROTC</a:t>
            </a:r>
          </a:p>
          <a:p>
            <a:pPr lvl="2" eaLnBrk="1" hangingPunct="1">
              <a:buClr>
                <a:srgbClr val="FFFF00"/>
              </a:buClr>
              <a:buFontTx/>
              <a:buChar char="•"/>
              <a:defRPr/>
            </a:pPr>
            <a:r>
              <a:rPr lang="en-US" sz="2000" b="1" dirty="0">
                <a:solidFill>
                  <a:srgbClr val="FFFF00"/>
                </a:solidFill>
                <a:effectLst/>
              </a:rPr>
              <a:t>BAND, CHORUS, ORCHESTRA</a:t>
            </a:r>
          </a:p>
          <a:p>
            <a:pPr lvl="2" eaLnBrk="1" hangingPunct="1">
              <a:buClr>
                <a:srgbClr val="FFFF00"/>
              </a:buClr>
              <a:buFontTx/>
              <a:buChar char="•"/>
              <a:defRPr/>
            </a:pPr>
            <a:r>
              <a:rPr lang="en-US" sz="2000" b="1" dirty="0">
                <a:solidFill>
                  <a:srgbClr val="FFFF00"/>
                </a:solidFill>
                <a:effectLst/>
              </a:rPr>
              <a:t>ART COURSES</a:t>
            </a:r>
          </a:p>
          <a:p>
            <a:pPr lvl="2" eaLnBrk="1" hangingPunct="1">
              <a:buClr>
                <a:srgbClr val="FFFF00"/>
              </a:buClr>
              <a:buFontTx/>
              <a:buChar char="•"/>
              <a:defRPr/>
            </a:pPr>
            <a:r>
              <a:rPr lang="en-US" sz="2000" b="1" dirty="0">
                <a:solidFill>
                  <a:srgbClr val="FFFF00"/>
                </a:solidFill>
                <a:effectLst/>
              </a:rPr>
              <a:t>MUCH MORE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2936EB37-01C0-A128-F994-49F747866702}"/>
              </a:ext>
            </a:extLst>
          </p:cNvPr>
          <p:cNvPicPr>
            <a:picLocks noChangeAspect="1"/>
          </p:cNvPicPr>
          <p:nvPr/>
        </p:nvPicPr>
        <p:blipFill rotWithShape="1">
          <a:blip r:embed="rId2"/>
          <a:srcRect l="34679" t="23591" r="36052" b="17412"/>
          <a:stretch/>
        </p:blipFill>
        <p:spPr bwMode="auto">
          <a:xfrm>
            <a:off x="2819400" y="1186702"/>
            <a:ext cx="3429000" cy="4387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06733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3B8B-042D-425D-87A8-8449363FED30}"/>
              </a:ext>
            </a:extLst>
          </p:cNvPr>
          <p:cNvSpPr>
            <a:spLocks noGrp="1"/>
          </p:cNvSpPr>
          <p:nvPr>
            <p:ph type="title"/>
          </p:nvPr>
        </p:nvSpPr>
        <p:spPr>
          <a:xfrm>
            <a:off x="381000" y="304800"/>
            <a:ext cx="8305800" cy="2514600"/>
          </a:xfrm>
        </p:spPr>
        <p:txBody>
          <a:bodyPr/>
          <a:lstStyle/>
          <a:p>
            <a:r>
              <a:rPr lang="en-US" sz="2800" dirty="0">
                <a:solidFill>
                  <a:schemeClr val="bg2"/>
                </a:solidFill>
                <a:highlight>
                  <a:srgbClr val="FFFF00"/>
                </a:highlight>
              </a:rPr>
              <a:t>COLLEGE IN HIGH SCHOOL CLASSES (CHS)</a:t>
            </a:r>
            <a:br>
              <a:rPr lang="en-US" sz="2800" dirty="0">
                <a:solidFill>
                  <a:schemeClr val="bg2"/>
                </a:solidFill>
                <a:effectLst/>
              </a:rPr>
            </a:br>
            <a:br>
              <a:rPr lang="en-US" sz="2800" dirty="0">
                <a:solidFill>
                  <a:srgbClr val="FFFF00"/>
                </a:solidFill>
                <a:effectLst/>
              </a:rPr>
            </a:br>
            <a:r>
              <a:rPr lang="en-US" sz="1800" dirty="0">
                <a:solidFill>
                  <a:srgbClr val="FFFF00"/>
                </a:solidFill>
                <a:effectLst/>
              </a:rPr>
              <a:t>College in the High School​​ (CHS)​classes are </a:t>
            </a:r>
            <a:r>
              <a:rPr lang="en-US" sz="1800" b="1" dirty="0">
                <a:solidFill>
                  <a:srgbClr val="FFFF00"/>
                </a:solidFill>
                <a:effectLst/>
              </a:rPr>
              <a:t>college-level courses</a:t>
            </a:r>
            <a:r>
              <a:rPr lang="en-US" sz="1800" dirty="0">
                <a:solidFill>
                  <a:srgbClr val="FFFF00"/>
                </a:solidFill>
                <a:effectLst/>
              </a:rPr>
              <a:t> which are taught at the high school by high school teachers using college curriculum with oversight from college faculty and staff. Students earn college credit by passing the course and paying reduced tuition for the credits.</a:t>
            </a:r>
            <a:br>
              <a:rPr lang="en-US" sz="1800" dirty="0">
                <a:solidFill>
                  <a:srgbClr val="FFFF00"/>
                </a:solidFill>
                <a:effectLst/>
              </a:rPr>
            </a:br>
            <a:endParaRPr lang="en-US" sz="1800" dirty="0">
              <a:solidFill>
                <a:srgbClr val="FFFF00"/>
              </a:solidFill>
            </a:endParaRPr>
          </a:p>
        </p:txBody>
      </p:sp>
      <p:graphicFrame>
        <p:nvGraphicFramePr>
          <p:cNvPr id="3" name="Table 2">
            <a:extLst>
              <a:ext uri="{FF2B5EF4-FFF2-40B4-BE49-F238E27FC236}">
                <a16:creationId xmlns:a16="http://schemas.microsoft.com/office/drawing/2014/main" id="{BC4F1578-5F62-46CC-A371-4B6A294ED696}"/>
              </a:ext>
            </a:extLst>
          </p:cNvPr>
          <p:cNvGraphicFramePr>
            <a:graphicFrameLocks noGrp="1"/>
          </p:cNvGraphicFramePr>
          <p:nvPr>
            <p:extLst>
              <p:ext uri="{D42A27DB-BD31-4B8C-83A1-F6EECF244321}">
                <p14:modId xmlns:p14="http://schemas.microsoft.com/office/powerpoint/2010/main" val="2776223296"/>
              </p:ext>
            </p:extLst>
          </p:nvPr>
        </p:nvGraphicFramePr>
        <p:xfrm>
          <a:off x="762000" y="2895600"/>
          <a:ext cx="7543800" cy="2743200"/>
        </p:xfrm>
        <a:graphic>
          <a:graphicData uri="http://schemas.openxmlformats.org/drawingml/2006/table">
            <a:tbl>
              <a:tblPr firstRow="1" firstCol="1" bandRow="1">
                <a:tableStyleId>{5C22544A-7EE6-4342-B048-85BDC9FD1C3A}</a:tableStyleId>
              </a:tblPr>
              <a:tblGrid>
                <a:gridCol w="1578153">
                  <a:extLst>
                    <a:ext uri="{9D8B030D-6E8A-4147-A177-3AD203B41FA5}">
                      <a16:colId xmlns:a16="http://schemas.microsoft.com/office/drawing/2014/main" val="3405248097"/>
                    </a:ext>
                  </a:extLst>
                </a:gridCol>
                <a:gridCol w="1513193">
                  <a:extLst>
                    <a:ext uri="{9D8B030D-6E8A-4147-A177-3AD203B41FA5}">
                      <a16:colId xmlns:a16="http://schemas.microsoft.com/office/drawing/2014/main" val="1571256130"/>
                    </a:ext>
                  </a:extLst>
                </a:gridCol>
                <a:gridCol w="1513193">
                  <a:extLst>
                    <a:ext uri="{9D8B030D-6E8A-4147-A177-3AD203B41FA5}">
                      <a16:colId xmlns:a16="http://schemas.microsoft.com/office/drawing/2014/main" val="187833895"/>
                    </a:ext>
                  </a:extLst>
                </a:gridCol>
                <a:gridCol w="1429890">
                  <a:extLst>
                    <a:ext uri="{9D8B030D-6E8A-4147-A177-3AD203B41FA5}">
                      <a16:colId xmlns:a16="http://schemas.microsoft.com/office/drawing/2014/main" val="2377406036"/>
                    </a:ext>
                  </a:extLst>
                </a:gridCol>
                <a:gridCol w="1509371">
                  <a:extLst>
                    <a:ext uri="{9D8B030D-6E8A-4147-A177-3AD203B41FA5}">
                      <a16:colId xmlns:a16="http://schemas.microsoft.com/office/drawing/2014/main" val="3417180876"/>
                    </a:ext>
                  </a:extLst>
                </a:gridCol>
              </a:tblGrid>
              <a:tr h="772704">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U.S. History</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b="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Psychology</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Algebra</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Chemistry</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Physics</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980696009"/>
                  </a:ext>
                </a:extLst>
              </a:tr>
              <a:tr h="1162853">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Anatomy &amp; Physiology</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dirty="0">
                          <a:solidFill>
                            <a:schemeClr val="tx1"/>
                          </a:solidFill>
                          <a:effectLst/>
                        </a:rPr>
                        <a:t>CHS Biology</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dirty="0">
                          <a:solidFill>
                            <a:schemeClr val="tx1"/>
                          </a:solidFill>
                          <a:effectLst/>
                        </a:rPr>
                        <a:t>CHS Language &amp; Composition</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dirty="0">
                          <a:solidFill>
                            <a:schemeClr val="tx1"/>
                          </a:solidFill>
                          <a:effectLst/>
                        </a:rPr>
                        <a:t>CHS Literature and Composition</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dirty="0">
                          <a:solidFill>
                            <a:schemeClr val="tx1"/>
                          </a:solidFill>
                          <a:effectLst/>
                        </a:rPr>
                        <a:t>CHS Statistics</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464205732"/>
                  </a:ext>
                </a:extLst>
              </a:tr>
              <a:tr h="807643">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b="0" dirty="0">
                          <a:solidFill>
                            <a:schemeClr val="tx1"/>
                          </a:solidFill>
                          <a:effectLst/>
                        </a:rPr>
                        <a:t>CHS Calculus AB</a:t>
                      </a:r>
                      <a:endParaRPr lang="en-US" sz="1200" b="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1200" dirty="0">
                        <a:solidFill>
                          <a:schemeClr val="tx1"/>
                        </a:solidFill>
                        <a:effectLst/>
                      </a:endParaRPr>
                    </a:p>
                    <a:p>
                      <a:pPr marL="0" marR="0" algn="ctr">
                        <a:lnSpc>
                          <a:spcPct val="107000"/>
                        </a:lnSpc>
                        <a:spcBef>
                          <a:spcPts val="0"/>
                        </a:spcBef>
                        <a:spcAft>
                          <a:spcPts val="0"/>
                        </a:spcAft>
                      </a:pPr>
                      <a:r>
                        <a:rPr lang="en-US" sz="1200" dirty="0">
                          <a:solidFill>
                            <a:schemeClr val="tx1"/>
                          </a:solidFill>
                          <a:effectLst/>
                        </a:rPr>
                        <a:t>CHS Calculus BC</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ourier"/>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643461345"/>
                  </a:ext>
                </a:extLst>
              </a:tr>
            </a:tbl>
          </a:graphicData>
        </a:graphic>
      </p:graphicFrame>
    </p:spTree>
    <p:extLst>
      <p:ext uri="{BB962C8B-B14F-4D97-AF65-F5344CB8AC3E}">
        <p14:creationId xmlns:p14="http://schemas.microsoft.com/office/powerpoint/2010/main" val="2297567147"/>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9EDE-A983-4DE7-BAEC-62AA0B01B498}"/>
              </a:ext>
            </a:extLst>
          </p:cNvPr>
          <p:cNvSpPr>
            <a:spLocks noGrp="1"/>
          </p:cNvSpPr>
          <p:nvPr>
            <p:ph type="title"/>
          </p:nvPr>
        </p:nvSpPr>
        <p:spPr/>
        <p:txBody>
          <a:bodyPr/>
          <a:lstStyle/>
          <a:p>
            <a:r>
              <a:rPr lang="en-US" sz="3600" dirty="0">
                <a:solidFill>
                  <a:schemeClr val="bg2"/>
                </a:solidFill>
                <a:highlight>
                  <a:srgbClr val="FFFF00"/>
                </a:highlight>
              </a:rPr>
              <a:t>INDEPENDENT STUDY</a:t>
            </a:r>
          </a:p>
        </p:txBody>
      </p:sp>
      <p:sp>
        <p:nvSpPr>
          <p:cNvPr id="4" name="Rectangle 3">
            <a:extLst>
              <a:ext uri="{FF2B5EF4-FFF2-40B4-BE49-F238E27FC236}">
                <a16:creationId xmlns:a16="http://schemas.microsoft.com/office/drawing/2014/main" id="{F2BA76F8-84EB-446F-8685-95FA835721C5}"/>
              </a:ext>
            </a:extLst>
          </p:cNvPr>
          <p:cNvSpPr/>
          <p:nvPr/>
        </p:nvSpPr>
        <p:spPr>
          <a:xfrm>
            <a:off x="457200" y="1676400"/>
            <a:ext cx="8229599" cy="4184735"/>
          </a:xfrm>
          <a:prstGeom prst="rect">
            <a:avLst/>
          </a:prstGeom>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pPr>
            <a:r>
              <a:rPr lang="en-US" sz="2000" b="1" dirty="0">
                <a:solidFill>
                  <a:srgbClr val="FFFF00"/>
                </a:solidFill>
                <a:latin typeface="Times New Roman" panose="02020603050405020304" pitchFamily="18" charset="0"/>
                <a:ea typeface="Calibri" panose="020F0502020204030204" pitchFamily="34" charset="0"/>
              </a:rPr>
              <a:t>Independent study courses are available to 10</a:t>
            </a:r>
            <a:r>
              <a:rPr lang="en-US" sz="2000" b="1" baseline="30000" dirty="0">
                <a:solidFill>
                  <a:srgbClr val="FFFF00"/>
                </a:solidFill>
                <a:latin typeface="Times New Roman" panose="02020603050405020304" pitchFamily="18" charset="0"/>
                <a:ea typeface="Calibri" panose="020F0502020204030204" pitchFamily="34" charset="0"/>
              </a:rPr>
              <a:t>th</a:t>
            </a:r>
            <a:r>
              <a:rPr lang="en-US" sz="2000" b="1" dirty="0">
                <a:solidFill>
                  <a:srgbClr val="FFFF00"/>
                </a:solidFill>
                <a:latin typeface="Times New Roman" panose="02020603050405020304" pitchFamily="18" charset="0"/>
                <a:ea typeface="Calibri" panose="020F0502020204030204" pitchFamily="34" charset="0"/>
              </a:rPr>
              <a:t>, 11</a:t>
            </a:r>
            <a:r>
              <a:rPr lang="en-US" sz="2000" b="1" baseline="30000" dirty="0">
                <a:solidFill>
                  <a:srgbClr val="FFFF00"/>
                </a:solidFill>
                <a:latin typeface="Times New Roman" panose="02020603050405020304" pitchFamily="18" charset="0"/>
                <a:ea typeface="Calibri" panose="020F0502020204030204" pitchFamily="34" charset="0"/>
              </a:rPr>
              <a:t>th</a:t>
            </a:r>
            <a:r>
              <a:rPr lang="en-US" sz="2000" b="1" dirty="0">
                <a:solidFill>
                  <a:srgbClr val="FFFF00"/>
                </a:solidFill>
                <a:latin typeface="Times New Roman" panose="02020603050405020304" pitchFamily="18" charset="0"/>
                <a:ea typeface="Calibri" panose="020F0502020204030204" pitchFamily="34" charset="0"/>
              </a:rPr>
              <a:t> and 12</a:t>
            </a:r>
            <a:r>
              <a:rPr lang="en-US" sz="2000" b="1" baseline="30000" dirty="0">
                <a:solidFill>
                  <a:srgbClr val="FFFF00"/>
                </a:solidFill>
                <a:latin typeface="Times New Roman" panose="02020603050405020304" pitchFamily="18" charset="0"/>
                <a:ea typeface="Calibri" panose="020F0502020204030204" pitchFamily="34" charset="0"/>
              </a:rPr>
              <a:t>th</a:t>
            </a:r>
            <a:r>
              <a:rPr lang="en-US" sz="2000" b="1" dirty="0">
                <a:solidFill>
                  <a:srgbClr val="FFFF00"/>
                </a:solidFill>
                <a:latin typeface="Times New Roman" panose="02020603050405020304" pitchFamily="18" charset="0"/>
                <a:ea typeface="Calibri" panose="020F0502020204030204" pitchFamily="34" charset="0"/>
              </a:rPr>
              <a:t> grade students</a:t>
            </a:r>
            <a:r>
              <a:rPr lang="en-US" sz="2000" dirty="0">
                <a:solidFill>
                  <a:srgbClr val="FFFF00"/>
                </a:solidFill>
                <a:latin typeface="Times New Roman" panose="02020603050405020304" pitchFamily="18" charset="0"/>
                <a:ea typeface="Calibri" panose="020F0502020204030204" pitchFamily="34" charset="0"/>
              </a:rPr>
              <a:t>.  A maximum of 2 credits will be permitted per year.</a:t>
            </a:r>
            <a:endParaRPr lang="en-US" sz="2000" dirty="0">
              <a:solidFill>
                <a:srgbClr val="FFFF00"/>
              </a:solidFill>
            </a:endParaRPr>
          </a:p>
          <a:p>
            <a:pPr marL="342900" marR="0" lvl="0" indent="-342900">
              <a:lnSpc>
                <a:spcPct val="107000"/>
              </a:lnSpc>
              <a:spcBef>
                <a:spcPts val="0"/>
              </a:spcBef>
              <a:spcAft>
                <a:spcPts val="800"/>
              </a:spcAft>
              <a:buFont typeface="Wingdings" panose="05000000000000000000" pitchFamily="2" charset="2"/>
              <a:buChar char=""/>
            </a:pPr>
            <a:r>
              <a:rPr lang="en-US" sz="2000" dirty="0">
                <a:solidFill>
                  <a:srgbClr val="FFFF00"/>
                </a:solidFill>
                <a:latin typeface="Times New Roman" panose="02020603050405020304" pitchFamily="18" charset="0"/>
                <a:ea typeface="Calibri" panose="020F0502020204030204" pitchFamily="34" charset="0"/>
              </a:rPr>
              <a:t>A student </a:t>
            </a:r>
            <a:r>
              <a:rPr lang="en-US" sz="2000" b="1" u="sng" dirty="0">
                <a:solidFill>
                  <a:srgbClr val="FFFF00"/>
                </a:solidFill>
                <a:latin typeface="Times New Roman" panose="02020603050405020304" pitchFamily="18" charset="0"/>
                <a:ea typeface="Calibri" panose="020F0502020204030204" pitchFamily="34" charset="0"/>
              </a:rPr>
              <a:t>may not</a:t>
            </a:r>
            <a:r>
              <a:rPr lang="en-US" sz="2000" dirty="0">
                <a:solidFill>
                  <a:srgbClr val="FFFF00"/>
                </a:solidFill>
                <a:latin typeface="Times New Roman" panose="02020603050405020304" pitchFamily="18" charset="0"/>
                <a:ea typeface="Calibri" panose="020F0502020204030204" pitchFamily="34" charset="0"/>
              </a:rPr>
              <a:t> take an independent study for a previously failed course.</a:t>
            </a:r>
            <a:endParaRPr lang="en-US" sz="2000" dirty="0">
              <a:solidFill>
                <a:srgbClr val="FFFF00"/>
              </a:solidFill>
            </a:endParaRPr>
          </a:p>
          <a:p>
            <a:pPr marL="342900" marR="0" lvl="0" indent="-342900">
              <a:lnSpc>
                <a:spcPct val="107000"/>
              </a:lnSpc>
              <a:spcBef>
                <a:spcPts val="0"/>
              </a:spcBef>
              <a:spcAft>
                <a:spcPts val="800"/>
              </a:spcAft>
              <a:buFont typeface="Wingdings" panose="05000000000000000000" pitchFamily="2" charset="2"/>
              <a:buChar char=""/>
            </a:pPr>
            <a:r>
              <a:rPr lang="en-US" sz="2000" dirty="0">
                <a:solidFill>
                  <a:srgbClr val="FFFF00"/>
                </a:solidFill>
                <a:latin typeface="Times New Roman" panose="02020603050405020304" pitchFamily="18" charset="0"/>
                <a:ea typeface="Calibri" panose="020F0502020204030204" pitchFamily="34" charset="0"/>
              </a:rPr>
              <a:t>Independent study classes are not weighted. College in High School and AP courses will not be offered on an independent study basis.</a:t>
            </a:r>
            <a:endParaRPr lang="en-US" sz="2000" dirty="0">
              <a:solidFill>
                <a:srgbClr val="FFFF00"/>
              </a:solidFill>
            </a:endParaRPr>
          </a:p>
          <a:p>
            <a:pPr marL="342900" marR="0" lvl="0" indent="-342900">
              <a:lnSpc>
                <a:spcPct val="107000"/>
              </a:lnSpc>
              <a:spcBef>
                <a:spcPts val="0"/>
              </a:spcBef>
              <a:spcAft>
                <a:spcPts val="800"/>
              </a:spcAft>
              <a:buFont typeface="Wingdings" panose="05000000000000000000" pitchFamily="2" charset="2"/>
              <a:buChar char=""/>
            </a:pPr>
            <a:r>
              <a:rPr lang="en-US" sz="2000" dirty="0">
                <a:solidFill>
                  <a:srgbClr val="FFFF00"/>
                </a:solidFill>
                <a:latin typeface="Times New Roman" panose="02020603050405020304" pitchFamily="18" charset="0"/>
                <a:ea typeface="Calibri" panose="020F0502020204030204" pitchFamily="34" charset="0"/>
              </a:rPr>
              <a:t>Students are required to meet with the instructor for support and on-going evaluation for the duration of the independent study project. </a:t>
            </a:r>
            <a:endParaRPr lang="en-US" sz="2000" dirty="0">
              <a:solidFill>
                <a:srgbClr val="FFFF00"/>
              </a:solidFill>
            </a:endParaRPr>
          </a:p>
          <a:p>
            <a:pPr marL="342900" marR="0" lvl="0" indent="-342900">
              <a:lnSpc>
                <a:spcPct val="107000"/>
              </a:lnSpc>
              <a:spcBef>
                <a:spcPts val="0"/>
              </a:spcBef>
              <a:spcAft>
                <a:spcPts val="800"/>
              </a:spcAft>
              <a:buFont typeface="Wingdings" panose="05000000000000000000" pitchFamily="2" charset="2"/>
              <a:buChar char=""/>
            </a:pPr>
            <a:r>
              <a:rPr lang="en-US" sz="2000" dirty="0">
                <a:solidFill>
                  <a:srgbClr val="FFFF00"/>
                </a:solidFill>
                <a:latin typeface="Times New Roman" panose="02020603050405020304" pitchFamily="18" charset="0"/>
                <a:ea typeface="Calibri" panose="020F0502020204030204" pitchFamily="34" charset="0"/>
              </a:rPr>
              <a:t>Students will maintain a log and submit it to the teacher for approval.</a:t>
            </a:r>
            <a:endParaRPr lang="en-US" sz="2000" dirty="0">
              <a:solidFill>
                <a:srgbClr val="FFFF00"/>
              </a:solidFill>
            </a:endParaRPr>
          </a:p>
          <a:p>
            <a:r>
              <a:rPr lang="en-US" sz="2000" dirty="0">
                <a:solidFill>
                  <a:srgbClr val="FFFF00"/>
                </a:solidFill>
                <a:latin typeface="Times New Roman" panose="02020603050405020304" pitchFamily="18" charset="0"/>
                <a:ea typeface="Calibri" panose="020F0502020204030204" pitchFamily="34" charset="0"/>
              </a:rPr>
              <a:t>Teachers will review the completed independent study project and assign a final grade for the course</a:t>
            </a:r>
            <a:endParaRPr lang="en-US" sz="2000" dirty="0">
              <a:solidFill>
                <a:srgbClr val="FFFF00"/>
              </a:solidFill>
            </a:endParaRPr>
          </a:p>
        </p:txBody>
      </p:sp>
    </p:spTree>
    <p:extLst>
      <p:ext uri="{BB962C8B-B14F-4D97-AF65-F5344CB8AC3E}">
        <p14:creationId xmlns:p14="http://schemas.microsoft.com/office/powerpoint/2010/main" val="30636524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1321-D7B0-4C4F-B9FD-2779E17F10E0}"/>
              </a:ext>
            </a:extLst>
          </p:cNvPr>
          <p:cNvSpPr>
            <a:spLocks noGrp="1"/>
          </p:cNvSpPr>
          <p:nvPr>
            <p:ph type="title"/>
          </p:nvPr>
        </p:nvSpPr>
        <p:spPr/>
        <p:txBody>
          <a:bodyPr/>
          <a:lstStyle/>
          <a:p>
            <a:r>
              <a:rPr lang="en-US" sz="3600" dirty="0">
                <a:solidFill>
                  <a:schemeClr val="bg2"/>
                </a:solidFill>
                <a:highlight>
                  <a:srgbClr val="FFFF00"/>
                </a:highlight>
              </a:rPr>
              <a:t>SCHOOL TO WORK PROGRAM</a:t>
            </a:r>
          </a:p>
        </p:txBody>
      </p:sp>
      <p:sp>
        <p:nvSpPr>
          <p:cNvPr id="3" name="Rectangle 2">
            <a:extLst>
              <a:ext uri="{FF2B5EF4-FFF2-40B4-BE49-F238E27FC236}">
                <a16:creationId xmlns:a16="http://schemas.microsoft.com/office/drawing/2014/main" id="{CDE90974-CA97-40EE-83B3-03C4B8494753}"/>
              </a:ext>
            </a:extLst>
          </p:cNvPr>
          <p:cNvSpPr/>
          <p:nvPr/>
        </p:nvSpPr>
        <p:spPr>
          <a:xfrm>
            <a:off x="1066800" y="1752600"/>
            <a:ext cx="7315200" cy="3046988"/>
          </a:xfrm>
          <a:prstGeom prst="rect">
            <a:avLst/>
          </a:prstGeom>
        </p:spPr>
        <p:txBody>
          <a:bodyPr wrap="square">
            <a:spAutoFit/>
          </a:bodyPr>
          <a:lstStyle/>
          <a:p>
            <a:pPr marL="0" marR="0">
              <a:spcBef>
                <a:spcPts val="0"/>
              </a:spcBef>
              <a:spcAft>
                <a:spcPts val="0"/>
              </a:spcAft>
            </a:pPr>
            <a:r>
              <a:rPr 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 school-to-work program allows high school juniors and seniors the opportunity to earn elective credits for jobs they perform outside of the school setting.  Upon submitting the required documentation and confirmation of employment, the student can earn ¼ credit per 9-week grading period.  A maximum of 1 elective credit per year may be awarded for maintaining a job while enrolled as a student at the high school.  </a:t>
            </a:r>
            <a:endParaRPr lang="en-US" sz="2400" dirty="0">
              <a:solidFill>
                <a:srgbClr val="FFFF00"/>
              </a:solidFill>
              <a:effectLst/>
              <a:latin typeface="Courier"/>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8000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685800" y="381000"/>
            <a:ext cx="7793038" cy="1462088"/>
          </a:xfrm>
        </p:spPr>
        <p:txBody>
          <a:bodyPr anchor="b" anchorCtr="0"/>
          <a:lstStyle/>
          <a:p>
            <a:pPr eaLnBrk="1" hangingPunct="1">
              <a:defRPr/>
            </a:pPr>
            <a:r>
              <a:rPr lang="en-US" b="1" dirty="0">
                <a:solidFill>
                  <a:schemeClr val="bg2"/>
                </a:solidFill>
                <a:highlight>
                  <a:srgbClr val="FFFF00"/>
                </a:highlight>
              </a:rPr>
              <a:t>IMPORTANT ISSUES FOR STUDENT SUCCESS</a:t>
            </a:r>
          </a:p>
        </p:txBody>
      </p:sp>
      <p:sp>
        <p:nvSpPr>
          <p:cNvPr id="143365" name="Rectangle 5"/>
          <p:cNvSpPr>
            <a:spLocks noGrp="1" noChangeArrowheads="1"/>
          </p:cNvSpPr>
          <p:nvPr>
            <p:ph type="body" idx="1"/>
          </p:nvPr>
        </p:nvSpPr>
        <p:spPr>
          <a:xfrm>
            <a:off x="1066800" y="1981200"/>
            <a:ext cx="7772400" cy="4114800"/>
          </a:xfrm>
        </p:spPr>
        <p:txBody>
          <a:bodyPr/>
          <a:lstStyle/>
          <a:p>
            <a:pPr marL="0" indent="0" eaLnBrk="1" hangingPunct="1">
              <a:buClr>
                <a:srgbClr val="FF3300"/>
              </a:buClr>
              <a:buNone/>
              <a:defRPr/>
            </a:pPr>
            <a:r>
              <a:rPr lang="en-US" b="1" dirty="0"/>
              <a:t>		</a:t>
            </a:r>
          </a:p>
          <a:p>
            <a:pPr eaLnBrk="1" hangingPunct="1">
              <a:buClr>
                <a:srgbClr val="FFFF00"/>
              </a:buClr>
              <a:buFontTx/>
              <a:buChar char="•"/>
              <a:defRPr/>
            </a:pPr>
            <a:r>
              <a:rPr lang="en-US" b="1" dirty="0">
                <a:solidFill>
                  <a:srgbClr val="FFFF00"/>
                </a:solidFill>
                <a:effectLst/>
              </a:rPr>
              <a:t>Attendance Expectations (A-TSI)</a:t>
            </a:r>
          </a:p>
          <a:p>
            <a:pPr eaLnBrk="1" hangingPunct="1">
              <a:buClr>
                <a:srgbClr val="FFFF00"/>
              </a:buClr>
              <a:buFontTx/>
              <a:buChar char="•"/>
              <a:defRPr/>
            </a:pPr>
            <a:r>
              <a:rPr lang="en-US" b="1" dirty="0">
                <a:solidFill>
                  <a:srgbClr val="FFFF00"/>
                </a:solidFill>
                <a:effectLst/>
              </a:rPr>
              <a:t>Behavioral Expectations</a:t>
            </a:r>
            <a:r>
              <a:rPr lang="en-US" dirty="0"/>
              <a:t> </a:t>
            </a:r>
          </a:p>
          <a:p>
            <a:pPr eaLnBrk="1" hangingPunct="1">
              <a:buClr>
                <a:srgbClr val="FFFF00"/>
              </a:buClr>
              <a:buFontTx/>
              <a:buChar char="•"/>
              <a:defRPr/>
            </a:pPr>
            <a:r>
              <a:rPr lang="en-US" b="1" dirty="0">
                <a:solidFill>
                  <a:srgbClr val="FFFF00"/>
                </a:solidFill>
                <a:effectLst/>
              </a:rPr>
              <a:t>Academic Performance</a:t>
            </a:r>
            <a:endParaRPr lang="en-US" dirty="0"/>
          </a:p>
          <a:p>
            <a:pPr lvl="1" eaLnBrk="1" hangingPunct="1">
              <a:buFont typeface="Wingdings" pitchFamily="2" charset="2"/>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9B02E644C1E54CB72F42A4C9E86862" ma:contentTypeVersion="11" ma:contentTypeDescription="Create a new document." ma:contentTypeScope="" ma:versionID="f2174cd9eea52b36f20fa24f2d8d3695">
  <xsd:schema xmlns:xsd="http://www.w3.org/2001/XMLSchema" xmlns:xs="http://www.w3.org/2001/XMLSchema" xmlns:p="http://schemas.microsoft.com/office/2006/metadata/properties" xmlns:ns3="749ca40b-ec5a-47b4-aa1e-d5f405e0c2fa" targetNamespace="http://schemas.microsoft.com/office/2006/metadata/properties" ma:root="true" ma:fieldsID="feeb4b26f351045e2c58ccc4745aff4d" ns3:_="">
    <xsd:import namespace="749ca40b-ec5a-47b4-aa1e-d5f405e0c2f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ca40b-ec5a-47b4-aa1e-d5f405e0c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0E1ABF-D6B2-4B72-A456-B99B62704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9ca40b-ec5a-47b4-aa1e-d5f405e0c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9E0DA4-901C-4283-A76B-9AC05C65AA5B}">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749ca40b-ec5a-47b4-aa1e-d5f405e0c2fa"/>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5AC23009-AA1A-4FD3-A51A-92E079AC45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TM03457485[[fn=Mesh]]</Template>
  <TotalTime>10941</TotalTime>
  <Words>1945</Words>
  <Application>Microsoft Office PowerPoint</Application>
  <PresentationFormat>On-screen Show (4:3)</PresentationFormat>
  <Paragraphs>336</Paragraphs>
  <Slides>34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Aptos</vt:lpstr>
      <vt:lpstr>Arial</vt:lpstr>
      <vt:lpstr>Britannic Bold</vt:lpstr>
      <vt:lpstr>Courier</vt:lpstr>
      <vt:lpstr>Courier New</vt:lpstr>
      <vt:lpstr>Symbol</vt:lpstr>
      <vt:lpstr>Times New Roman</vt:lpstr>
      <vt:lpstr>Wingdings</vt:lpstr>
      <vt:lpstr>Orbit</vt:lpstr>
      <vt:lpstr>WELCOME  </vt:lpstr>
      <vt:lpstr>INTRODUCTIONS </vt:lpstr>
      <vt:lpstr>ONE TO ONE LAPTOP</vt:lpstr>
      <vt:lpstr>HIGH SCHOOL INFORMATION</vt:lpstr>
      <vt:lpstr>PowerPoint Presentation</vt:lpstr>
      <vt:lpstr>COLLEGE IN HIGH SCHOOL CLASSES (CHS)  College in the High School​​ (CHS)​classes are college-level courses which are taught at the high school by high school teachers using college curriculum with oversight from college faculty and staff. Students earn college credit by passing the course and paying reduced tuition for the credits. </vt:lpstr>
      <vt:lpstr>INDEPENDENT STUDY</vt:lpstr>
      <vt:lpstr>SCHOOL TO WORK PROGRAM</vt:lpstr>
      <vt:lpstr>IMPORTANT ISSUES FOR STUDENT SUCCESS</vt:lpstr>
      <vt:lpstr>ATTENDANCE SUCCESS</vt:lpstr>
      <vt:lpstr>ATTENDANCE PROCEDURES</vt:lpstr>
      <vt:lpstr>POLICY: UNEXCUSED ABSENCES/MAKE-UP PRIVELAGES</vt:lpstr>
      <vt:lpstr>SUBMITTING ATTENDANCE</vt:lpstr>
      <vt:lpstr>BEHAVIORAL SUCCESS</vt:lpstr>
      <vt:lpstr>BEHAVIORAL SUCCESS</vt:lpstr>
      <vt:lpstr>INTERVENTIONS</vt:lpstr>
      <vt:lpstr>STUDENT SAFETY AND SECURITY  </vt:lpstr>
      <vt:lpstr>ACADEMIC SUCCESS</vt:lpstr>
      <vt:lpstr>“TITAN LEARNING TIME” GOALS</vt:lpstr>
      <vt:lpstr> HOW DOES “TLT” WORK </vt:lpstr>
      <vt:lpstr>HOW DOES THIS BENEFIT STUDENTS</vt:lpstr>
      <vt:lpstr>EXAMPLE ACTIVITIES</vt:lpstr>
      <vt:lpstr>COUNSELORS ACADEMIC SUCCESS</vt:lpstr>
      <vt:lpstr>BELL SCHEDULE</vt:lpstr>
      <vt:lpstr>POWERSCHOOL   PARENT PORTAL</vt:lpstr>
      <vt:lpstr>QUICK LOOK UP</vt:lpstr>
      <vt:lpstr>CLASS GRADE REPORT</vt:lpstr>
      <vt:lpstr>ACADEMIC PERFORMANCE </vt:lpstr>
      <vt:lpstr>GRADE CLASSIFICATION</vt:lpstr>
      <vt:lpstr>GET INVOLVED  OVER 30 CLUBS AND ORGANIZATIONS</vt:lpstr>
      <vt:lpstr>HIGH SCHOOL INFORMATION</vt:lpstr>
      <vt:lpstr>West Mifflin Area High School Communication</vt:lpstr>
      <vt:lpstr>TITLE 1</vt:lpstr>
      <vt:lpstr>PowerPoint Presentation</vt:lpstr>
    </vt:vector>
  </TitlesOfParts>
  <Company>MASD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720</dc:title>
  <dc:creator>SardonJ</dc:creator>
  <cp:lastModifiedBy>Chad Licht</cp:lastModifiedBy>
  <cp:revision>223</cp:revision>
  <cp:lastPrinted>2019-10-16T16:49:02Z</cp:lastPrinted>
  <dcterms:created xsi:type="dcterms:W3CDTF">2005-09-12T12:10:18Z</dcterms:created>
  <dcterms:modified xsi:type="dcterms:W3CDTF">2024-08-15T11:15:52Z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0x010100779B02E644C1E54CB72F42A4C9E86862</vt:lpwstr>
  </property>
</Properties>
</file>