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89" r:id="rId2"/>
    <p:sldId id="391" r:id="rId3"/>
    <p:sldId id="629" r:id="rId4"/>
    <p:sldId id="628" r:id="rId5"/>
    <p:sldId id="3470" r:id="rId6"/>
    <p:sldId id="640" r:id="rId7"/>
    <p:sldId id="634" r:id="rId8"/>
    <p:sldId id="642" r:id="rId9"/>
    <p:sldId id="3466" r:id="rId10"/>
    <p:sldId id="363" r:id="rId11"/>
    <p:sldId id="368" r:id="rId12"/>
    <p:sldId id="3465" r:id="rId13"/>
    <p:sldId id="269" r:id="rId14"/>
    <p:sldId id="271" r:id="rId15"/>
    <p:sldId id="3471" r:id="rId16"/>
    <p:sldId id="3472" r:id="rId17"/>
    <p:sldId id="3473" r:id="rId18"/>
    <p:sldId id="3474" r:id="rId19"/>
    <p:sldId id="328" r:id="rId20"/>
    <p:sldId id="3433" r:id="rId21"/>
    <p:sldId id="625" r:id="rId22"/>
    <p:sldId id="3475" r:id="rId23"/>
    <p:sldId id="637" r:id="rId24"/>
    <p:sldId id="299" r:id="rId25"/>
    <p:sldId id="330" r:id="rId26"/>
    <p:sldId id="373" r:id="rId27"/>
    <p:sldId id="3476" r:id="rId28"/>
    <p:sldId id="3477" r:id="rId29"/>
    <p:sldId id="3478" r:id="rId30"/>
    <p:sldId id="3469" r:id="rId3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DAA40E-CE47-42A3-BDB1-E187C79057B0}" v="1" dt="2023-10-11T15:58:42.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103" d="100"/>
          <a:sy n="103" d="100"/>
        </p:scale>
        <p:origin x="132"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6D9099-1971-4002-8F82-8B28D84E8C16}"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D0585111-6422-4E3B-8297-BF9DB26E7461}">
      <dgm:prSet/>
      <dgm:spPr/>
      <dgm:t>
        <a:bodyPr/>
        <a:lstStyle/>
        <a:p>
          <a:r>
            <a:rPr lang="en-US" b="1">
              <a:latin typeface="Oswald" panose="00000500000000000000" pitchFamily="2" charset="0"/>
            </a:rPr>
            <a:t>Application for: </a:t>
          </a:r>
        </a:p>
      </dgm:t>
    </dgm:pt>
    <dgm:pt modelId="{9D9747D5-98F2-4FA6-9FD0-C66A7344A771}" type="parTrans" cxnId="{0EEB653E-C79C-48DC-9926-FFA6500B38B8}">
      <dgm:prSet/>
      <dgm:spPr/>
      <dgm:t>
        <a:bodyPr/>
        <a:lstStyle/>
        <a:p>
          <a:endParaRPr lang="en-US"/>
        </a:p>
      </dgm:t>
    </dgm:pt>
    <dgm:pt modelId="{1F3950D1-BF0C-41CC-B7B7-6F4773BC4A4A}" type="sibTrans" cxnId="{0EEB653E-C79C-48DC-9926-FFA6500B38B8}">
      <dgm:prSet/>
      <dgm:spPr/>
      <dgm:t>
        <a:bodyPr/>
        <a:lstStyle/>
        <a:p>
          <a:endParaRPr lang="en-US"/>
        </a:p>
      </dgm:t>
    </dgm:pt>
    <dgm:pt modelId="{B4486693-3058-4D52-8E1D-67CF89E6AE29}">
      <dgm:prSet/>
      <dgm:spPr/>
      <dgm:t>
        <a:bodyPr/>
        <a:lstStyle/>
        <a:p>
          <a:r>
            <a:rPr lang="en-US" b="1">
              <a:latin typeface="Oswald" panose="00000500000000000000" pitchFamily="2" charset="0"/>
            </a:rPr>
            <a:t>Federal grants, work-study, and student loans</a:t>
          </a:r>
        </a:p>
      </dgm:t>
    </dgm:pt>
    <dgm:pt modelId="{C74AEA56-99AE-4D49-B8C2-5340B4A96896}" type="parTrans" cxnId="{8397E42A-F494-4ED3-8246-768F4436F311}">
      <dgm:prSet/>
      <dgm:spPr/>
      <dgm:t>
        <a:bodyPr/>
        <a:lstStyle/>
        <a:p>
          <a:endParaRPr lang="en-US"/>
        </a:p>
      </dgm:t>
    </dgm:pt>
    <dgm:pt modelId="{58801B15-10AD-400C-B64F-3C5EC0690440}" type="sibTrans" cxnId="{8397E42A-F494-4ED3-8246-768F4436F311}">
      <dgm:prSet/>
      <dgm:spPr/>
      <dgm:t>
        <a:bodyPr/>
        <a:lstStyle/>
        <a:p>
          <a:endParaRPr lang="en-US"/>
        </a:p>
      </dgm:t>
    </dgm:pt>
    <dgm:pt modelId="{54891EAA-638B-4795-9753-BFFCD5B2663D}">
      <dgm:prSet/>
      <dgm:spPr/>
      <dgm:t>
        <a:bodyPr/>
        <a:lstStyle/>
        <a:p>
          <a:r>
            <a:rPr lang="en-US" b="1">
              <a:latin typeface="Oswald" panose="00000500000000000000" pitchFamily="2" charset="0"/>
            </a:rPr>
            <a:t>State of Ohio grants</a:t>
          </a:r>
        </a:p>
      </dgm:t>
    </dgm:pt>
    <dgm:pt modelId="{B2ECA224-924B-41C2-BD55-C153B8C49B8C}" type="parTrans" cxnId="{6BF6A558-740D-4522-867A-CED311A015E4}">
      <dgm:prSet/>
      <dgm:spPr/>
      <dgm:t>
        <a:bodyPr/>
        <a:lstStyle/>
        <a:p>
          <a:endParaRPr lang="en-US"/>
        </a:p>
      </dgm:t>
    </dgm:pt>
    <dgm:pt modelId="{6C674EED-4B4C-47C5-BC0E-32EFBB52BD16}" type="sibTrans" cxnId="{6BF6A558-740D-4522-867A-CED311A015E4}">
      <dgm:prSet/>
      <dgm:spPr/>
      <dgm:t>
        <a:bodyPr/>
        <a:lstStyle/>
        <a:p>
          <a:endParaRPr lang="en-US"/>
        </a:p>
      </dgm:t>
    </dgm:pt>
    <dgm:pt modelId="{E8BEFBC2-E355-428D-A464-048FBE0DDAEF}">
      <dgm:prSet/>
      <dgm:spPr/>
      <dgm:t>
        <a:bodyPr/>
        <a:lstStyle/>
        <a:p>
          <a:r>
            <a:rPr lang="en-US" b="1">
              <a:latin typeface="Oswald" panose="00000500000000000000" pitchFamily="2" charset="0"/>
            </a:rPr>
            <a:t>For some schools, institutional scholarships and grants</a:t>
          </a:r>
        </a:p>
      </dgm:t>
    </dgm:pt>
    <dgm:pt modelId="{2BE4398E-A266-4E23-B9EB-4AE87C32D897}" type="parTrans" cxnId="{B9E34E02-6C39-4665-B01E-CDE4E881C351}">
      <dgm:prSet/>
      <dgm:spPr/>
      <dgm:t>
        <a:bodyPr/>
        <a:lstStyle/>
        <a:p>
          <a:endParaRPr lang="en-US"/>
        </a:p>
      </dgm:t>
    </dgm:pt>
    <dgm:pt modelId="{F0A30314-72BD-4149-A3ED-D7AD6253CC30}" type="sibTrans" cxnId="{B9E34E02-6C39-4665-B01E-CDE4E881C351}">
      <dgm:prSet/>
      <dgm:spPr/>
      <dgm:t>
        <a:bodyPr/>
        <a:lstStyle/>
        <a:p>
          <a:endParaRPr lang="en-US"/>
        </a:p>
      </dgm:t>
    </dgm:pt>
    <dgm:pt modelId="{3ADF4B8D-2766-4B77-AC00-63AA011ABE02}">
      <dgm:prSet/>
      <dgm:spPr/>
      <dgm:t>
        <a:bodyPr/>
        <a:lstStyle/>
        <a:p>
          <a:r>
            <a:rPr lang="en-US" b="1">
              <a:latin typeface="Oswald" panose="00000500000000000000" pitchFamily="2" charset="0"/>
            </a:rPr>
            <a:t>Information provided: </a:t>
          </a:r>
        </a:p>
      </dgm:t>
    </dgm:pt>
    <dgm:pt modelId="{CE5945E8-C2A1-4BFB-85CF-692227B5E58A}" type="parTrans" cxnId="{FAA73A3E-76E2-4BE8-AB4D-E814EF8C2FE7}">
      <dgm:prSet/>
      <dgm:spPr/>
      <dgm:t>
        <a:bodyPr/>
        <a:lstStyle/>
        <a:p>
          <a:endParaRPr lang="en-US"/>
        </a:p>
      </dgm:t>
    </dgm:pt>
    <dgm:pt modelId="{4A27BAEB-161D-4A98-B1D7-F4F84F91C9FB}" type="sibTrans" cxnId="{FAA73A3E-76E2-4BE8-AB4D-E814EF8C2FE7}">
      <dgm:prSet/>
      <dgm:spPr/>
      <dgm:t>
        <a:bodyPr/>
        <a:lstStyle/>
        <a:p>
          <a:endParaRPr lang="en-US"/>
        </a:p>
      </dgm:t>
    </dgm:pt>
    <dgm:pt modelId="{6BB96EB6-80AC-45B6-BC35-5FBD09E7DF8B}">
      <dgm:prSet/>
      <dgm:spPr/>
      <dgm:t>
        <a:bodyPr/>
        <a:lstStyle/>
        <a:p>
          <a:r>
            <a:rPr lang="en-US" b="1">
              <a:latin typeface="Oswald" panose="00000500000000000000" pitchFamily="2" charset="0"/>
            </a:rPr>
            <a:t>Demographic </a:t>
          </a:r>
        </a:p>
      </dgm:t>
    </dgm:pt>
    <dgm:pt modelId="{74D1FA4E-D27D-4DF3-9DAA-F129B63F7124}" type="parTrans" cxnId="{E47C026B-2714-4ECF-8A79-DFA3F2DDADDC}">
      <dgm:prSet/>
      <dgm:spPr/>
      <dgm:t>
        <a:bodyPr/>
        <a:lstStyle/>
        <a:p>
          <a:endParaRPr lang="en-US"/>
        </a:p>
      </dgm:t>
    </dgm:pt>
    <dgm:pt modelId="{57F54913-E20A-4AB0-86DE-F93BBD289E5E}" type="sibTrans" cxnId="{E47C026B-2714-4ECF-8A79-DFA3F2DDADDC}">
      <dgm:prSet/>
      <dgm:spPr/>
      <dgm:t>
        <a:bodyPr/>
        <a:lstStyle/>
        <a:p>
          <a:endParaRPr lang="en-US"/>
        </a:p>
      </dgm:t>
    </dgm:pt>
    <dgm:pt modelId="{9BBA0FBB-39E9-4D22-AC55-B5A869713B0B}">
      <dgm:prSet/>
      <dgm:spPr/>
      <dgm:t>
        <a:bodyPr/>
        <a:lstStyle/>
        <a:p>
          <a:r>
            <a:rPr lang="en-US" b="1">
              <a:latin typeface="Oswald" panose="00000500000000000000" pitchFamily="2" charset="0"/>
            </a:rPr>
            <a:t>Taxable and untaxed income for 2022</a:t>
          </a:r>
        </a:p>
      </dgm:t>
    </dgm:pt>
    <dgm:pt modelId="{F57DB692-E6DA-4903-B3F1-056FC536FAE3}" type="parTrans" cxnId="{30D9F83B-0146-4BBB-AAE9-4AC93100C955}">
      <dgm:prSet/>
      <dgm:spPr/>
      <dgm:t>
        <a:bodyPr/>
        <a:lstStyle/>
        <a:p>
          <a:endParaRPr lang="en-US"/>
        </a:p>
      </dgm:t>
    </dgm:pt>
    <dgm:pt modelId="{26EEE011-3557-4FFB-9938-4192BBA635D5}" type="sibTrans" cxnId="{30D9F83B-0146-4BBB-AAE9-4AC93100C955}">
      <dgm:prSet/>
      <dgm:spPr/>
      <dgm:t>
        <a:bodyPr/>
        <a:lstStyle/>
        <a:p>
          <a:endParaRPr lang="en-US"/>
        </a:p>
      </dgm:t>
    </dgm:pt>
    <dgm:pt modelId="{E4AB3103-2766-4956-820F-57F2A4022D81}">
      <dgm:prSet/>
      <dgm:spPr/>
      <dgm:t>
        <a:bodyPr/>
        <a:lstStyle/>
        <a:p>
          <a:r>
            <a:rPr lang="en-US" b="1">
              <a:latin typeface="Oswald" panose="00000500000000000000" pitchFamily="2" charset="0"/>
            </a:rPr>
            <a:t>Assets</a:t>
          </a:r>
        </a:p>
      </dgm:t>
    </dgm:pt>
    <dgm:pt modelId="{11B55ED3-2F11-44B8-9676-EB6A30C78515}" type="parTrans" cxnId="{2B478308-6DC4-4932-98C5-16D7CA946B56}">
      <dgm:prSet/>
      <dgm:spPr/>
      <dgm:t>
        <a:bodyPr/>
        <a:lstStyle/>
        <a:p>
          <a:endParaRPr lang="en-US"/>
        </a:p>
      </dgm:t>
    </dgm:pt>
    <dgm:pt modelId="{031EFEAA-9C29-4558-A6D8-058FB738D4B5}" type="sibTrans" cxnId="{2B478308-6DC4-4932-98C5-16D7CA946B56}">
      <dgm:prSet/>
      <dgm:spPr/>
      <dgm:t>
        <a:bodyPr/>
        <a:lstStyle/>
        <a:p>
          <a:endParaRPr lang="en-US"/>
        </a:p>
      </dgm:t>
    </dgm:pt>
    <dgm:pt modelId="{D102F275-47C9-44C1-86B7-C62236741BD2}">
      <dgm:prSet/>
      <dgm:spPr/>
      <dgm:t>
        <a:bodyPr/>
        <a:lstStyle/>
        <a:p>
          <a:r>
            <a:rPr lang="en-US" b="1">
              <a:latin typeface="Oswald" panose="00000500000000000000" pitchFamily="2" charset="0"/>
            </a:rPr>
            <a:t>Students should submit the FAFSA regardless of income! </a:t>
          </a:r>
        </a:p>
        <a:p>
          <a:r>
            <a:rPr lang="en-US" b="1">
              <a:latin typeface="Oswald" panose="00000500000000000000" pitchFamily="2" charset="0"/>
            </a:rPr>
            <a:t>Income is not the only factor in determining eligibility.</a:t>
          </a:r>
        </a:p>
      </dgm:t>
    </dgm:pt>
    <dgm:pt modelId="{6079D869-6492-40B4-9CEE-88BE199A4E30}" type="parTrans" cxnId="{C8DA23C8-CCCA-42FA-8EFC-1900647FAC70}">
      <dgm:prSet/>
      <dgm:spPr/>
      <dgm:t>
        <a:bodyPr/>
        <a:lstStyle/>
        <a:p>
          <a:endParaRPr lang="en-US"/>
        </a:p>
      </dgm:t>
    </dgm:pt>
    <dgm:pt modelId="{6BCD0639-9405-443B-B033-76FA16EBC3BF}" type="sibTrans" cxnId="{C8DA23C8-CCCA-42FA-8EFC-1900647FAC70}">
      <dgm:prSet/>
      <dgm:spPr/>
      <dgm:t>
        <a:bodyPr/>
        <a:lstStyle/>
        <a:p>
          <a:endParaRPr lang="en-US"/>
        </a:p>
      </dgm:t>
    </dgm:pt>
    <dgm:pt modelId="{8AC39E5B-1DB2-4F7A-A8F7-4D72295A6291}" type="pres">
      <dgm:prSet presAssocID="{306D9099-1971-4002-8F82-8B28D84E8C16}" presName="linear" presStyleCnt="0">
        <dgm:presLayoutVars>
          <dgm:animLvl val="lvl"/>
          <dgm:resizeHandles val="exact"/>
        </dgm:presLayoutVars>
      </dgm:prSet>
      <dgm:spPr/>
    </dgm:pt>
    <dgm:pt modelId="{B28F5C0D-E202-4263-BF32-2B890A985AB0}" type="pres">
      <dgm:prSet presAssocID="{D0585111-6422-4E3B-8297-BF9DB26E7461}" presName="parentText" presStyleLbl="node1" presStyleIdx="0" presStyleCnt="3">
        <dgm:presLayoutVars>
          <dgm:chMax val="0"/>
          <dgm:bulletEnabled val="1"/>
        </dgm:presLayoutVars>
      </dgm:prSet>
      <dgm:spPr/>
    </dgm:pt>
    <dgm:pt modelId="{A17C40DA-4DA2-4844-8771-CC47E5ECD1C9}" type="pres">
      <dgm:prSet presAssocID="{D0585111-6422-4E3B-8297-BF9DB26E7461}" presName="childText" presStyleLbl="revTx" presStyleIdx="0" presStyleCnt="2">
        <dgm:presLayoutVars>
          <dgm:bulletEnabled val="1"/>
        </dgm:presLayoutVars>
      </dgm:prSet>
      <dgm:spPr/>
    </dgm:pt>
    <dgm:pt modelId="{F79A736A-11C3-438B-A6AA-8287D839E41E}" type="pres">
      <dgm:prSet presAssocID="{3ADF4B8D-2766-4B77-AC00-63AA011ABE02}" presName="parentText" presStyleLbl="node1" presStyleIdx="1" presStyleCnt="3">
        <dgm:presLayoutVars>
          <dgm:chMax val="0"/>
          <dgm:bulletEnabled val="1"/>
        </dgm:presLayoutVars>
      </dgm:prSet>
      <dgm:spPr/>
    </dgm:pt>
    <dgm:pt modelId="{0FF246D5-9FF5-4189-B478-A57CFC1D1437}" type="pres">
      <dgm:prSet presAssocID="{3ADF4B8D-2766-4B77-AC00-63AA011ABE02}" presName="childText" presStyleLbl="revTx" presStyleIdx="1" presStyleCnt="2">
        <dgm:presLayoutVars>
          <dgm:bulletEnabled val="1"/>
        </dgm:presLayoutVars>
      </dgm:prSet>
      <dgm:spPr/>
    </dgm:pt>
    <dgm:pt modelId="{23F3A5A9-1C78-40E4-A05D-46E7CD97AAA3}" type="pres">
      <dgm:prSet presAssocID="{D102F275-47C9-44C1-86B7-C62236741BD2}" presName="parentText" presStyleLbl="node1" presStyleIdx="2" presStyleCnt="3">
        <dgm:presLayoutVars>
          <dgm:chMax val="0"/>
          <dgm:bulletEnabled val="1"/>
        </dgm:presLayoutVars>
      </dgm:prSet>
      <dgm:spPr/>
    </dgm:pt>
  </dgm:ptLst>
  <dgm:cxnLst>
    <dgm:cxn modelId="{B9E34E02-6C39-4665-B01E-CDE4E881C351}" srcId="{D0585111-6422-4E3B-8297-BF9DB26E7461}" destId="{E8BEFBC2-E355-428D-A464-048FBE0DDAEF}" srcOrd="2" destOrd="0" parTransId="{2BE4398E-A266-4E23-B9EB-4AE87C32D897}" sibTransId="{F0A30314-72BD-4149-A3ED-D7AD6253CC30}"/>
    <dgm:cxn modelId="{2B478308-6DC4-4932-98C5-16D7CA946B56}" srcId="{3ADF4B8D-2766-4B77-AC00-63AA011ABE02}" destId="{E4AB3103-2766-4956-820F-57F2A4022D81}" srcOrd="2" destOrd="0" parTransId="{11B55ED3-2F11-44B8-9676-EB6A30C78515}" sibTransId="{031EFEAA-9C29-4558-A6D8-058FB738D4B5}"/>
    <dgm:cxn modelId="{8397E42A-F494-4ED3-8246-768F4436F311}" srcId="{D0585111-6422-4E3B-8297-BF9DB26E7461}" destId="{B4486693-3058-4D52-8E1D-67CF89E6AE29}" srcOrd="0" destOrd="0" parTransId="{C74AEA56-99AE-4D49-B8C2-5340B4A96896}" sibTransId="{58801B15-10AD-400C-B64F-3C5EC0690440}"/>
    <dgm:cxn modelId="{30C0B13A-850E-41F8-B598-3F2AC9ADB6C4}" type="presOf" srcId="{D102F275-47C9-44C1-86B7-C62236741BD2}" destId="{23F3A5A9-1C78-40E4-A05D-46E7CD97AAA3}" srcOrd="0" destOrd="0" presId="urn:microsoft.com/office/officeart/2005/8/layout/vList2"/>
    <dgm:cxn modelId="{30D9F83B-0146-4BBB-AAE9-4AC93100C955}" srcId="{3ADF4B8D-2766-4B77-AC00-63AA011ABE02}" destId="{9BBA0FBB-39E9-4D22-AC55-B5A869713B0B}" srcOrd="1" destOrd="0" parTransId="{F57DB692-E6DA-4903-B3F1-056FC536FAE3}" sibTransId="{26EEE011-3557-4FFB-9938-4192BBA635D5}"/>
    <dgm:cxn modelId="{FAA73A3E-76E2-4BE8-AB4D-E814EF8C2FE7}" srcId="{306D9099-1971-4002-8F82-8B28D84E8C16}" destId="{3ADF4B8D-2766-4B77-AC00-63AA011ABE02}" srcOrd="1" destOrd="0" parTransId="{CE5945E8-C2A1-4BFB-85CF-692227B5E58A}" sibTransId="{4A27BAEB-161D-4A98-B1D7-F4F84F91C9FB}"/>
    <dgm:cxn modelId="{0EEB653E-C79C-48DC-9926-FFA6500B38B8}" srcId="{306D9099-1971-4002-8F82-8B28D84E8C16}" destId="{D0585111-6422-4E3B-8297-BF9DB26E7461}" srcOrd="0" destOrd="0" parTransId="{9D9747D5-98F2-4FA6-9FD0-C66A7344A771}" sibTransId="{1F3950D1-BF0C-41CC-B7B7-6F4773BC4A4A}"/>
    <dgm:cxn modelId="{E47C026B-2714-4ECF-8A79-DFA3F2DDADDC}" srcId="{3ADF4B8D-2766-4B77-AC00-63AA011ABE02}" destId="{6BB96EB6-80AC-45B6-BC35-5FBD09E7DF8B}" srcOrd="0" destOrd="0" parTransId="{74D1FA4E-D27D-4DF3-9DAA-F129B63F7124}" sibTransId="{57F54913-E20A-4AB0-86DE-F93BBD289E5E}"/>
    <dgm:cxn modelId="{59D6526C-5318-4096-A06A-7F04B46CC2D7}" type="presOf" srcId="{3ADF4B8D-2766-4B77-AC00-63AA011ABE02}" destId="{F79A736A-11C3-438B-A6AA-8287D839E41E}" srcOrd="0" destOrd="0" presId="urn:microsoft.com/office/officeart/2005/8/layout/vList2"/>
    <dgm:cxn modelId="{F6866275-1E25-475F-86D5-63D295347472}" type="presOf" srcId="{6BB96EB6-80AC-45B6-BC35-5FBD09E7DF8B}" destId="{0FF246D5-9FF5-4189-B478-A57CFC1D1437}" srcOrd="0" destOrd="0" presId="urn:microsoft.com/office/officeart/2005/8/layout/vList2"/>
    <dgm:cxn modelId="{6BF6A558-740D-4522-867A-CED311A015E4}" srcId="{D0585111-6422-4E3B-8297-BF9DB26E7461}" destId="{54891EAA-638B-4795-9753-BFFCD5B2663D}" srcOrd="1" destOrd="0" parTransId="{B2ECA224-924B-41C2-BD55-C153B8C49B8C}" sibTransId="{6C674EED-4B4C-47C5-BC0E-32EFBB52BD16}"/>
    <dgm:cxn modelId="{2ABE6C82-C2A1-480C-967C-E6F54FDA03CA}" type="presOf" srcId="{9BBA0FBB-39E9-4D22-AC55-B5A869713B0B}" destId="{0FF246D5-9FF5-4189-B478-A57CFC1D1437}" srcOrd="0" destOrd="1" presId="urn:microsoft.com/office/officeart/2005/8/layout/vList2"/>
    <dgm:cxn modelId="{0890C283-0467-49B2-8188-D278980DAB45}" type="presOf" srcId="{54891EAA-638B-4795-9753-BFFCD5B2663D}" destId="{A17C40DA-4DA2-4844-8771-CC47E5ECD1C9}" srcOrd="0" destOrd="1" presId="urn:microsoft.com/office/officeart/2005/8/layout/vList2"/>
    <dgm:cxn modelId="{17B9869B-607B-4F68-B896-1013912C816A}" type="presOf" srcId="{306D9099-1971-4002-8F82-8B28D84E8C16}" destId="{8AC39E5B-1DB2-4F7A-A8F7-4D72295A6291}" srcOrd="0" destOrd="0" presId="urn:microsoft.com/office/officeart/2005/8/layout/vList2"/>
    <dgm:cxn modelId="{04FF6DA6-F8F4-467E-8132-881E667D49C1}" type="presOf" srcId="{B4486693-3058-4D52-8E1D-67CF89E6AE29}" destId="{A17C40DA-4DA2-4844-8771-CC47E5ECD1C9}" srcOrd="0" destOrd="0" presId="urn:microsoft.com/office/officeart/2005/8/layout/vList2"/>
    <dgm:cxn modelId="{0317CBA6-37A6-444B-AC3B-B804CB1F6237}" type="presOf" srcId="{E8BEFBC2-E355-428D-A464-048FBE0DDAEF}" destId="{A17C40DA-4DA2-4844-8771-CC47E5ECD1C9}" srcOrd="0" destOrd="2" presId="urn:microsoft.com/office/officeart/2005/8/layout/vList2"/>
    <dgm:cxn modelId="{A1CDC5B3-D586-4766-B413-93083B17441C}" type="presOf" srcId="{E4AB3103-2766-4956-820F-57F2A4022D81}" destId="{0FF246D5-9FF5-4189-B478-A57CFC1D1437}" srcOrd="0" destOrd="2" presId="urn:microsoft.com/office/officeart/2005/8/layout/vList2"/>
    <dgm:cxn modelId="{C8DA23C8-CCCA-42FA-8EFC-1900647FAC70}" srcId="{306D9099-1971-4002-8F82-8B28D84E8C16}" destId="{D102F275-47C9-44C1-86B7-C62236741BD2}" srcOrd="2" destOrd="0" parTransId="{6079D869-6492-40B4-9CEE-88BE199A4E30}" sibTransId="{6BCD0639-9405-443B-B033-76FA16EBC3BF}"/>
    <dgm:cxn modelId="{79F103F1-6BD1-4557-9E78-F9ED7349558B}" type="presOf" srcId="{D0585111-6422-4E3B-8297-BF9DB26E7461}" destId="{B28F5C0D-E202-4263-BF32-2B890A985AB0}" srcOrd="0" destOrd="0" presId="urn:microsoft.com/office/officeart/2005/8/layout/vList2"/>
    <dgm:cxn modelId="{A5129149-7F47-41CE-8AAD-BA47F4C6F193}" type="presParOf" srcId="{8AC39E5B-1DB2-4F7A-A8F7-4D72295A6291}" destId="{B28F5C0D-E202-4263-BF32-2B890A985AB0}" srcOrd="0" destOrd="0" presId="urn:microsoft.com/office/officeart/2005/8/layout/vList2"/>
    <dgm:cxn modelId="{1DDA2ED4-9FA3-4E6D-BEC5-DE12802BAD46}" type="presParOf" srcId="{8AC39E5B-1DB2-4F7A-A8F7-4D72295A6291}" destId="{A17C40DA-4DA2-4844-8771-CC47E5ECD1C9}" srcOrd="1" destOrd="0" presId="urn:microsoft.com/office/officeart/2005/8/layout/vList2"/>
    <dgm:cxn modelId="{E42FF246-7248-406C-86D5-B9660CDEB855}" type="presParOf" srcId="{8AC39E5B-1DB2-4F7A-A8F7-4D72295A6291}" destId="{F79A736A-11C3-438B-A6AA-8287D839E41E}" srcOrd="2" destOrd="0" presId="urn:microsoft.com/office/officeart/2005/8/layout/vList2"/>
    <dgm:cxn modelId="{6E03698A-4595-430A-9D10-001AE466C14B}" type="presParOf" srcId="{8AC39E5B-1DB2-4F7A-A8F7-4D72295A6291}" destId="{0FF246D5-9FF5-4189-B478-A57CFC1D1437}" srcOrd="3" destOrd="0" presId="urn:microsoft.com/office/officeart/2005/8/layout/vList2"/>
    <dgm:cxn modelId="{10FE5864-A35B-4370-900E-7C95278A3FF6}" type="presParOf" srcId="{8AC39E5B-1DB2-4F7A-A8F7-4D72295A6291}" destId="{23F3A5A9-1C78-40E4-A05D-46E7CD97AAA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F56D56-B1D1-4E99-AE10-CCD1D1426DB0}"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F3185627-C37D-43DD-9074-99518B82F475}">
      <dgm:prSet/>
      <dgm:spPr/>
      <dgm:t>
        <a:bodyPr/>
        <a:lstStyle/>
        <a:p>
          <a:pPr>
            <a:defRPr b="1"/>
          </a:pPr>
          <a:r>
            <a:rPr lang="en-US" b="1">
              <a:latin typeface="Oswald" panose="00000500000000000000" pitchFamily="2" charset="0"/>
            </a:rPr>
            <a:t>For students beginning enrollment Fall 2024 (possibly Summer 2024)</a:t>
          </a:r>
        </a:p>
      </dgm:t>
    </dgm:pt>
    <dgm:pt modelId="{33D65073-46B5-4766-911F-5057E4F5EC8A}" type="parTrans" cxnId="{07F9253A-D5AD-4CEE-98DB-A84CD3679EC2}">
      <dgm:prSet/>
      <dgm:spPr/>
      <dgm:t>
        <a:bodyPr/>
        <a:lstStyle/>
        <a:p>
          <a:endParaRPr lang="en-US"/>
        </a:p>
      </dgm:t>
    </dgm:pt>
    <dgm:pt modelId="{8BB25A84-AB8B-49A3-92C9-521077CCCE24}" type="sibTrans" cxnId="{07F9253A-D5AD-4CEE-98DB-A84CD3679EC2}">
      <dgm:prSet/>
      <dgm:spPr/>
      <dgm:t>
        <a:bodyPr/>
        <a:lstStyle/>
        <a:p>
          <a:endParaRPr lang="en-US"/>
        </a:p>
      </dgm:t>
    </dgm:pt>
    <dgm:pt modelId="{45A79BE4-C8C4-42A5-912B-790313A03796}">
      <dgm:prSet/>
      <dgm:spPr/>
      <dgm:t>
        <a:bodyPr/>
        <a:lstStyle/>
        <a:p>
          <a:pPr>
            <a:defRPr b="1"/>
          </a:pPr>
          <a:r>
            <a:rPr lang="en-US" b="1">
              <a:latin typeface="Oswald" panose="00000500000000000000" pitchFamily="2" charset="0"/>
            </a:rPr>
            <a:t>Available online Now. </a:t>
          </a:r>
        </a:p>
      </dgm:t>
    </dgm:pt>
    <dgm:pt modelId="{2175838C-0A68-472D-869C-AF1B226CCC70}" type="parTrans" cxnId="{5F9DC54A-5107-42F2-B688-A6DC4890B112}">
      <dgm:prSet/>
      <dgm:spPr/>
      <dgm:t>
        <a:bodyPr/>
        <a:lstStyle/>
        <a:p>
          <a:endParaRPr lang="en-US"/>
        </a:p>
      </dgm:t>
    </dgm:pt>
    <dgm:pt modelId="{E7BD7B1B-57A7-4C11-A1FE-7D1859A57918}" type="sibTrans" cxnId="{5F9DC54A-5107-42F2-B688-A6DC4890B112}">
      <dgm:prSet/>
      <dgm:spPr/>
      <dgm:t>
        <a:bodyPr/>
        <a:lstStyle/>
        <a:p>
          <a:endParaRPr lang="en-US"/>
        </a:p>
      </dgm:t>
    </dgm:pt>
    <dgm:pt modelId="{7365AC80-EA64-4CDF-9FC8-3048FA4BDBE5}">
      <dgm:prSet/>
      <dgm:spPr/>
      <dgm:t>
        <a:bodyPr/>
        <a:lstStyle/>
        <a:p>
          <a:pPr>
            <a:defRPr b="1"/>
          </a:pPr>
          <a:r>
            <a:rPr lang="en-US" b="1">
              <a:latin typeface="Oswald" panose="00000500000000000000" pitchFamily="2" charset="0"/>
            </a:rPr>
            <a:t>Submit early/meet college </a:t>
          </a:r>
          <a:r>
            <a:rPr lang="en-US" b="1" u="sng">
              <a:latin typeface="Oswald" panose="00000500000000000000" pitchFamily="2" charset="0"/>
            </a:rPr>
            <a:t>FAFSA Priority Date</a:t>
          </a:r>
          <a:endParaRPr lang="en-US" b="1">
            <a:latin typeface="Oswald" panose="00000500000000000000" pitchFamily="2" charset="0"/>
          </a:endParaRPr>
        </a:p>
      </dgm:t>
    </dgm:pt>
    <dgm:pt modelId="{8C8DE38A-97D8-4BC4-86E1-6973FF0CE04B}" type="parTrans" cxnId="{7EF2055F-A545-43F8-AA95-67F0BD32E6A2}">
      <dgm:prSet/>
      <dgm:spPr/>
      <dgm:t>
        <a:bodyPr/>
        <a:lstStyle/>
        <a:p>
          <a:endParaRPr lang="en-US"/>
        </a:p>
      </dgm:t>
    </dgm:pt>
    <dgm:pt modelId="{2E743FD2-8416-458C-8DD6-459DC5FA3FC0}" type="sibTrans" cxnId="{7EF2055F-A545-43F8-AA95-67F0BD32E6A2}">
      <dgm:prSet/>
      <dgm:spPr/>
      <dgm:t>
        <a:bodyPr/>
        <a:lstStyle/>
        <a:p>
          <a:endParaRPr lang="en-US"/>
        </a:p>
      </dgm:t>
    </dgm:pt>
    <dgm:pt modelId="{B577EDF7-F0FA-4446-A2FF-B955D759A329}">
      <dgm:prSet/>
      <dgm:spPr/>
      <dgm:t>
        <a:bodyPr/>
        <a:lstStyle/>
        <a:p>
          <a:r>
            <a:rPr lang="en-US" b="1" i="0">
              <a:latin typeface="Oswald" panose="00000500000000000000" pitchFamily="2" charset="0"/>
            </a:rPr>
            <a:t>*Early application  allows time to compare aid offers</a:t>
          </a:r>
        </a:p>
      </dgm:t>
    </dgm:pt>
    <dgm:pt modelId="{431D76E8-12AC-46E6-8BDB-4C425515BAD7}" type="parTrans" cxnId="{D9F2C01F-5E3D-4996-A4A8-44A6C988AACF}">
      <dgm:prSet/>
      <dgm:spPr/>
      <dgm:t>
        <a:bodyPr/>
        <a:lstStyle/>
        <a:p>
          <a:endParaRPr lang="en-US"/>
        </a:p>
      </dgm:t>
    </dgm:pt>
    <dgm:pt modelId="{3BC45CE1-43D9-4906-8F34-5E51D70B2659}" type="sibTrans" cxnId="{D9F2C01F-5E3D-4996-A4A8-44A6C988AACF}">
      <dgm:prSet/>
      <dgm:spPr/>
      <dgm:t>
        <a:bodyPr/>
        <a:lstStyle/>
        <a:p>
          <a:endParaRPr lang="en-US"/>
        </a:p>
      </dgm:t>
    </dgm:pt>
    <dgm:pt modelId="{EF778D3F-00A9-4CBF-B0D8-DC684773D80C}">
      <dgm:prSet/>
      <dgm:spPr/>
      <dgm:t>
        <a:bodyPr/>
        <a:lstStyle/>
        <a:p>
          <a:r>
            <a:rPr lang="en-US" b="1" i="0">
              <a:latin typeface="Oswald" panose="00000500000000000000" pitchFamily="2" charset="0"/>
            </a:rPr>
            <a:t>*Early application could maximize aid eligibility</a:t>
          </a:r>
        </a:p>
      </dgm:t>
    </dgm:pt>
    <dgm:pt modelId="{0E198BD1-A85B-4153-9401-9ABFD54BC797}" type="parTrans" cxnId="{1E394B71-AF90-4E12-955D-C056ADC3831C}">
      <dgm:prSet/>
      <dgm:spPr/>
      <dgm:t>
        <a:bodyPr/>
        <a:lstStyle/>
        <a:p>
          <a:endParaRPr lang="en-US"/>
        </a:p>
      </dgm:t>
    </dgm:pt>
    <dgm:pt modelId="{AE07C730-AF69-4A0F-A78D-A43076E85FCA}" type="sibTrans" cxnId="{1E394B71-AF90-4E12-955D-C056ADC3831C}">
      <dgm:prSet/>
      <dgm:spPr/>
      <dgm:t>
        <a:bodyPr/>
        <a:lstStyle/>
        <a:p>
          <a:endParaRPr lang="en-US"/>
        </a:p>
      </dgm:t>
    </dgm:pt>
    <dgm:pt modelId="{38B5CBC8-7967-454F-85C7-435CD483DA30}">
      <dgm:prSet/>
      <dgm:spPr/>
      <dgm:t>
        <a:bodyPr/>
        <a:lstStyle/>
        <a:p>
          <a:pPr>
            <a:defRPr b="1"/>
          </a:pPr>
          <a:r>
            <a:rPr lang="en-US" b="1">
              <a:latin typeface="Oswald" panose="00000500000000000000" pitchFamily="2" charset="0"/>
            </a:rPr>
            <a:t>Student does not need to be admitted to submit the FAFSA</a:t>
          </a:r>
        </a:p>
      </dgm:t>
    </dgm:pt>
    <dgm:pt modelId="{2DF04DD4-963C-4299-B0DF-FCAD6F378320}" type="parTrans" cxnId="{AEC3175F-260E-4CA0-9BF6-F85E8EA4BF8D}">
      <dgm:prSet/>
      <dgm:spPr/>
      <dgm:t>
        <a:bodyPr/>
        <a:lstStyle/>
        <a:p>
          <a:endParaRPr lang="en-US"/>
        </a:p>
      </dgm:t>
    </dgm:pt>
    <dgm:pt modelId="{2A72546F-B07E-4AFA-A724-67C6C75FA2F3}" type="sibTrans" cxnId="{AEC3175F-260E-4CA0-9BF6-F85E8EA4BF8D}">
      <dgm:prSet/>
      <dgm:spPr/>
      <dgm:t>
        <a:bodyPr/>
        <a:lstStyle/>
        <a:p>
          <a:endParaRPr lang="en-US"/>
        </a:p>
      </dgm:t>
    </dgm:pt>
    <dgm:pt modelId="{B1FEFEE4-2DC9-4CD6-8F98-58EE6A50A525}">
      <dgm:prSet/>
      <dgm:spPr/>
      <dgm:t>
        <a:bodyPr/>
        <a:lstStyle/>
        <a:p>
          <a:r>
            <a:rPr lang="en-US" b="1">
              <a:latin typeface="Oswald" panose="00000500000000000000" pitchFamily="2" charset="0"/>
            </a:rPr>
            <a:t>*College may not review FAFSA/offer aid until admitted</a:t>
          </a:r>
        </a:p>
      </dgm:t>
    </dgm:pt>
    <dgm:pt modelId="{9BE3473A-1703-48DA-B651-2F204AAB0D9F}" type="parTrans" cxnId="{1A8F87AD-E394-4FD3-80BD-5E8F595D51AA}">
      <dgm:prSet/>
      <dgm:spPr/>
      <dgm:t>
        <a:bodyPr/>
        <a:lstStyle/>
        <a:p>
          <a:endParaRPr lang="en-US"/>
        </a:p>
      </dgm:t>
    </dgm:pt>
    <dgm:pt modelId="{99C66F1F-18A3-4327-B969-5C891F05872A}" type="sibTrans" cxnId="{1A8F87AD-E394-4FD3-80BD-5E8F595D51AA}">
      <dgm:prSet/>
      <dgm:spPr/>
      <dgm:t>
        <a:bodyPr/>
        <a:lstStyle/>
        <a:p>
          <a:endParaRPr lang="en-US"/>
        </a:p>
      </dgm:t>
    </dgm:pt>
    <dgm:pt modelId="{1D99FFC8-824D-4404-8298-2A7406C50080}">
      <dgm:prSet/>
      <dgm:spPr/>
      <dgm:t>
        <a:bodyPr/>
        <a:lstStyle/>
        <a:p>
          <a:pPr>
            <a:defRPr b="1"/>
          </a:pPr>
          <a:r>
            <a:rPr lang="en-US" b="1">
              <a:latin typeface="Oswald" panose="00000500000000000000" pitchFamily="2" charset="0"/>
            </a:rPr>
            <a:t>Re-apply/submit the FAFSA every year</a:t>
          </a:r>
        </a:p>
      </dgm:t>
    </dgm:pt>
    <dgm:pt modelId="{7ACCD7E7-33B5-4B13-A52E-D90E49602D30}" type="parTrans" cxnId="{75027D4A-738E-47E2-9B17-3B81696978EC}">
      <dgm:prSet/>
      <dgm:spPr/>
      <dgm:t>
        <a:bodyPr/>
        <a:lstStyle/>
        <a:p>
          <a:endParaRPr lang="en-US"/>
        </a:p>
      </dgm:t>
    </dgm:pt>
    <dgm:pt modelId="{986040AA-5316-4D9A-B8B8-F163FE5E374E}" type="sibTrans" cxnId="{75027D4A-738E-47E2-9B17-3B81696978EC}">
      <dgm:prSet/>
      <dgm:spPr/>
      <dgm:t>
        <a:bodyPr/>
        <a:lstStyle/>
        <a:p>
          <a:endParaRPr lang="en-US"/>
        </a:p>
      </dgm:t>
    </dgm:pt>
    <dgm:pt modelId="{627582CB-9B38-4124-8710-0143355F118A}" type="pres">
      <dgm:prSet presAssocID="{C1F56D56-B1D1-4E99-AE10-CCD1D1426DB0}" presName="root" presStyleCnt="0">
        <dgm:presLayoutVars>
          <dgm:dir/>
          <dgm:resizeHandles val="exact"/>
        </dgm:presLayoutVars>
      </dgm:prSet>
      <dgm:spPr/>
    </dgm:pt>
    <dgm:pt modelId="{52E0A84B-DE87-420E-8748-F757880F5981}" type="pres">
      <dgm:prSet presAssocID="{F3185627-C37D-43DD-9074-99518B82F475}" presName="compNode" presStyleCnt="0"/>
      <dgm:spPr/>
    </dgm:pt>
    <dgm:pt modelId="{D0641A3E-F662-4E42-9CD3-52A4E1CDF016}" type="pres">
      <dgm:prSet presAssocID="{F3185627-C37D-43DD-9074-99518B82F47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ckpack outline"/>
        </a:ext>
      </dgm:extLst>
    </dgm:pt>
    <dgm:pt modelId="{023D8FDA-4F14-46A4-A4CC-EBA886945744}" type="pres">
      <dgm:prSet presAssocID="{F3185627-C37D-43DD-9074-99518B82F475}" presName="iconSpace" presStyleCnt="0"/>
      <dgm:spPr/>
    </dgm:pt>
    <dgm:pt modelId="{945A649E-D189-4C90-B7B7-E36957290318}" type="pres">
      <dgm:prSet presAssocID="{F3185627-C37D-43DD-9074-99518B82F475}" presName="parTx" presStyleLbl="revTx" presStyleIdx="0" presStyleCnt="10" custScaleX="148417">
        <dgm:presLayoutVars>
          <dgm:chMax val="0"/>
          <dgm:chPref val="0"/>
        </dgm:presLayoutVars>
      </dgm:prSet>
      <dgm:spPr/>
    </dgm:pt>
    <dgm:pt modelId="{1A492CD9-5EC8-47EC-A2E4-181696CAA18E}" type="pres">
      <dgm:prSet presAssocID="{F3185627-C37D-43DD-9074-99518B82F475}" presName="txSpace" presStyleCnt="0"/>
      <dgm:spPr/>
    </dgm:pt>
    <dgm:pt modelId="{BC02DA41-86F9-4E96-8EF5-5E33CDE6C500}" type="pres">
      <dgm:prSet presAssocID="{F3185627-C37D-43DD-9074-99518B82F475}" presName="desTx" presStyleLbl="revTx" presStyleIdx="1" presStyleCnt="10">
        <dgm:presLayoutVars/>
      </dgm:prSet>
      <dgm:spPr/>
    </dgm:pt>
    <dgm:pt modelId="{9FCA74FC-95C5-4819-81FB-418C55175773}" type="pres">
      <dgm:prSet presAssocID="{8BB25A84-AB8B-49A3-92C9-521077CCCE24}" presName="sibTrans" presStyleCnt="0"/>
      <dgm:spPr/>
    </dgm:pt>
    <dgm:pt modelId="{482EF38B-11F8-4BCB-BF34-476CE8F65D23}" type="pres">
      <dgm:prSet presAssocID="{45A79BE4-C8C4-42A5-912B-790313A03796}" presName="compNode" presStyleCnt="0"/>
      <dgm:spPr/>
    </dgm:pt>
    <dgm:pt modelId="{76A578AE-C373-40DA-B5B6-5823A8281195}" type="pres">
      <dgm:prSet presAssocID="{45A79BE4-C8C4-42A5-912B-790313A0379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gaphone"/>
        </a:ext>
      </dgm:extLst>
    </dgm:pt>
    <dgm:pt modelId="{F11E1292-1E17-46C2-AD4E-E86C3F5AC1D6}" type="pres">
      <dgm:prSet presAssocID="{45A79BE4-C8C4-42A5-912B-790313A03796}" presName="iconSpace" presStyleCnt="0"/>
      <dgm:spPr/>
    </dgm:pt>
    <dgm:pt modelId="{7CEBA0A1-3EB7-43CC-B910-FB1ACF4119C3}" type="pres">
      <dgm:prSet presAssocID="{45A79BE4-C8C4-42A5-912B-790313A03796}" presName="parTx" presStyleLbl="revTx" presStyleIdx="2" presStyleCnt="10">
        <dgm:presLayoutVars>
          <dgm:chMax val="0"/>
          <dgm:chPref val="0"/>
        </dgm:presLayoutVars>
      </dgm:prSet>
      <dgm:spPr/>
    </dgm:pt>
    <dgm:pt modelId="{23ED09CC-629C-4687-A47E-29BE256B10B4}" type="pres">
      <dgm:prSet presAssocID="{45A79BE4-C8C4-42A5-912B-790313A03796}" presName="txSpace" presStyleCnt="0"/>
      <dgm:spPr/>
    </dgm:pt>
    <dgm:pt modelId="{F87B267A-CB13-49E9-B08E-8F109F69B24E}" type="pres">
      <dgm:prSet presAssocID="{45A79BE4-C8C4-42A5-912B-790313A03796}" presName="desTx" presStyleLbl="revTx" presStyleIdx="3" presStyleCnt="10">
        <dgm:presLayoutVars/>
      </dgm:prSet>
      <dgm:spPr/>
    </dgm:pt>
    <dgm:pt modelId="{FF92FE14-5608-4DA6-B8AC-CCD4B6D0FBA6}" type="pres">
      <dgm:prSet presAssocID="{E7BD7B1B-57A7-4C11-A1FE-7D1859A57918}" presName="sibTrans" presStyleCnt="0"/>
      <dgm:spPr/>
    </dgm:pt>
    <dgm:pt modelId="{43FAE194-7FA9-4C9B-93EC-17324DAA41DC}" type="pres">
      <dgm:prSet presAssocID="{7365AC80-EA64-4CDF-9FC8-3048FA4BDBE5}" presName="compNode" presStyleCnt="0"/>
      <dgm:spPr/>
    </dgm:pt>
    <dgm:pt modelId="{985D5149-E78F-413E-8F04-52FB960C2C56}" type="pres">
      <dgm:prSet presAssocID="{7365AC80-EA64-4CDF-9FC8-3048FA4BDBE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aily calendar with solid fill"/>
        </a:ext>
      </dgm:extLst>
    </dgm:pt>
    <dgm:pt modelId="{24925D8B-E7E7-43DF-A276-C94F0DA65489}" type="pres">
      <dgm:prSet presAssocID="{7365AC80-EA64-4CDF-9FC8-3048FA4BDBE5}" presName="iconSpace" presStyleCnt="0"/>
      <dgm:spPr/>
    </dgm:pt>
    <dgm:pt modelId="{5143D290-1866-4610-9781-34E258505164}" type="pres">
      <dgm:prSet presAssocID="{7365AC80-EA64-4CDF-9FC8-3048FA4BDBE5}" presName="parTx" presStyleLbl="revTx" presStyleIdx="4" presStyleCnt="10" custScaleX="149139">
        <dgm:presLayoutVars>
          <dgm:chMax val="0"/>
          <dgm:chPref val="0"/>
        </dgm:presLayoutVars>
      </dgm:prSet>
      <dgm:spPr/>
    </dgm:pt>
    <dgm:pt modelId="{740A2465-0FDB-4706-96BE-E46D0189E4E9}" type="pres">
      <dgm:prSet presAssocID="{7365AC80-EA64-4CDF-9FC8-3048FA4BDBE5}" presName="txSpace" presStyleCnt="0"/>
      <dgm:spPr/>
    </dgm:pt>
    <dgm:pt modelId="{023BC3C7-78D1-44CB-9C3D-9297F4FA67A7}" type="pres">
      <dgm:prSet presAssocID="{7365AC80-EA64-4CDF-9FC8-3048FA4BDBE5}" presName="desTx" presStyleLbl="revTx" presStyleIdx="5" presStyleCnt="10" custScaleX="122548" custLinFactNeighborX="-3716" custLinFactNeighborY="-21522">
        <dgm:presLayoutVars/>
      </dgm:prSet>
      <dgm:spPr/>
    </dgm:pt>
    <dgm:pt modelId="{15C7F342-2811-40DB-9A40-86EE2829FC5D}" type="pres">
      <dgm:prSet presAssocID="{2E743FD2-8416-458C-8DD6-459DC5FA3FC0}" presName="sibTrans" presStyleCnt="0"/>
      <dgm:spPr/>
    </dgm:pt>
    <dgm:pt modelId="{14C562EB-F94E-416D-8A4A-EF1B4C48B232}" type="pres">
      <dgm:prSet presAssocID="{38B5CBC8-7967-454F-85C7-435CD483DA30}" presName="compNode" presStyleCnt="0"/>
      <dgm:spPr/>
    </dgm:pt>
    <dgm:pt modelId="{BF26BC0C-1BF4-4713-8EA1-2EA4A4920328}" type="pres">
      <dgm:prSet presAssocID="{38B5CBC8-7967-454F-85C7-435CD483DA3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hoolhouse"/>
        </a:ext>
      </dgm:extLst>
    </dgm:pt>
    <dgm:pt modelId="{FD06D317-FC55-47A5-AAC5-4CBEA4B5A5BF}" type="pres">
      <dgm:prSet presAssocID="{38B5CBC8-7967-454F-85C7-435CD483DA30}" presName="iconSpace" presStyleCnt="0"/>
      <dgm:spPr/>
    </dgm:pt>
    <dgm:pt modelId="{B63D53F9-BDB0-49B1-BF99-A7D0F07F6A6D}" type="pres">
      <dgm:prSet presAssocID="{38B5CBC8-7967-454F-85C7-435CD483DA30}" presName="parTx" presStyleLbl="revTx" presStyleIdx="6" presStyleCnt="10" custScaleX="131016">
        <dgm:presLayoutVars>
          <dgm:chMax val="0"/>
          <dgm:chPref val="0"/>
        </dgm:presLayoutVars>
      </dgm:prSet>
      <dgm:spPr/>
    </dgm:pt>
    <dgm:pt modelId="{7E52B485-B004-4412-8AB9-04E2D299FEF1}" type="pres">
      <dgm:prSet presAssocID="{38B5CBC8-7967-454F-85C7-435CD483DA30}" presName="txSpace" presStyleCnt="0"/>
      <dgm:spPr/>
    </dgm:pt>
    <dgm:pt modelId="{26E36BD9-0E6C-4D8F-A500-05890423A234}" type="pres">
      <dgm:prSet presAssocID="{38B5CBC8-7967-454F-85C7-435CD483DA30}" presName="desTx" presStyleLbl="revTx" presStyleIdx="7" presStyleCnt="10" custScaleX="156321">
        <dgm:presLayoutVars/>
      </dgm:prSet>
      <dgm:spPr/>
    </dgm:pt>
    <dgm:pt modelId="{256A5E14-7C6B-4D2A-9793-FDF83935909F}" type="pres">
      <dgm:prSet presAssocID="{2A72546F-B07E-4AFA-A724-67C6C75FA2F3}" presName="sibTrans" presStyleCnt="0"/>
      <dgm:spPr/>
    </dgm:pt>
    <dgm:pt modelId="{9026ECA1-7640-425D-A63F-4AB5CD79CA76}" type="pres">
      <dgm:prSet presAssocID="{1D99FFC8-824D-4404-8298-2A7406C50080}" presName="compNode" presStyleCnt="0"/>
      <dgm:spPr/>
    </dgm:pt>
    <dgm:pt modelId="{E7187095-982B-4851-8899-A528717EDAEF}" type="pres">
      <dgm:prSet presAssocID="{1D99FFC8-824D-4404-8298-2A7406C50080}"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ilter"/>
        </a:ext>
      </dgm:extLst>
    </dgm:pt>
    <dgm:pt modelId="{292C91B2-9A81-4731-8DEA-85BBEC8B38FA}" type="pres">
      <dgm:prSet presAssocID="{1D99FFC8-824D-4404-8298-2A7406C50080}" presName="iconSpace" presStyleCnt="0"/>
      <dgm:spPr/>
    </dgm:pt>
    <dgm:pt modelId="{1F817311-3DBE-42FB-9357-976C5AEAC169}" type="pres">
      <dgm:prSet presAssocID="{1D99FFC8-824D-4404-8298-2A7406C50080}" presName="parTx" presStyleLbl="revTx" presStyleIdx="8" presStyleCnt="10" custScaleX="115814">
        <dgm:presLayoutVars>
          <dgm:chMax val="0"/>
          <dgm:chPref val="0"/>
        </dgm:presLayoutVars>
      </dgm:prSet>
      <dgm:spPr/>
    </dgm:pt>
    <dgm:pt modelId="{2DC5A3F5-89E1-4E37-A3FB-0652DAF4780A}" type="pres">
      <dgm:prSet presAssocID="{1D99FFC8-824D-4404-8298-2A7406C50080}" presName="txSpace" presStyleCnt="0"/>
      <dgm:spPr/>
    </dgm:pt>
    <dgm:pt modelId="{22A25998-5379-4D55-9B9C-17E5BAAE1536}" type="pres">
      <dgm:prSet presAssocID="{1D99FFC8-824D-4404-8298-2A7406C50080}" presName="desTx" presStyleLbl="revTx" presStyleIdx="9" presStyleCnt="10">
        <dgm:presLayoutVars/>
      </dgm:prSet>
      <dgm:spPr/>
    </dgm:pt>
  </dgm:ptLst>
  <dgm:cxnLst>
    <dgm:cxn modelId="{1AF4CD14-9E5F-45FD-A836-EB7C1F3BE7D2}" type="presOf" srcId="{F3185627-C37D-43DD-9074-99518B82F475}" destId="{945A649E-D189-4C90-B7B7-E36957290318}" srcOrd="0" destOrd="0" presId="urn:microsoft.com/office/officeart/2018/5/layout/CenteredIconLabelDescriptionList"/>
    <dgm:cxn modelId="{D9F2C01F-5E3D-4996-A4A8-44A6C988AACF}" srcId="{7365AC80-EA64-4CDF-9FC8-3048FA4BDBE5}" destId="{B577EDF7-F0FA-4446-A2FF-B955D759A329}" srcOrd="0" destOrd="0" parTransId="{431D76E8-12AC-46E6-8BDB-4C425515BAD7}" sibTransId="{3BC45CE1-43D9-4906-8F34-5E51D70B2659}"/>
    <dgm:cxn modelId="{71213729-6020-4AE0-B2BA-83E40322D92E}" type="presOf" srcId="{C1F56D56-B1D1-4E99-AE10-CCD1D1426DB0}" destId="{627582CB-9B38-4124-8710-0143355F118A}" srcOrd="0" destOrd="0" presId="urn:microsoft.com/office/officeart/2018/5/layout/CenteredIconLabelDescriptionList"/>
    <dgm:cxn modelId="{B42EE730-FE66-490D-AB83-286E7E84FD8E}" type="presOf" srcId="{1D99FFC8-824D-4404-8298-2A7406C50080}" destId="{1F817311-3DBE-42FB-9357-976C5AEAC169}" srcOrd="0" destOrd="0" presId="urn:microsoft.com/office/officeart/2018/5/layout/CenteredIconLabelDescriptionList"/>
    <dgm:cxn modelId="{07F9253A-D5AD-4CEE-98DB-A84CD3679EC2}" srcId="{C1F56D56-B1D1-4E99-AE10-CCD1D1426DB0}" destId="{F3185627-C37D-43DD-9074-99518B82F475}" srcOrd="0" destOrd="0" parTransId="{33D65073-46B5-4766-911F-5057E4F5EC8A}" sibTransId="{8BB25A84-AB8B-49A3-92C9-521077CCCE24}"/>
    <dgm:cxn modelId="{7EF2055F-A545-43F8-AA95-67F0BD32E6A2}" srcId="{C1F56D56-B1D1-4E99-AE10-CCD1D1426DB0}" destId="{7365AC80-EA64-4CDF-9FC8-3048FA4BDBE5}" srcOrd="2" destOrd="0" parTransId="{8C8DE38A-97D8-4BC4-86E1-6973FF0CE04B}" sibTransId="{2E743FD2-8416-458C-8DD6-459DC5FA3FC0}"/>
    <dgm:cxn modelId="{AEC3175F-260E-4CA0-9BF6-F85E8EA4BF8D}" srcId="{C1F56D56-B1D1-4E99-AE10-CCD1D1426DB0}" destId="{38B5CBC8-7967-454F-85C7-435CD483DA30}" srcOrd="3" destOrd="0" parTransId="{2DF04DD4-963C-4299-B0DF-FCAD6F378320}" sibTransId="{2A72546F-B07E-4AFA-A724-67C6C75FA2F3}"/>
    <dgm:cxn modelId="{75027D4A-738E-47E2-9B17-3B81696978EC}" srcId="{C1F56D56-B1D1-4E99-AE10-CCD1D1426DB0}" destId="{1D99FFC8-824D-4404-8298-2A7406C50080}" srcOrd="4" destOrd="0" parTransId="{7ACCD7E7-33B5-4B13-A52E-D90E49602D30}" sibTransId="{986040AA-5316-4D9A-B8B8-F163FE5E374E}"/>
    <dgm:cxn modelId="{5F9DC54A-5107-42F2-B688-A6DC4890B112}" srcId="{C1F56D56-B1D1-4E99-AE10-CCD1D1426DB0}" destId="{45A79BE4-C8C4-42A5-912B-790313A03796}" srcOrd="1" destOrd="0" parTransId="{2175838C-0A68-472D-869C-AF1B226CCC70}" sibTransId="{E7BD7B1B-57A7-4C11-A1FE-7D1859A57918}"/>
    <dgm:cxn modelId="{CBB14E4F-66BB-4B74-8CDA-FB949F4ADE31}" type="presOf" srcId="{B1FEFEE4-2DC9-4CD6-8F98-58EE6A50A525}" destId="{26E36BD9-0E6C-4D8F-A500-05890423A234}" srcOrd="0" destOrd="0" presId="urn:microsoft.com/office/officeart/2018/5/layout/CenteredIconLabelDescriptionList"/>
    <dgm:cxn modelId="{1E394B71-AF90-4E12-955D-C056ADC3831C}" srcId="{7365AC80-EA64-4CDF-9FC8-3048FA4BDBE5}" destId="{EF778D3F-00A9-4CBF-B0D8-DC684773D80C}" srcOrd="1" destOrd="0" parTransId="{0E198BD1-A85B-4153-9401-9ABFD54BC797}" sibTransId="{AE07C730-AF69-4A0F-A78D-A43076E85FCA}"/>
    <dgm:cxn modelId="{9AA75A92-4C9B-480F-916F-B53887CAFDF9}" type="presOf" srcId="{45A79BE4-C8C4-42A5-912B-790313A03796}" destId="{7CEBA0A1-3EB7-43CC-B910-FB1ACF4119C3}" srcOrd="0" destOrd="0" presId="urn:microsoft.com/office/officeart/2018/5/layout/CenteredIconLabelDescriptionList"/>
    <dgm:cxn modelId="{1A8F87AD-E394-4FD3-80BD-5E8F595D51AA}" srcId="{38B5CBC8-7967-454F-85C7-435CD483DA30}" destId="{B1FEFEE4-2DC9-4CD6-8F98-58EE6A50A525}" srcOrd="0" destOrd="0" parTransId="{9BE3473A-1703-48DA-B651-2F204AAB0D9F}" sibTransId="{99C66F1F-18A3-4327-B969-5C891F05872A}"/>
    <dgm:cxn modelId="{C8175CC5-E45D-422C-BED5-A6F10E187221}" type="presOf" srcId="{B577EDF7-F0FA-4446-A2FF-B955D759A329}" destId="{023BC3C7-78D1-44CB-9C3D-9297F4FA67A7}" srcOrd="0" destOrd="0" presId="urn:microsoft.com/office/officeart/2018/5/layout/CenteredIconLabelDescriptionList"/>
    <dgm:cxn modelId="{92E251CC-87B2-4D19-8A4B-2E897A12B531}" type="presOf" srcId="{EF778D3F-00A9-4CBF-B0D8-DC684773D80C}" destId="{023BC3C7-78D1-44CB-9C3D-9297F4FA67A7}" srcOrd="0" destOrd="1" presId="urn:microsoft.com/office/officeart/2018/5/layout/CenteredIconLabelDescriptionList"/>
    <dgm:cxn modelId="{7DEAB8EE-71C2-4A27-B4C9-D616132486AD}" type="presOf" srcId="{7365AC80-EA64-4CDF-9FC8-3048FA4BDBE5}" destId="{5143D290-1866-4610-9781-34E258505164}" srcOrd="0" destOrd="0" presId="urn:microsoft.com/office/officeart/2018/5/layout/CenteredIconLabelDescriptionList"/>
    <dgm:cxn modelId="{487FA7F2-0CE3-42EE-A1B2-A04469C4813D}" type="presOf" srcId="{38B5CBC8-7967-454F-85C7-435CD483DA30}" destId="{B63D53F9-BDB0-49B1-BF99-A7D0F07F6A6D}" srcOrd="0" destOrd="0" presId="urn:microsoft.com/office/officeart/2018/5/layout/CenteredIconLabelDescriptionList"/>
    <dgm:cxn modelId="{84AD5207-2509-4FF7-AB03-CE1441413656}" type="presParOf" srcId="{627582CB-9B38-4124-8710-0143355F118A}" destId="{52E0A84B-DE87-420E-8748-F757880F5981}" srcOrd="0" destOrd="0" presId="urn:microsoft.com/office/officeart/2018/5/layout/CenteredIconLabelDescriptionList"/>
    <dgm:cxn modelId="{23C1ADD6-CFE5-4DC9-A88F-62DE631FC102}" type="presParOf" srcId="{52E0A84B-DE87-420E-8748-F757880F5981}" destId="{D0641A3E-F662-4E42-9CD3-52A4E1CDF016}" srcOrd="0" destOrd="0" presId="urn:microsoft.com/office/officeart/2018/5/layout/CenteredIconLabelDescriptionList"/>
    <dgm:cxn modelId="{6854442E-AEE4-4A00-B470-5ABCE40489E7}" type="presParOf" srcId="{52E0A84B-DE87-420E-8748-F757880F5981}" destId="{023D8FDA-4F14-46A4-A4CC-EBA886945744}" srcOrd="1" destOrd="0" presId="urn:microsoft.com/office/officeart/2018/5/layout/CenteredIconLabelDescriptionList"/>
    <dgm:cxn modelId="{646F2416-15DD-4A95-BDCA-34699B987709}" type="presParOf" srcId="{52E0A84B-DE87-420E-8748-F757880F5981}" destId="{945A649E-D189-4C90-B7B7-E36957290318}" srcOrd="2" destOrd="0" presId="urn:microsoft.com/office/officeart/2018/5/layout/CenteredIconLabelDescriptionList"/>
    <dgm:cxn modelId="{0235377F-4D3F-41F9-861D-B561F6107AC2}" type="presParOf" srcId="{52E0A84B-DE87-420E-8748-F757880F5981}" destId="{1A492CD9-5EC8-47EC-A2E4-181696CAA18E}" srcOrd="3" destOrd="0" presId="urn:microsoft.com/office/officeart/2018/5/layout/CenteredIconLabelDescriptionList"/>
    <dgm:cxn modelId="{00BFDF8B-ACEE-4CB4-A09F-861D82708B30}" type="presParOf" srcId="{52E0A84B-DE87-420E-8748-F757880F5981}" destId="{BC02DA41-86F9-4E96-8EF5-5E33CDE6C500}" srcOrd="4" destOrd="0" presId="urn:microsoft.com/office/officeart/2018/5/layout/CenteredIconLabelDescriptionList"/>
    <dgm:cxn modelId="{D8120C76-6A3A-49AB-86CD-D32E43B65609}" type="presParOf" srcId="{627582CB-9B38-4124-8710-0143355F118A}" destId="{9FCA74FC-95C5-4819-81FB-418C55175773}" srcOrd="1" destOrd="0" presId="urn:microsoft.com/office/officeart/2018/5/layout/CenteredIconLabelDescriptionList"/>
    <dgm:cxn modelId="{5C482DC8-B752-4D49-B650-60A1C01A4DCF}" type="presParOf" srcId="{627582CB-9B38-4124-8710-0143355F118A}" destId="{482EF38B-11F8-4BCB-BF34-476CE8F65D23}" srcOrd="2" destOrd="0" presId="urn:microsoft.com/office/officeart/2018/5/layout/CenteredIconLabelDescriptionList"/>
    <dgm:cxn modelId="{9E14B386-2CBF-42B2-9D2F-BC1171FACA4C}" type="presParOf" srcId="{482EF38B-11F8-4BCB-BF34-476CE8F65D23}" destId="{76A578AE-C373-40DA-B5B6-5823A8281195}" srcOrd="0" destOrd="0" presId="urn:microsoft.com/office/officeart/2018/5/layout/CenteredIconLabelDescriptionList"/>
    <dgm:cxn modelId="{1EC8142E-6D50-48CB-A5CC-14F7C301F6A0}" type="presParOf" srcId="{482EF38B-11F8-4BCB-BF34-476CE8F65D23}" destId="{F11E1292-1E17-46C2-AD4E-E86C3F5AC1D6}" srcOrd="1" destOrd="0" presId="urn:microsoft.com/office/officeart/2018/5/layout/CenteredIconLabelDescriptionList"/>
    <dgm:cxn modelId="{CF73EBF1-0369-4FE1-B80A-9DEB3F72CEDD}" type="presParOf" srcId="{482EF38B-11F8-4BCB-BF34-476CE8F65D23}" destId="{7CEBA0A1-3EB7-43CC-B910-FB1ACF4119C3}" srcOrd="2" destOrd="0" presId="urn:microsoft.com/office/officeart/2018/5/layout/CenteredIconLabelDescriptionList"/>
    <dgm:cxn modelId="{0761E8CE-56DF-4D86-9980-DAE3C5AF5026}" type="presParOf" srcId="{482EF38B-11F8-4BCB-BF34-476CE8F65D23}" destId="{23ED09CC-629C-4687-A47E-29BE256B10B4}" srcOrd="3" destOrd="0" presId="urn:microsoft.com/office/officeart/2018/5/layout/CenteredIconLabelDescriptionList"/>
    <dgm:cxn modelId="{1F1EECB4-C896-48AB-9F8F-4F40F5134026}" type="presParOf" srcId="{482EF38B-11F8-4BCB-BF34-476CE8F65D23}" destId="{F87B267A-CB13-49E9-B08E-8F109F69B24E}" srcOrd="4" destOrd="0" presId="urn:microsoft.com/office/officeart/2018/5/layout/CenteredIconLabelDescriptionList"/>
    <dgm:cxn modelId="{09D69448-A8BD-482E-8987-1C4F51778057}" type="presParOf" srcId="{627582CB-9B38-4124-8710-0143355F118A}" destId="{FF92FE14-5608-4DA6-B8AC-CCD4B6D0FBA6}" srcOrd="3" destOrd="0" presId="urn:microsoft.com/office/officeart/2018/5/layout/CenteredIconLabelDescriptionList"/>
    <dgm:cxn modelId="{CC808A24-5332-4494-86EC-36AA05D04081}" type="presParOf" srcId="{627582CB-9B38-4124-8710-0143355F118A}" destId="{43FAE194-7FA9-4C9B-93EC-17324DAA41DC}" srcOrd="4" destOrd="0" presId="urn:microsoft.com/office/officeart/2018/5/layout/CenteredIconLabelDescriptionList"/>
    <dgm:cxn modelId="{F19C6132-621B-4BBE-962E-6B05CE28BDB0}" type="presParOf" srcId="{43FAE194-7FA9-4C9B-93EC-17324DAA41DC}" destId="{985D5149-E78F-413E-8F04-52FB960C2C56}" srcOrd="0" destOrd="0" presId="urn:microsoft.com/office/officeart/2018/5/layout/CenteredIconLabelDescriptionList"/>
    <dgm:cxn modelId="{57BD0E21-569B-4CF7-A133-3EC2348E5A81}" type="presParOf" srcId="{43FAE194-7FA9-4C9B-93EC-17324DAA41DC}" destId="{24925D8B-E7E7-43DF-A276-C94F0DA65489}" srcOrd="1" destOrd="0" presId="urn:microsoft.com/office/officeart/2018/5/layout/CenteredIconLabelDescriptionList"/>
    <dgm:cxn modelId="{7CAB1C88-8416-44CE-9508-4EC3F4169F0D}" type="presParOf" srcId="{43FAE194-7FA9-4C9B-93EC-17324DAA41DC}" destId="{5143D290-1866-4610-9781-34E258505164}" srcOrd="2" destOrd="0" presId="urn:microsoft.com/office/officeart/2018/5/layout/CenteredIconLabelDescriptionList"/>
    <dgm:cxn modelId="{4173DEF8-BDB3-4475-B425-B20F268E948D}" type="presParOf" srcId="{43FAE194-7FA9-4C9B-93EC-17324DAA41DC}" destId="{740A2465-0FDB-4706-96BE-E46D0189E4E9}" srcOrd="3" destOrd="0" presId="urn:microsoft.com/office/officeart/2018/5/layout/CenteredIconLabelDescriptionList"/>
    <dgm:cxn modelId="{C0A48117-9FF1-43AC-A1D5-3887A8FE3FF6}" type="presParOf" srcId="{43FAE194-7FA9-4C9B-93EC-17324DAA41DC}" destId="{023BC3C7-78D1-44CB-9C3D-9297F4FA67A7}" srcOrd="4" destOrd="0" presId="urn:microsoft.com/office/officeart/2018/5/layout/CenteredIconLabelDescriptionList"/>
    <dgm:cxn modelId="{915256AC-55C7-494B-BB6E-3C322D29A350}" type="presParOf" srcId="{627582CB-9B38-4124-8710-0143355F118A}" destId="{15C7F342-2811-40DB-9A40-86EE2829FC5D}" srcOrd="5" destOrd="0" presId="urn:microsoft.com/office/officeart/2018/5/layout/CenteredIconLabelDescriptionList"/>
    <dgm:cxn modelId="{DC873F23-1C92-4DF9-8646-53ABA527D11D}" type="presParOf" srcId="{627582CB-9B38-4124-8710-0143355F118A}" destId="{14C562EB-F94E-416D-8A4A-EF1B4C48B232}" srcOrd="6" destOrd="0" presId="urn:microsoft.com/office/officeart/2018/5/layout/CenteredIconLabelDescriptionList"/>
    <dgm:cxn modelId="{922B271C-E448-4C59-A03B-31AFA78A8995}" type="presParOf" srcId="{14C562EB-F94E-416D-8A4A-EF1B4C48B232}" destId="{BF26BC0C-1BF4-4713-8EA1-2EA4A4920328}" srcOrd="0" destOrd="0" presId="urn:microsoft.com/office/officeart/2018/5/layout/CenteredIconLabelDescriptionList"/>
    <dgm:cxn modelId="{689AB89B-B108-4C71-96BC-3E69EAE05D57}" type="presParOf" srcId="{14C562EB-F94E-416D-8A4A-EF1B4C48B232}" destId="{FD06D317-FC55-47A5-AAC5-4CBEA4B5A5BF}" srcOrd="1" destOrd="0" presId="urn:microsoft.com/office/officeart/2018/5/layout/CenteredIconLabelDescriptionList"/>
    <dgm:cxn modelId="{13AEBDD1-0737-4E17-87D0-8FDB05D9224A}" type="presParOf" srcId="{14C562EB-F94E-416D-8A4A-EF1B4C48B232}" destId="{B63D53F9-BDB0-49B1-BF99-A7D0F07F6A6D}" srcOrd="2" destOrd="0" presId="urn:microsoft.com/office/officeart/2018/5/layout/CenteredIconLabelDescriptionList"/>
    <dgm:cxn modelId="{36B56A57-C95E-43E0-866F-6BFF30F760D5}" type="presParOf" srcId="{14C562EB-F94E-416D-8A4A-EF1B4C48B232}" destId="{7E52B485-B004-4412-8AB9-04E2D299FEF1}" srcOrd="3" destOrd="0" presId="urn:microsoft.com/office/officeart/2018/5/layout/CenteredIconLabelDescriptionList"/>
    <dgm:cxn modelId="{E8B8C586-4E4A-4F31-890C-34AC13817493}" type="presParOf" srcId="{14C562EB-F94E-416D-8A4A-EF1B4C48B232}" destId="{26E36BD9-0E6C-4D8F-A500-05890423A234}" srcOrd="4" destOrd="0" presId="urn:microsoft.com/office/officeart/2018/5/layout/CenteredIconLabelDescriptionList"/>
    <dgm:cxn modelId="{33728394-B0F4-491B-AD14-04AF725CF604}" type="presParOf" srcId="{627582CB-9B38-4124-8710-0143355F118A}" destId="{256A5E14-7C6B-4D2A-9793-FDF83935909F}" srcOrd="7" destOrd="0" presId="urn:microsoft.com/office/officeart/2018/5/layout/CenteredIconLabelDescriptionList"/>
    <dgm:cxn modelId="{3E9380A3-DCCA-4F6E-B6EF-4224E2B7F010}" type="presParOf" srcId="{627582CB-9B38-4124-8710-0143355F118A}" destId="{9026ECA1-7640-425D-A63F-4AB5CD79CA76}" srcOrd="8" destOrd="0" presId="urn:microsoft.com/office/officeart/2018/5/layout/CenteredIconLabelDescriptionList"/>
    <dgm:cxn modelId="{2224616E-57C1-4063-924F-652D923100DE}" type="presParOf" srcId="{9026ECA1-7640-425D-A63F-4AB5CD79CA76}" destId="{E7187095-982B-4851-8899-A528717EDAEF}" srcOrd="0" destOrd="0" presId="urn:microsoft.com/office/officeart/2018/5/layout/CenteredIconLabelDescriptionList"/>
    <dgm:cxn modelId="{34C8E0C7-2EA8-47D1-8A69-20A42CDFA5B8}" type="presParOf" srcId="{9026ECA1-7640-425D-A63F-4AB5CD79CA76}" destId="{292C91B2-9A81-4731-8DEA-85BBEC8B38FA}" srcOrd="1" destOrd="0" presId="urn:microsoft.com/office/officeart/2018/5/layout/CenteredIconLabelDescriptionList"/>
    <dgm:cxn modelId="{C4371FF3-4770-41C4-9238-9ACF71ECECA3}" type="presParOf" srcId="{9026ECA1-7640-425D-A63F-4AB5CD79CA76}" destId="{1F817311-3DBE-42FB-9357-976C5AEAC169}" srcOrd="2" destOrd="0" presId="urn:microsoft.com/office/officeart/2018/5/layout/CenteredIconLabelDescriptionList"/>
    <dgm:cxn modelId="{D88FFC2C-386E-4B45-B6EB-9A60A445673C}" type="presParOf" srcId="{9026ECA1-7640-425D-A63F-4AB5CD79CA76}" destId="{2DC5A3F5-89E1-4E37-A3FB-0652DAF4780A}" srcOrd="3" destOrd="0" presId="urn:microsoft.com/office/officeart/2018/5/layout/CenteredIconLabelDescriptionList"/>
    <dgm:cxn modelId="{5FEEAC1C-2E75-4D75-9E49-EDFA8A05928A}" type="presParOf" srcId="{9026ECA1-7640-425D-A63F-4AB5CD79CA76}" destId="{22A25998-5379-4D55-9B9C-17E5BAAE1536}"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8C4F6A-8F30-4F80-8CCB-71C2E5CD7EB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36B4011-ACA4-49CB-B9DE-087175C9F6AC}">
      <dgm:prSet/>
      <dgm:spPr/>
      <dgm:t>
        <a:bodyPr/>
        <a:lstStyle/>
        <a:p>
          <a:r>
            <a:rPr lang="en-US" i="1"/>
            <a:t>What do I need to complete the FAFSA?</a:t>
          </a:r>
          <a:endParaRPr lang="en-US"/>
        </a:p>
      </dgm:t>
    </dgm:pt>
    <dgm:pt modelId="{85C8054B-C562-48C6-930E-95B60387CA96}" type="parTrans" cxnId="{A4AE4DF1-4EE8-4A99-8D28-D5F67C29606E}">
      <dgm:prSet/>
      <dgm:spPr/>
      <dgm:t>
        <a:bodyPr/>
        <a:lstStyle/>
        <a:p>
          <a:endParaRPr lang="en-US"/>
        </a:p>
      </dgm:t>
    </dgm:pt>
    <dgm:pt modelId="{3A72190A-4868-47B9-B1D8-A9BE1A15889D}" type="sibTrans" cxnId="{A4AE4DF1-4EE8-4A99-8D28-D5F67C29606E}">
      <dgm:prSet/>
      <dgm:spPr/>
      <dgm:t>
        <a:bodyPr/>
        <a:lstStyle/>
        <a:p>
          <a:endParaRPr lang="en-US"/>
        </a:p>
      </dgm:t>
    </dgm:pt>
    <dgm:pt modelId="{4B2DC059-4353-4ADE-B3D6-D7A717DB73EF}">
      <dgm:prSet/>
      <dgm:spPr/>
      <dgm:t>
        <a:bodyPr/>
        <a:lstStyle/>
        <a:p>
          <a:r>
            <a:rPr lang="en-US" i="1"/>
            <a:t>Social security number(s)</a:t>
          </a:r>
          <a:endParaRPr lang="en-US"/>
        </a:p>
      </dgm:t>
    </dgm:pt>
    <dgm:pt modelId="{BD44CCAF-3E3B-4B77-864A-BEFE24E8050B}" type="parTrans" cxnId="{90122F39-047D-49A8-801A-BF5E5364B2AF}">
      <dgm:prSet/>
      <dgm:spPr/>
      <dgm:t>
        <a:bodyPr/>
        <a:lstStyle/>
        <a:p>
          <a:endParaRPr lang="en-US"/>
        </a:p>
      </dgm:t>
    </dgm:pt>
    <dgm:pt modelId="{3C064E17-8D83-46A4-8B67-119B2C4736D3}" type="sibTrans" cxnId="{90122F39-047D-49A8-801A-BF5E5364B2AF}">
      <dgm:prSet/>
      <dgm:spPr/>
      <dgm:t>
        <a:bodyPr/>
        <a:lstStyle/>
        <a:p>
          <a:endParaRPr lang="en-US"/>
        </a:p>
      </dgm:t>
    </dgm:pt>
    <dgm:pt modelId="{5523B210-62AB-43C5-8458-0482BCDEAA13}">
      <dgm:prSet/>
      <dgm:spPr/>
      <dgm:t>
        <a:bodyPr/>
        <a:lstStyle/>
        <a:p>
          <a:r>
            <a:rPr lang="en-US" i="1"/>
            <a:t>Driver’s license</a:t>
          </a:r>
          <a:endParaRPr lang="en-US"/>
        </a:p>
      </dgm:t>
    </dgm:pt>
    <dgm:pt modelId="{54816B9E-0DFB-4B37-AA38-42A3987C042B}" type="parTrans" cxnId="{1C6869E2-06CD-49A3-800F-CC252DFB9D85}">
      <dgm:prSet/>
      <dgm:spPr/>
      <dgm:t>
        <a:bodyPr/>
        <a:lstStyle/>
        <a:p>
          <a:endParaRPr lang="en-US"/>
        </a:p>
      </dgm:t>
    </dgm:pt>
    <dgm:pt modelId="{9BEE5830-7E34-4881-A50C-ACC37FAFB1B9}" type="sibTrans" cxnId="{1C6869E2-06CD-49A3-800F-CC252DFB9D85}">
      <dgm:prSet/>
      <dgm:spPr/>
      <dgm:t>
        <a:bodyPr/>
        <a:lstStyle/>
        <a:p>
          <a:endParaRPr lang="en-US"/>
        </a:p>
      </dgm:t>
    </dgm:pt>
    <dgm:pt modelId="{89D47CC3-DBB4-4328-8127-6A7FDCDA4C72}">
      <dgm:prSet/>
      <dgm:spPr/>
      <dgm:t>
        <a:bodyPr/>
        <a:lstStyle/>
        <a:p>
          <a:r>
            <a:rPr lang="en-US" i="1"/>
            <a:t>Alien Registration number, if not a U.S. citizen</a:t>
          </a:r>
          <a:endParaRPr lang="en-US"/>
        </a:p>
      </dgm:t>
    </dgm:pt>
    <dgm:pt modelId="{853476D3-CF63-4911-9EEE-6F97410AB911}" type="parTrans" cxnId="{23A8CD8A-333F-4DB3-8F61-A10E6CC5A524}">
      <dgm:prSet/>
      <dgm:spPr/>
      <dgm:t>
        <a:bodyPr/>
        <a:lstStyle/>
        <a:p>
          <a:endParaRPr lang="en-US"/>
        </a:p>
      </dgm:t>
    </dgm:pt>
    <dgm:pt modelId="{069DA96F-420F-4FB2-B4A8-FD0F9B1E782F}" type="sibTrans" cxnId="{23A8CD8A-333F-4DB3-8F61-A10E6CC5A524}">
      <dgm:prSet/>
      <dgm:spPr/>
      <dgm:t>
        <a:bodyPr/>
        <a:lstStyle/>
        <a:p>
          <a:endParaRPr lang="en-US"/>
        </a:p>
      </dgm:t>
    </dgm:pt>
    <dgm:pt modelId="{0CD438D8-C3BF-424A-8766-01F4835846C7}">
      <dgm:prSet/>
      <dgm:spPr/>
      <dgm:t>
        <a:bodyPr/>
        <a:lstStyle/>
        <a:p>
          <a:r>
            <a:rPr lang="en-US" i="1"/>
            <a:t>2022 federal tax documents for student and parent(s)</a:t>
          </a:r>
          <a:endParaRPr lang="en-US"/>
        </a:p>
      </dgm:t>
    </dgm:pt>
    <dgm:pt modelId="{81F437B0-1446-44BD-8A6E-B4AE774056C3}" type="parTrans" cxnId="{B459EBD8-F7AB-4868-B1CD-BCB097832774}">
      <dgm:prSet/>
      <dgm:spPr/>
      <dgm:t>
        <a:bodyPr/>
        <a:lstStyle/>
        <a:p>
          <a:endParaRPr lang="en-US"/>
        </a:p>
      </dgm:t>
    </dgm:pt>
    <dgm:pt modelId="{1CA225A9-7119-4401-B5E2-C4F2D8EC2637}" type="sibTrans" cxnId="{B459EBD8-F7AB-4868-B1CD-BCB097832774}">
      <dgm:prSet/>
      <dgm:spPr/>
      <dgm:t>
        <a:bodyPr/>
        <a:lstStyle/>
        <a:p>
          <a:endParaRPr lang="en-US"/>
        </a:p>
      </dgm:t>
    </dgm:pt>
    <dgm:pt modelId="{4D2B5E39-5E00-409D-9521-7F78F305C606}">
      <dgm:prSet/>
      <dgm:spPr/>
      <dgm:t>
        <a:bodyPr/>
        <a:lstStyle/>
        <a:p>
          <a:r>
            <a:rPr lang="en-US" i="1"/>
            <a:t>Records of untaxed income</a:t>
          </a:r>
          <a:endParaRPr lang="en-US"/>
        </a:p>
      </dgm:t>
    </dgm:pt>
    <dgm:pt modelId="{88BE90DE-7FC4-40E1-8A84-91FA97A8BD05}" type="parTrans" cxnId="{8F13E7BD-9D2B-4E12-A085-3E1F29636CDC}">
      <dgm:prSet/>
      <dgm:spPr/>
      <dgm:t>
        <a:bodyPr/>
        <a:lstStyle/>
        <a:p>
          <a:endParaRPr lang="en-US"/>
        </a:p>
      </dgm:t>
    </dgm:pt>
    <dgm:pt modelId="{C638037F-33DE-4690-80FA-88491B97433E}" type="sibTrans" cxnId="{8F13E7BD-9D2B-4E12-A085-3E1F29636CDC}">
      <dgm:prSet/>
      <dgm:spPr/>
      <dgm:t>
        <a:bodyPr/>
        <a:lstStyle/>
        <a:p>
          <a:endParaRPr lang="en-US"/>
        </a:p>
      </dgm:t>
    </dgm:pt>
    <dgm:pt modelId="{D0FA14FB-1EC5-4BA8-8C25-32A1BAB9F9AC}">
      <dgm:prSet/>
      <dgm:spPr/>
      <dgm:t>
        <a:bodyPr/>
        <a:lstStyle/>
        <a:p>
          <a:r>
            <a:rPr lang="en-US" i="1"/>
            <a:t>Information on savings, investments, business and farm assets</a:t>
          </a:r>
          <a:endParaRPr lang="en-US"/>
        </a:p>
      </dgm:t>
    </dgm:pt>
    <dgm:pt modelId="{CC7BF1D4-7F72-443E-8D29-BABBAA53981B}" type="parTrans" cxnId="{A507DD76-C6F1-4809-A4F2-FDE11F082170}">
      <dgm:prSet/>
      <dgm:spPr/>
      <dgm:t>
        <a:bodyPr/>
        <a:lstStyle/>
        <a:p>
          <a:endParaRPr lang="en-US"/>
        </a:p>
      </dgm:t>
    </dgm:pt>
    <dgm:pt modelId="{0438A36A-AC45-49AD-B8C9-7BFF6A754937}" type="sibTrans" cxnId="{A507DD76-C6F1-4809-A4F2-FDE11F082170}">
      <dgm:prSet/>
      <dgm:spPr/>
      <dgm:t>
        <a:bodyPr/>
        <a:lstStyle/>
        <a:p>
          <a:endParaRPr lang="en-US"/>
        </a:p>
      </dgm:t>
    </dgm:pt>
    <dgm:pt modelId="{FC9F3B83-16AC-466E-93A9-A2381AF8E036}">
      <dgm:prSet/>
      <dgm:spPr/>
      <dgm:t>
        <a:bodyPr/>
        <a:lstStyle/>
        <a:p>
          <a:r>
            <a:rPr lang="en-US" i="1"/>
            <a:t>Federal Student Aid (FSA) ID</a:t>
          </a:r>
          <a:endParaRPr lang="en-US"/>
        </a:p>
      </dgm:t>
    </dgm:pt>
    <dgm:pt modelId="{63EF2025-A73F-4DF1-8CF6-6124F84EC600}" type="parTrans" cxnId="{9BFE96AA-47C8-45DE-9093-38BB360C6FA9}">
      <dgm:prSet/>
      <dgm:spPr/>
      <dgm:t>
        <a:bodyPr/>
        <a:lstStyle/>
        <a:p>
          <a:endParaRPr lang="en-US"/>
        </a:p>
      </dgm:t>
    </dgm:pt>
    <dgm:pt modelId="{0B7685E7-2A01-40CC-9BCB-4203D0794D93}" type="sibTrans" cxnId="{9BFE96AA-47C8-45DE-9093-38BB360C6FA9}">
      <dgm:prSet/>
      <dgm:spPr/>
      <dgm:t>
        <a:bodyPr/>
        <a:lstStyle/>
        <a:p>
          <a:endParaRPr lang="en-US"/>
        </a:p>
      </dgm:t>
    </dgm:pt>
    <dgm:pt modelId="{4B772890-6610-4164-8B69-D14A440967E8}" type="pres">
      <dgm:prSet presAssocID="{9B8C4F6A-8F30-4F80-8CCB-71C2E5CD7EBF}" presName="linear" presStyleCnt="0">
        <dgm:presLayoutVars>
          <dgm:animLvl val="lvl"/>
          <dgm:resizeHandles val="exact"/>
        </dgm:presLayoutVars>
      </dgm:prSet>
      <dgm:spPr/>
    </dgm:pt>
    <dgm:pt modelId="{B27D63BD-F2E2-4336-A73C-44C796FD5841}" type="pres">
      <dgm:prSet presAssocID="{D36B4011-ACA4-49CB-B9DE-087175C9F6AC}" presName="parentText" presStyleLbl="node1" presStyleIdx="0" presStyleCnt="1">
        <dgm:presLayoutVars>
          <dgm:chMax val="0"/>
          <dgm:bulletEnabled val="1"/>
        </dgm:presLayoutVars>
      </dgm:prSet>
      <dgm:spPr/>
    </dgm:pt>
    <dgm:pt modelId="{E57858F6-FB51-43D0-8012-5030004A9AB5}" type="pres">
      <dgm:prSet presAssocID="{D36B4011-ACA4-49CB-B9DE-087175C9F6AC}" presName="childText" presStyleLbl="revTx" presStyleIdx="0" presStyleCnt="1">
        <dgm:presLayoutVars>
          <dgm:bulletEnabled val="1"/>
        </dgm:presLayoutVars>
      </dgm:prSet>
      <dgm:spPr/>
    </dgm:pt>
  </dgm:ptLst>
  <dgm:cxnLst>
    <dgm:cxn modelId="{3FD6760A-6D2E-43CF-922F-EDD3ED7E372A}" type="presOf" srcId="{0CD438D8-C3BF-424A-8766-01F4835846C7}" destId="{E57858F6-FB51-43D0-8012-5030004A9AB5}" srcOrd="0" destOrd="3" presId="urn:microsoft.com/office/officeart/2005/8/layout/vList2"/>
    <dgm:cxn modelId="{445FFE27-3DA0-4A4E-851E-C05C8CE04B9C}" type="presOf" srcId="{D36B4011-ACA4-49CB-B9DE-087175C9F6AC}" destId="{B27D63BD-F2E2-4336-A73C-44C796FD5841}" srcOrd="0" destOrd="0" presId="urn:microsoft.com/office/officeart/2005/8/layout/vList2"/>
    <dgm:cxn modelId="{90122F39-047D-49A8-801A-BF5E5364B2AF}" srcId="{D36B4011-ACA4-49CB-B9DE-087175C9F6AC}" destId="{4B2DC059-4353-4ADE-B3D6-D7A717DB73EF}" srcOrd="0" destOrd="0" parTransId="{BD44CCAF-3E3B-4B77-864A-BEFE24E8050B}" sibTransId="{3C064E17-8D83-46A4-8B67-119B2C4736D3}"/>
    <dgm:cxn modelId="{525F3640-3365-4CD0-87A0-1BAA32368DD9}" type="presOf" srcId="{4D2B5E39-5E00-409D-9521-7F78F305C606}" destId="{E57858F6-FB51-43D0-8012-5030004A9AB5}" srcOrd="0" destOrd="4" presId="urn:microsoft.com/office/officeart/2005/8/layout/vList2"/>
    <dgm:cxn modelId="{22FA8B5B-76DA-4940-A7BF-F262943CAAFF}" type="presOf" srcId="{9B8C4F6A-8F30-4F80-8CCB-71C2E5CD7EBF}" destId="{4B772890-6610-4164-8B69-D14A440967E8}" srcOrd="0" destOrd="0" presId="urn:microsoft.com/office/officeart/2005/8/layout/vList2"/>
    <dgm:cxn modelId="{A507DD76-C6F1-4809-A4F2-FDE11F082170}" srcId="{D36B4011-ACA4-49CB-B9DE-087175C9F6AC}" destId="{D0FA14FB-1EC5-4BA8-8C25-32A1BAB9F9AC}" srcOrd="5" destOrd="0" parTransId="{CC7BF1D4-7F72-443E-8D29-BABBAA53981B}" sibTransId="{0438A36A-AC45-49AD-B8C9-7BFF6A754937}"/>
    <dgm:cxn modelId="{1625A658-C6E5-4EDF-86C9-83453E758292}" type="presOf" srcId="{5523B210-62AB-43C5-8458-0482BCDEAA13}" destId="{E57858F6-FB51-43D0-8012-5030004A9AB5}" srcOrd="0" destOrd="1" presId="urn:microsoft.com/office/officeart/2005/8/layout/vList2"/>
    <dgm:cxn modelId="{2CDA358A-1309-462C-8CEE-126CDCDBCDEB}" type="presOf" srcId="{4B2DC059-4353-4ADE-B3D6-D7A717DB73EF}" destId="{E57858F6-FB51-43D0-8012-5030004A9AB5}" srcOrd="0" destOrd="0" presId="urn:microsoft.com/office/officeart/2005/8/layout/vList2"/>
    <dgm:cxn modelId="{23A8CD8A-333F-4DB3-8F61-A10E6CC5A524}" srcId="{D36B4011-ACA4-49CB-B9DE-087175C9F6AC}" destId="{89D47CC3-DBB4-4328-8127-6A7FDCDA4C72}" srcOrd="2" destOrd="0" parTransId="{853476D3-CF63-4911-9EEE-6F97410AB911}" sibTransId="{069DA96F-420F-4FB2-B4A8-FD0F9B1E782F}"/>
    <dgm:cxn modelId="{8519DA8D-2A2A-4523-82EF-302E0AB798FF}" type="presOf" srcId="{D0FA14FB-1EC5-4BA8-8C25-32A1BAB9F9AC}" destId="{E57858F6-FB51-43D0-8012-5030004A9AB5}" srcOrd="0" destOrd="5" presId="urn:microsoft.com/office/officeart/2005/8/layout/vList2"/>
    <dgm:cxn modelId="{41580C92-DBC6-4EFB-AC3E-B55EB3A76FD7}" type="presOf" srcId="{89D47CC3-DBB4-4328-8127-6A7FDCDA4C72}" destId="{E57858F6-FB51-43D0-8012-5030004A9AB5}" srcOrd="0" destOrd="2" presId="urn:microsoft.com/office/officeart/2005/8/layout/vList2"/>
    <dgm:cxn modelId="{9BFE96AA-47C8-45DE-9093-38BB360C6FA9}" srcId="{D36B4011-ACA4-49CB-B9DE-087175C9F6AC}" destId="{FC9F3B83-16AC-466E-93A9-A2381AF8E036}" srcOrd="6" destOrd="0" parTransId="{63EF2025-A73F-4DF1-8CF6-6124F84EC600}" sibTransId="{0B7685E7-2A01-40CC-9BCB-4203D0794D93}"/>
    <dgm:cxn modelId="{8F13E7BD-9D2B-4E12-A085-3E1F29636CDC}" srcId="{D36B4011-ACA4-49CB-B9DE-087175C9F6AC}" destId="{4D2B5E39-5E00-409D-9521-7F78F305C606}" srcOrd="4" destOrd="0" parTransId="{88BE90DE-7FC4-40E1-8A84-91FA97A8BD05}" sibTransId="{C638037F-33DE-4690-80FA-88491B97433E}"/>
    <dgm:cxn modelId="{F06205D4-72B4-43CC-9E52-4245E99702F2}" type="presOf" srcId="{FC9F3B83-16AC-466E-93A9-A2381AF8E036}" destId="{E57858F6-FB51-43D0-8012-5030004A9AB5}" srcOrd="0" destOrd="6" presId="urn:microsoft.com/office/officeart/2005/8/layout/vList2"/>
    <dgm:cxn modelId="{B459EBD8-F7AB-4868-B1CD-BCB097832774}" srcId="{D36B4011-ACA4-49CB-B9DE-087175C9F6AC}" destId="{0CD438D8-C3BF-424A-8766-01F4835846C7}" srcOrd="3" destOrd="0" parTransId="{81F437B0-1446-44BD-8A6E-B4AE774056C3}" sibTransId="{1CA225A9-7119-4401-B5E2-C4F2D8EC2637}"/>
    <dgm:cxn modelId="{1C6869E2-06CD-49A3-800F-CC252DFB9D85}" srcId="{D36B4011-ACA4-49CB-B9DE-087175C9F6AC}" destId="{5523B210-62AB-43C5-8458-0482BCDEAA13}" srcOrd="1" destOrd="0" parTransId="{54816B9E-0DFB-4B37-AA38-42A3987C042B}" sibTransId="{9BEE5830-7E34-4881-A50C-ACC37FAFB1B9}"/>
    <dgm:cxn modelId="{A4AE4DF1-4EE8-4A99-8D28-D5F67C29606E}" srcId="{9B8C4F6A-8F30-4F80-8CCB-71C2E5CD7EBF}" destId="{D36B4011-ACA4-49CB-B9DE-087175C9F6AC}" srcOrd="0" destOrd="0" parTransId="{85C8054B-C562-48C6-930E-95B60387CA96}" sibTransId="{3A72190A-4868-47B9-B1D8-A9BE1A15889D}"/>
    <dgm:cxn modelId="{3F86966C-9EFE-488F-9C4D-162C50E0DE35}" type="presParOf" srcId="{4B772890-6610-4164-8B69-D14A440967E8}" destId="{B27D63BD-F2E2-4336-A73C-44C796FD5841}" srcOrd="0" destOrd="0" presId="urn:microsoft.com/office/officeart/2005/8/layout/vList2"/>
    <dgm:cxn modelId="{86DF97FD-2BE3-4131-931B-53E9B654EB3F}" type="presParOf" srcId="{4B772890-6610-4164-8B69-D14A440967E8}" destId="{E57858F6-FB51-43D0-8012-5030004A9AB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5D39AA-55A3-47E8-8D98-1BC176E70AF1}"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40CA040A-8012-4913-AFAB-FD44E5D3B91F}">
      <dgm:prSet/>
      <dgm:spPr/>
      <dgm:t>
        <a:bodyPr/>
        <a:lstStyle/>
        <a:p>
          <a:r>
            <a:rPr lang="en-US"/>
            <a:t>Biological or Adoptive Parent(s)</a:t>
          </a:r>
        </a:p>
      </dgm:t>
    </dgm:pt>
    <dgm:pt modelId="{FF0A16FA-5955-4EBF-B6F2-48B780ABFB25}" type="parTrans" cxnId="{6022437D-803C-4464-9AE9-2100EC016663}">
      <dgm:prSet/>
      <dgm:spPr/>
      <dgm:t>
        <a:bodyPr/>
        <a:lstStyle/>
        <a:p>
          <a:endParaRPr lang="en-US"/>
        </a:p>
      </dgm:t>
    </dgm:pt>
    <dgm:pt modelId="{F621C4AF-6FFC-4010-B5FA-D62AD8EA5FE4}" type="sibTrans" cxnId="{6022437D-803C-4464-9AE9-2100EC016663}">
      <dgm:prSet/>
      <dgm:spPr/>
      <dgm:t>
        <a:bodyPr/>
        <a:lstStyle/>
        <a:p>
          <a:endParaRPr lang="en-US"/>
        </a:p>
      </dgm:t>
    </dgm:pt>
    <dgm:pt modelId="{D2C67AC6-3438-40FA-B460-0380F54052CD}">
      <dgm:prSet/>
      <dgm:spPr/>
      <dgm:t>
        <a:bodyPr/>
        <a:lstStyle/>
        <a:p>
          <a:r>
            <a:rPr lang="en-US">
              <a:latin typeface="Oswald" panose="00000500000000000000" pitchFamily="2" charset="0"/>
            </a:rPr>
            <a:t>If not married BUT living together report </a:t>
          </a:r>
          <a:r>
            <a:rPr lang="en-US" u="sng">
              <a:latin typeface="Oswald" panose="00000500000000000000" pitchFamily="2" charset="0"/>
            </a:rPr>
            <a:t>BOTH</a:t>
          </a:r>
          <a:r>
            <a:rPr lang="en-US">
              <a:latin typeface="Oswald" panose="00000500000000000000" pitchFamily="2" charset="0"/>
            </a:rPr>
            <a:t> parents</a:t>
          </a:r>
        </a:p>
      </dgm:t>
    </dgm:pt>
    <dgm:pt modelId="{E5011B16-F1DA-4C42-9E09-D1C5B4431E8F}" type="parTrans" cxnId="{00FE2B54-0903-4569-BA1B-3B0D778C2CF4}">
      <dgm:prSet/>
      <dgm:spPr/>
      <dgm:t>
        <a:bodyPr/>
        <a:lstStyle/>
        <a:p>
          <a:endParaRPr lang="en-US"/>
        </a:p>
      </dgm:t>
    </dgm:pt>
    <dgm:pt modelId="{AFC84477-0EB8-4E7C-90A3-DA3326A29314}" type="sibTrans" cxnId="{00FE2B54-0903-4569-BA1B-3B0D778C2CF4}">
      <dgm:prSet/>
      <dgm:spPr/>
      <dgm:t>
        <a:bodyPr/>
        <a:lstStyle/>
        <a:p>
          <a:endParaRPr lang="en-US"/>
        </a:p>
      </dgm:t>
    </dgm:pt>
    <dgm:pt modelId="{9310F838-7AC9-40F6-87DC-F0F0EEE34380}">
      <dgm:prSet/>
      <dgm:spPr/>
      <dgm:t>
        <a:bodyPr/>
        <a:lstStyle/>
        <a:p>
          <a:r>
            <a:rPr lang="en-US"/>
            <a:t>If biological parents are divorced or never married: </a:t>
          </a:r>
        </a:p>
      </dgm:t>
    </dgm:pt>
    <dgm:pt modelId="{9FEF410D-58E6-41C2-B300-78D18F58C31C}" type="parTrans" cxnId="{4BD0DFD1-302F-434B-A37A-8341C2511B93}">
      <dgm:prSet/>
      <dgm:spPr/>
      <dgm:t>
        <a:bodyPr/>
        <a:lstStyle/>
        <a:p>
          <a:endParaRPr lang="en-US"/>
        </a:p>
      </dgm:t>
    </dgm:pt>
    <dgm:pt modelId="{23A84D58-339B-40E9-A9E4-80062D20D426}" type="sibTrans" cxnId="{4BD0DFD1-302F-434B-A37A-8341C2511B93}">
      <dgm:prSet/>
      <dgm:spPr/>
      <dgm:t>
        <a:bodyPr/>
        <a:lstStyle/>
        <a:p>
          <a:endParaRPr lang="en-US"/>
        </a:p>
      </dgm:t>
    </dgm:pt>
    <dgm:pt modelId="{CB8CB6EB-1B79-4699-83B5-46BF65DD86B7}">
      <dgm:prSet/>
      <dgm:spPr/>
      <dgm:t>
        <a:bodyPr/>
        <a:lstStyle/>
        <a:p>
          <a:r>
            <a:rPr lang="en-US">
              <a:latin typeface="Oswald" panose="00000500000000000000" pitchFamily="2" charset="0"/>
            </a:rPr>
            <a:t>Provide information for the parent that provides most financial support in 12 months prior to completing the FAFSA. </a:t>
          </a:r>
        </a:p>
      </dgm:t>
    </dgm:pt>
    <dgm:pt modelId="{F8E51B46-CCB3-4610-8C9B-DE0C4D893D8E}" type="parTrans" cxnId="{F0A535DF-1A6E-4E9A-9770-96588D87B471}">
      <dgm:prSet/>
      <dgm:spPr/>
      <dgm:t>
        <a:bodyPr/>
        <a:lstStyle/>
        <a:p>
          <a:endParaRPr lang="en-US"/>
        </a:p>
      </dgm:t>
    </dgm:pt>
    <dgm:pt modelId="{39AC042F-B7AB-4476-8BF7-CD048CFAC771}" type="sibTrans" cxnId="{F0A535DF-1A6E-4E9A-9770-96588D87B471}">
      <dgm:prSet/>
      <dgm:spPr/>
      <dgm:t>
        <a:bodyPr/>
        <a:lstStyle/>
        <a:p>
          <a:endParaRPr lang="en-US"/>
        </a:p>
      </dgm:t>
    </dgm:pt>
    <dgm:pt modelId="{FCD43E91-B4C7-48BB-B21B-0FA31038B685}">
      <dgm:prSet/>
      <dgm:spPr/>
      <dgm:t>
        <a:bodyPr/>
        <a:lstStyle/>
        <a:p>
          <a:r>
            <a:rPr lang="en-US">
              <a:latin typeface="Oswald" panose="00000500000000000000" pitchFamily="2" charset="0"/>
            </a:rPr>
            <a:t>If support provided is equal, report for the parent with the greater income and assets.</a:t>
          </a:r>
        </a:p>
      </dgm:t>
    </dgm:pt>
    <dgm:pt modelId="{3A53E95C-06BE-409B-823B-07426F0B3036}" type="parTrans" cxnId="{A9F88F3F-6BEF-4CB3-9E70-28218F678915}">
      <dgm:prSet/>
      <dgm:spPr/>
      <dgm:t>
        <a:bodyPr/>
        <a:lstStyle/>
        <a:p>
          <a:endParaRPr lang="en-US"/>
        </a:p>
      </dgm:t>
    </dgm:pt>
    <dgm:pt modelId="{E58201D6-F03A-4C21-84BE-25B9811C1695}" type="sibTrans" cxnId="{A9F88F3F-6BEF-4CB3-9E70-28218F678915}">
      <dgm:prSet/>
      <dgm:spPr/>
      <dgm:t>
        <a:bodyPr/>
        <a:lstStyle/>
        <a:p>
          <a:endParaRPr lang="en-US"/>
        </a:p>
      </dgm:t>
    </dgm:pt>
    <dgm:pt modelId="{47F0F99C-7B14-4BB8-ABBD-41546EB9B20F}">
      <dgm:prSet/>
      <dgm:spPr/>
      <dgm:t>
        <a:bodyPr/>
        <a:lstStyle/>
        <a:p>
          <a:r>
            <a:rPr lang="en-US">
              <a:latin typeface="Oswald" panose="00000500000000000000" pitchFamily="2" charset="0"/>
            </a:rPr>
            <a:t>EVEN if the student does not live with that parent. </a:t>
          </a:r>
        </a:p>
      </dgm:t>
    </dgm:pt>
    <dgm:pt modelId="{B2DB17DD-463A-4EBD-A303-732F63BEBC8B}" type="parTrans" cxnId="{54444562-8477-4C86-BF8C-46E5CD60F641}">
      <dgm:prSet/>
      <dgm:spPr/>
      <dgm:t>
        <a:bodyPr/>
        <a:lstStyle/>
        <a:p>
          <a:endParaRPr lang="en-US"/>
        </a:p>
      </dgm:t>
    </dgm:pt>
    <dgm:pt modelId="{85D7853C-9B31-402A-92EF-D6228BFEA969}" type="sibTrans" cxnId="{54444562-8477-4C86-BF8C-46E5CD60F641}">
      <dgm:prSet/>
      <dgm:spPr/>
      <dgm:t>
        <a:bodyPr/>
        <a:lstStyle/>
        <a:p>
          <a:endParaRPr lang="en-US"/>
        </a:p>
      </dgm:t>
    </dgm:pt>
    <dgm:pt modelId="{7887C4D7-D06B-4DFF-8EB6-B0A6E6A40054}">
      <dgm:prSet/>
      <dgm:spPr/>
      <dgm:t>
        <a:bodyPr/>
        <a:lstStyle/>
        <a:p>
          <a:r>
            <a:rPr lang="en-US">
              <a:latin typeface="Oswald" panose="00000500000000000000" pitchFamily="2" charset="0"/>
            </a:rPr>
            <a:t>If parent is re-married, report information about their spouse (student’s step-parent)</a:t>
          </a:r>
        </a:p>
      </dgm:t>
    </dgm:pt>
    <dgm:pt modelId="{CAADE9C7-14DB-4912-8F41-FAFA31D4AFEC}" type="sibTrans" cxnId="{9612E764-C72C-4F95-A1D1-50C9D9D71680}">
      <dgm:prSet/>
      <dgm:spPr/>
      <dgm:t>
        <a:bodyPr/>
        <a:lstStyle/>
        <a:p>
          <a:endParaRPr lang="en-US"/>
        </a:p>
      </dgm:t>
    </dgm:pt>
    <dgm:pt modelId="{20C1D26F-45A7-41B6-A834-63B62EC0FBC2}" type="parTrans" cxnId="{9612E764-C72C-4F95-A1D1-50C9D9D71680}">
      <dgm:prSet/>
      <dgm:spPr/>
      <dgm:t>
        <a:bodyPr/>
        <a:lstStyle/>
        <a:p>
          <a:endParaRPr lang="en-US"/>
        </a:p>
      </dgm:t>
    </dgm:pt>
    <dgm:pt modelId="{9E23044F-BE2B-421A-8865-B12CE2FF630B}" type="pres">
      <dgm:prSet presAssocID="{705D39AA-55A3-47E8-8D98-1BC176E70AF1}" presName="linear" presStyleCnt="0">
        <dgm:presLayoutVars>
          <dgm:dir/>
          <dgm:animLvl val="lvl"/>
          <dgm:resizeHandles val="exact"/>
        </dgm:presLayoutVars>
      </dgm:prSet>
      <dgm:spPr/>
    </dgm:pt>
    <dgm:pt modelId="{55464645-B43B-4261-9A5B-B6A99EF14F09}" type="pres">
      <dgm:prSet presAssocID="{40CA040A-8012-4913-AFAB-FD44E5D3B91F}" presName="parentLin" presStyleCnt="0"/>
      <dgm:spPr/>
    </dgm:pt>
    <dgm:pt modelId="{27DBA583-79DE-471A-ACD8-578E95837671}" type="pres">
      <dgm:prSet presAssocID="{40CA040A-8012-4913-AFAB-FD44E5D3B91F}" presName="parentLeftMargin" presStyleLbl="node1" presStyleIdx="0" presStyleCnt="2"/>
      <dgm:spPr/>
    </dgm:pt>
    <dgm:pt modelId="{DDBC4A83-69D5-4678-BCA2-2E33E4E75E26}" type="pres">
      <dgm:prSet presAssocID="{40CA040A-8012-4913-AFAB-FD44E5D3B91F}" presName="parentText" presStyleLbl="node1" presStyleIdx="0" presStyleCnt="2">
        <dgm:presLayoutVars>
          <dgm:chMax val="0"/>
          <dgm:bulletEnabled val="1"/>
        </dgm:presLayoutVars>
      </dgm:prSet>
      <dgm:spPr/>
    </dgm:pt>
    <dgm:pt modelId="{722FCA22-6976-4089-A3EE-97DD0D579E62}" type="pres">
      <dgm:prSet presAssocID="{40CA040A-8012-4913-AFAB-FD44E5D3B91F}" presName="negativeSpace" presStyleCnt="0"/>
      <dgm:spPr/>
    </dgm:pt>
    <dgm:pt modelId="{F54D8865-407F-4DD4-A0D7-4DC3D6F9ADFD}" type="pres">
      <dgm:prSet presAssocID="{40CA040A-8012-4913-AFAB-FD44E5D3B91F}" presName="childText" presStyleLbl="conFgAcc1" presStyleIdx="0" presStyleCnt="2">
        <dgm:presLayoutVars>
          <dgm:bulletEnabled val="1"/>
        </dgm:presLayoutVars>
      </dgm:prSet>
      <dgm:spPr/>
    </dgm:pt>
    <dgm:pt modelId="{57955FDB-C584-433B-8A82-C05C280190A7}" type="pres">
      <dgm:prSet presAssocID="{F621C4AF-6FFC-4010-B5FA-D62AD8EA5FE4}" presName="spaceBetweenRectangles" presStyleCnt="0"/>
      <dgm:spPr/>
    </dgm:pt>
    <dgm:pt modelId="{08F50D2B-ACFE-4755-867D-70E89468BB6D}" type="pres">
      <dgm:prSet presAssocID="{9310F838-7AC9-40F6-87DC-F0F0EEE34380}" presName="parentLin" presStyleCnt="0"/>
      <dgm:spPr/>
    </dgm:pt>
    <dgm:pt modelId="{8D4D529E-1AA6-4F5B-8189-1C517EEEA6CC}" type="pres">
      <dgm:prSet presAssocID="{9310F838-7AC9-40F6-87DC-F0F0EEE34380}" presName="parentLeftMargin" presStyleLbl="node1" presStyleIdx="0" presStyleCnt="2"/>
      <dgm:spPr/>
    </dgm:pt>
    <dgm:pt modelId="{B83A286E-C47E-4E65-88B5-3EA00929053D}" type="pres">
      <dgm:prSet presAssocID="{9310F838-7AC9-40F6-87DC-F0F0EEE34380}" presName="parentText" presStyleLbl="node1" presStyleIdx="1" presStyleCnt="2">
        <dgm:presLayoutVars>
          <dgm:chMax val="0"/>
          <dgm:bulletEnabled val="1"/>
        </dgm:presLayoutVars>
      </dgm:prSet>
      <dgm:spPr/>
    </dgm:pt>
    <dgm:pt modelId="{D7DE34B4-F9B7-4BDF-96D2-1A625CBCE9E7}" type="pres">
      <dgm:prSet presAssocID="{9310F838-7AC9-40F6-87DC-F0F0EEE34380}" presName="negativeSpace" presStyleCnt="0"/>
      <dgm:spPr/>
    </dgm:pt>
    <dgm:pt modelId="{7F0A9909-8A5F-4AD7-9E66-522DC1C8C939}" type="pres">
      <dgm:prSet presAssocID="{9310F838-7AC9-40F6-87DC-F0F0EEE34380}" presName="childText" presStyleLbl="conFgAcc1" presStyleIdx="1" presStyleCnt="2">
        <dgm:presLayoutVars>
          <dgm:bulletEnabled val="1"/>
        </dgm:presLayoutVars>
      </dgm:prSet>
      <dgm:spPr/>
    </dgm:pt>
  </dgm:ptLst>
  <dgm:cxnLst>
    <dgm:cxn modelId="{9833E201-697A-4610-9A1B-7C88B45F2C09}" type="presOf" srcId="{40CA040A-8012-4913-AFAB-FD44E5D3B91F}" destId="{DDBC4A83-69D5-4678-BCA2-2E33E4E75E26}" srcOrd="1" destOrd="0" presId="urn:microsoft.com/office/officeart/2005/8/layout/list1"/>
    <dgm:cxn modelId="{1CA27E03-0078-491B-88DA-428E47FE921C}" type="presOf" srcId="{7887C4D7-D06B-4DFF-8EB6-B0A6E6A40054}" destId="{7F0A9909-8A5F-4AD7-9E66-522DC1C8C939}" srcOrd="0" destOrd="3" presId="urn:microsoft.com/office/officeart/2005/8/layout/list1"/>
    <dgm:cxn modelId="{6A8D4D29-C80D-4DCA-88F8-6E4B95A596BA}" type="presOf" srcId="{40CA040A-8012-4913-AFAB-FD44E5D3B91F}" destId="{27DBA583-79DE-471A-ACD8-578E95837671}" srcOrd="0" destOrd="0" presId="urn:microsoft.com/office/officeart/2005/8/layout/list1"/>
    <dgm:cxn modelId="{A9F88F3F-6BEF-4CB3-9E70-28218F678915}" srcId="{9310F838-7AC9-40F6-87DC-F0F0EEE34380}" destId="{FCD43E91-B4C7-48BB-B21B-0FA31038B685}" srcOrd="1" destOrd="0" parTransId="{3A53E95C-06BE-409B-823B-07426F0B3036}" sibTransId="{E58201D6-F03A-4C21-84BE-25B9811C1695}"/>
    <dgm:cxn modelId="{54444562-8477-4C86-BF8C-46E5CD60F641}" srcId="{CB8CB6EB-1B79-4699-83B5-46BF65DD86B7}" destId="{47F0F99C-7B14-4BB8-ABBD-41546EB9B20F}" srcOrd="0" destOrd="0" parTransId="{B2DB17DD-463A-4EBD-A303-732F63BEBC8B}" sibTransId="{85D7853C-9B31-402A-92EF-D6228BFEA969}"/>
    <dgm:cxn modelId="{26309D64-65AF-4E6F-B555-E3E63484637B}" type="presOf" srcId="{9310F838-7AC9-40F6-87DC-F0F0EEE34380}" destId="{8D4D529E-1AA6-4F5B-8189-1C517EEEA6CC}" srcOrd="0" destOrd="0" presId="urn:microsoft.com/office/officeart/2005/8/layout/list1"/>
    <dgm:cxn modelId="{9612E764-C72C-4F95-A1D1-50C9D9D71680}" srcId="{9310F838-7AC9-40F6-87DC-F0F0EEE34380}" destId="{7887C4D7-D06B-4DFF-8EB6-B0A6E6A40054}" srcOrd="2" destOrd="0" parTransId="{20C1D26F-45A7-41B6-A834-63B62EC0FBC2}" sibTransId="{CAADE9C7-14DB-4912-8F41-FAFA31D4AFEC}"/>
    <dgm:cxn modelId="{00FE2B54-0903-4569-BA1B-3B0D778C2CF4}" srcId="{40CA040A-8012-4913-AFAB-FD44E5D3B91F}" destId="{D2C67AC6-3438-40FA-B460-0380F54052CD}" srcOrd="0" destOrd="0" parTransId="{E5011B16-F1DA-4C42-9E09-D1C5B4431E8F}" sibTransId="{AFC84477-0EB8-4E7C-90A3-DA3326A29314}"/>
    <dgm:cxn modelId="{6022437D-803C-4464-9AE9-2100EC016663}" srcId="{705D39AA-55A3-47E8-8D98-1BC176E70AF1}" destId="{40CA040A-8012-4913-AFAB-FD44E5D3B91F}" srcOrd="0" destOrd="0" parTransId="{FF0A16FA-5955-4EBF-B6F2-48B780ABFB25}" sibTransId="{F621C4AF-6FFC-4010-B5FA-D62AD8EA5FE4}"/>
    <dgm:cxn modelId="{2528A091-1C58-4EBE-A48A-A9119606471B}" type="presOf" srcId="{705D39AA-55A3-47E8-8D98-1BC176E70AF1}" destId="{9E23044F-BE2B-421A-8865-B12CE2FF630B}" srcOrd="0" destOrd="0" presId="urn:microsoft.com/office/officeart/2005/8/layout/list1"/>
    <dgm:cxn modelId="{8BBF1097-5F0B-4C99-93A3-734128B89112}" type="presOf" srcId="{47F0F99C-7B14-4BB8-ABBD-41546EB9B20F}" destId="{7F0A9909-8A5F-4AD7-9E66-522DC1C8C939}" srcOrd="0" destOrd="1" presId="urn:microsoft.com/office/officeart/2005/8/layout/list1"/>
    <dgm:cxn modelId="{87DB39BB-9E36-492D-85DB-27190F6DF701}" type="presOf" srcId="{CB8CB6EB-1B79-4699-83B5-46BF65DD86B7}" destId="{7F0A9909-8A5F-4AD7-9E66-522DC1C8C939}" srcOrd="0" destOrd="0" presId="urn:microsoft.com/office/officeart/2005/8/layout/list1"/>
    <dgm:cxn modelId="{84407CBF-3E5E-447C-85CF-3933BF53DBCE}" type="presOf" srcId="{9310F838-7AC9-40F6-87DC-F0F0EEE34380}" destId="{B83A286E-C47E-4E65-88B5-3EA00929053D}" srcOrd="1" destOrd="0" presId="urn:microsoft.com/office/officeart/2005/8/layout/list1"/>
    <dgm:cxn modelId="{4BD0DFD1-302F-434B-A37A-8341C2511B93}" srcId="{705D39AA-55A3-47E8-8D98-1BC176E70AF1}" destId="{9310F838-7AC9-40F6-87DC-F0F0EEE34380}" srcOrd="1" destOrd="0" parTransId="{9FEF410D-58E6-41C2-B300-78D18F58C31C}" sibTransId="{23A84D58-339B-40E9-A9E4-80062D20D426}"/>
    <dgm:cxn modelId="{757F2ED2-5D9F-402D-B59F-F503C6CA74CA}" type="presOf" srcId="{FCD43E91-B4C7-48BB-B21B-0FA31038B685}" destId="{7F0A9909-8A5F-4AD7-9E66-522DC1C8C939}" srcOrd="0" destOrd="2" presId="urn:microsoft.com/office/officeart/2005/8/layout/list1"/>
    <dgm:cxn modelId="{F0A535DF-1A6E-4E9A-9770-96588D87B471}" srcId="{9310F838-7AC9-40F6-87DC-F0F0EEE34380}" destId="{CB8CB6EB-1B79-4699-83B5-46BF65DD86B7}" srcOrd="0" destOrd="0" parTransId="{F8E51B46-CCB3-4610-8C9B-DE0C4D893D8E}" sibTransId="{39AC042F-B7AB-4476-8BF7-CD048CFAC771}"/>
    <dgm:cxn modelId="{DC1B82E6-0621-40E6-AE2D-37119460573E}" type="presOf" srcId="{D2C67AC6-3438-40FA-B460-0380F54052CD}" destId="{F54D8865-407F-4DD4-A0D7-4DC3D6F9ADFD}" srcOrd="0" destOrd="0" presId="urn:microsoft.com/office/officeart/2005/8/layout/list1"/>
    <dgm:cxn modelId="{D3B2C946-5339-4C41-866A-4FAFA4BE1613}" type="presParOf" srcId="{9E23044F-BE2B-421A-8865-B12CE2FF630B}" destId="{55464645-B43B-4261-9A5B-B6A99EF14F09}" srcOrd="0" destOrd="0" presId="urn:microsoft.com/office/officeart/2005/8/layout/list1"/>
    <dgm:cxn modelId="{8EFE6049-BAE3-4267-B972-FD91435D2E31}" type="presParOf" srcId="{55464645-B43B-4261-9A5B-B6A99EF14F09}" destId="{27DBA583-79DE-471A-ACD8-578E95837671}" srcOrd="0" destOrd="0" presId="urn:microsoft.com/office/officeart/2005/8/layout/list1"/>
    <dgm:cxn modelId="{155DF267-34EB-4FE4-82A7-0CACD619FAC8}" type="presParOf" srcId="{55464645-B43B-4261-9A5B-B6A99EF14F09}" destId="{DDBC4A83-69D5-4678-BCA2-2E33E4E75E26}" srcOrd="1" destOrd="0" presId="urn:microsoft.com/office/officeart/2005/8/layout/list1"/>
    <dgm:cxn modelId="{29C1DFCA-D88A-407E-B23F-086A7AAA0525}" type="presParOf" srcId="{9E23044F-BE2B-421A-8865-B12CE2FF630B}" destId="{722FCA22-6976-4089-A3EE-97DD0D579E62}" srcOrd="1" destOrd="0" presId="urn:microsoft.com/office/officeart/2005/8/layout/list1"/>
    <dgm:cxn modelId="{71D1D427-FAD4-433A-A5FA-F897216606B7}" type="presParOf" srcId="{9E23044F-BE2B-421A-8865-B12CE2FF630B}" destId="{F54D8865-407F-4DD4-A0D7-4DC3D6F9ADFD}" srcOrd="2" destOrd="0" presId="urn:microsoft.com/office/officeart/2005/8/layout/list1"/>
    <dgm:cxn modelId="{313848FE-C750-461D-8498-D9AAA88CBB8A}" type="presParOf" srcId="{9E23044F-BE2B-421A-8865-B12CE2FF630B}" destId="{57955FDB-C584-433B-8A82-C05C280190A7}" srcOrd="3" destOrd="0" presId="urn:microsoft.com/office/officeart/2005/8/layout/list1"/>
    <dgm:cxn modelId="{252B2A49-F5AC-4C15-AEE1-D1581D081007}" type="presParOf" srcId="{9E23044F-BE2B-421A-8865-B12CE2FF630B}" destId="{08F50D2B-ACFE-4755-867D-70E89468BB6D}" srcOrd="4" destOrd="0" presId="urn:microsoft.com/office/officeart/2005/8/layout/list1"/>
    <dgm:cxn modelId="{60EEAF6B-E452-454B-8BC2-784C342F5FAA}" type="presParOf" srcId="{08F50D2B-ACFE-4755-867D-70E89468BB6D}" destId="{8D4D529E-1AA6-4F5B-8189-1C517EEEA6CC}" srcOrd="0" destOrd="0" presId="urn:microsoft.com/office/officeart/2005/8/layout/list1"/>
    <dgm:cxn modelId="{7E3E4C18-FFE3-49DC-957F-C6A79EF2E693}" type="presParOf" srcId="{08F50D2B-ACFE-4755-867D-70E89468BB6D}" destId="{B83A286E-C47E-4E65-88B5-3EA00929053D}" srcOrd="1" destOrd="0" presId="urn:microsoft.com/office/officeart/2005/8/layout/list1"/>
    <dgm:cxn modelId="{D4E41C7F-2692-43A7-8875-D9B7F58B8C90}" type="presParOf" srcId="{9E23044F-BE2B-421A-8865-B12CE2FF630B}" destId="{D7DE34B4-F9B7-4BDF-96D2-1A625CBCE9E7}" srcOrd="5" destOrd="0" presId="urn:microsoft.com/office/officeart/2005/8/layout/list1"/>
    <dgm:cxn modelId="{23777F1B-8D9D-4823-8B63-C090A615DDAA}" type="presParOf" srcId="{9E23044F-BE2B-421A-8865-B12CE2FF630B}" destId="{7F0A9909-8A5F-4AD7-9E66-522DC1C8C93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3D6488-8A25-4F67-9938-1B6EB7197604}"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3DF437E6-C7D7-47A9-9C4C-585EA93672D5}">
      <dgm:prSet/>
      <dgm:spPr/>
      <dgm:t>
        <a:bodyPr/>
        <a:lstStyle/>
        <a:p>
          <a:r>
            <a:rPr lang="en-US"/>
            <a:t>Anyone who provides information on the FAFSA</a:t>
          </a:r>
        </a:p>
      </dgm:t>
    </dgm:pt>
    <dgm:pt modelId="{7848C7D6-AB00-4ACB-BA91-605D890A8156}" type="parTrans" cxnId="{C256F580-6914-4653-BDD5-E4569F180D5E}">
      <dgm:prSet/>
      <dgm:spPr/>
      <dgm:t>
        <a:bodyPr/>
        <a:lstStyle/>
        <a:p>
          <a:endParaRPr lang="en-US"/>
        </a:p>
      </dgm:t>
    </dgm:pt>
    <dgm:pt modelId="{2A3CF86E-638C-462E-AFE0-1909A34417FA}" type="sibTrans" cxnId="{C256F580-6914-4653-BDD5-E4569F180D5E}">
      <dgm:prSet/>
      <dgm:spPr/>
      <dgm:t>
        <a:bodyPr/>
        <a:lstStyle/>
        <a:p>
          <a:endParaRPr lang="en-US"/>
        </a:p>
      </dgm:t>
    </dgm:pt>
    <dgm:pt modelId="{8700D6CC-1E6E-4FD6-AF66-028CB3A295B2}">
      <dgm:prSet/>
      <dgm:spPr/>
      <dgm:t>
        <a:bodyPr/>
        <a:lstStyle/>
        <a:p>
          <a:r>
            <a:rPr lang="en-US" dirty="0"/>
            <a:t>Student (and spouse if married)</a:t>
          </a:r>
        </a:p>
      </dgm:t>
    </dgm:pt>
    <dgm:pt modelId="{8AD45156-F78C-4B6D-AD5D-DC78C66F0D15}" type="parTrans" cxnId="{50077FD0-267A-4AED-83B7-54D278BA6191}">
      <dgm:prSet/>
      <dgm:spPr/>
      <dgm:t>
        <a:bodyPr/>
        <a:lstStyle/>
        <a:p>
          <a:endParaRPr lang="en-US"/>
        </a:p>
      </dgm:t>
    </dgm:pt>
    <dgm:pt modelId="{B1D2B556-6335-4FB9-91A1-9B29A0F9E658}" type="sibTrans" cxnId="{50077FD0-267A-4AED-83B7-54D278BA6191}">
      <dgm:prSet/>
      <dgm:spPr/>
      <dgm:t>
        <a:bodyPr/>
        <a:lstStyle/>
        <a:p>
          <a:endParaRPr lang="en-US"/>
        </a:p>
      </dgm:t>
    </dgm:pt>
    <dgm:pt modelId="{7E07B782-7009-428F-93BA-E195907032B3}">
      <dgm:prSet/>
      <dgm:spPr/>
      <dgm:t>
        <a:bodyPr/>
        <a:lstStyle/>
        <a:p>
          <a:r>
            <a:rPr lang="en-US" dirty="0"/>
            <a:t>Parent/Parents (for dependent students)</a:t>
          </a:r>
        </a:p>
      </dgm:t>
    </dgm:pt>
    <dgm:pt modelId="{3342B2E4-6BF2-487B-8D44-553DA5A70A72}" type="parTrans" cxnId="{4296B3A9-1432-468A-9F54-C45D3325DFAC}">
      <dgm:prSet/>
      <dgm:spPr/>
      <dgm:t>
        <a:bodyPr/>
        <a:lstStyle/>
        <a:p>
          <a:endParaRPr lang="en-US"/>
        </a:p>
      </dgm:t>
    </dgm:pt>
    <dgm:pt modelId="{AE17C1AD-4726-4CB6-80E8-CCA8F2255CF8}" type="sibTrans" cxnId="{4296B3A9-1432-468A-9F54-C45D3325DFAC}">
      <dgm:prSet/>
      <dgm:spPr/>
      <dgm:t>
        <a:bodyPr/>
        <a:lstStyle/>
        <a:p>
          <a:endParaRPr lang="en-US"/>
        </a:p>
      </dgm:t>
    </dgm:pt>
    <dgm:pt modelId="{E58F7703-C02A-428A-82E0-A4AD4093530F}">
      <dgm:prSet/>
      <dgm:spPr/>
      <dgm:t>
        <a:bodyPr/>
        <a:lstStyle/>
        <a:p>
          <a:r>
            <a:rPr lang="en-US" dirty="0"/>
            <a:t>Contributors must provide the required information and sign respective section of the FAFSA</a:t>
          </a:r>
        </a:p>
      </dgm:t>
    </dgm:pt>
    <dgm:pt modelId="{31DEDAFB-DFFC-4560-B8EA-A24A296BA331}" type="parTrans" cxnId="{EF3574E3-A750-45BF-91E5-BD621A218E89}">
      <dgm:prSet/>
      <dgm:spPr/>
      <dgm:t>
        <a:bodyPr/>
        <a:lstStyle/>
        <a:p>
          <a:endParaRPr lang="en-US"/>
        </a:p>
      </dgm:t>
    </dgm:pt>
    <dgm:pt modelId="{D8981D68-2D61-4BFF-A82C-F67A435D5691}" type="sibTrans" cxnId="{EF3574E3-A750-45BF-91E5-BD621A218E89}">
      <dgm:prSet/>
      <dgm:spPr/>
      <dgm:t>
        <a:bodyPr/>
        <a:lstStyle/>
        <a:p>
          <a:endParaRPr lang="en-US"/>
        </a:p>
      </dgm:t>
    </dgm:pt>
    <dgm:pt modelId="{4C440B62-D25F-4FEF-93CC-031BA51BCC77}" type="pres">
      <dgm:prSet presAssocID="{433D6488-8A25-4F67-9938-1B6EB7197604}" presName="vert0" presStyleCnt="0">
        <dgm:presLayoutVars>
          <dgm:dir/>
          <dgm:animOne val="branch"/>
          <dgm:animLvl val="lvl"/>
        </dgm:presLayoutVars>
      </dgm:prSet>
      <dgm:spPr/>
    </dgm:pt>
    <dgm:pt modelId="{F11027DA-7062-4EA2-9EE9-06D56876A817}" type="pres">
      <dgm:prSet presAssocID="{3DF437E6-C7D7-47A9-9C4C-585EA93672D5}" presName="thickLine" presStyleLbl="alignNode1" presStyleIdx="0" presStyleCnt="4"/>
      <dgm:spPr/>
    </dgm:pt>
    <dgm:pt modelId="{EAA9A7B7-F8D7-4B11-BC13-0F0814EC0998}" type="pres">
      <dgm:prSet presAssocID="{3DF437E6-C7D7-47A9-9C4C-585EA93672D5}" presName="horz1" presStyleCnt="0"/>
      <dgm:spPr/>
    </dgm:pt>
    <dgm:pt modelId="{355E44A8-5FEC-4CBC-93BF-3E936EA49F2B}" type="pres">
      <dgm:prSet presAssocID="{3DF437E6-C7D7-47A9-9C4C-585EA93672D5}" presName="tx1" presStyleLbl="revTx" presStyleIdx="0" presStyleCnt="4"/>
      <dgm:spPr/>
    </dgm:pt>
    <dgm:pt modelId="{897E3B0B-4951-49C1-B5E6-9EEA0E4D41DB}" type="pres">
      <dgm:prSet presAssocID="{3DF437E6-C7D7-47A9-9C4C-585EA93672D5}" presName="vert1" presStyleCnt="0"/>
      <dgm:spPr/>
    </dgm:pt>
    <dgm:pt modelId="{D9032EDD-EA27-4039-9D9F-3053BC81B300}" type="pres">
      <dgm:prSet presAssocID="{8700D6CC-1E6E-4FD6-AF66-028CB3A295B2}" presName="thickLine" presStyleLbl="alignNode1" presStyleIdx="1" presStyleCnt="4"/>
      <dgm:spPr/>
    </dgm:pt>
    <dgm:pt modelId="{645970C0-ED28-4780-890D-F302312666BB}" type="pres">
      <dgm:prSet presAssocID="{8700D6CC-1E6E-4FD6-AF66-028CB3A295B2}" presName="horz1" presStyleCnt="0"/>
      <dgm:spPr/>
    </dgm:pt>
    <dgm:pt modelId="{6AA3AB7F-2F2F-456B-9321-C74F49D83434}" type="pres">
      <dgm:prSet presAssocID="{8700D6CC-1E6E-4FD6-AF66-028CB3A295B2}" presName="tx1" presStyleLbl="revTx" presStyleIdx="1" presStyleCnt="4"/>
      <dgm:spPr/>
    </dgm:pt>
    <dgm:pt modelId="{1B0E6E27-C6E6-472D-B09C-A903612E7ECD}" type="pres">
      <dgm:prSet presAssocID="{8700D6CC-1E6E-4FD6-AF66-028CB3A295B2}" presName="vert1" presStyleCnt="0"/>
      <dgm:spPr/>
    </dgm:pt>
    <dgm:pt modelId="{4EDA0AE0-32E3-45F0-9893-791CA993387F}" type="pres">
      <dgm:prSet presAssocID="{7E07B782-7009-428F-93BA-E195907032B3}" presName="thickLine" presStyleLbl="alignNode1" presStyleIdx="2" presStyleCnt="4"/>
      <dgm:spPr/>
    </dgm:pt>
    <dgm:pt modelId="{B268488C-A2C8-4B2A-8D2D-C3346CEEFA5C}" type="pres">
      <dgm:prSet presAssocID="{7E07B782-7009-428F-93BA-E195907032B3}" presName="horz1" presStyleCnt="0"/>
      <dgm:spPr/>
    </dgm:pt>
    <dgm:pt modelId="{D22950FE-E171-4262-9E91-892877090A0F}" type="pres">
      <dgm:prSet presAssocID="{7E07B782-7009-428F-93BA-E195907032B3}" presName="tx1" presStyleLbl="revTx" presStyleIdx="2" presStyleCnt="4"/>
      <dgm:spPr/>
    </dgm:pt>
    <dgm:pt modelId="{72C0930C-879E-4EB8-99E7-9F7202B5DDBA}" type="pres">
      <dgm:prSet presAssocID="{7E07B782-7009-428F-93BA-E195907032B3}" presName="vert1" presStyleCnt="0"/>
      <dgm:spPr/>
    </dgm:pt>
    <dgm:pt modelId="{6F35EC84-7D67-4FF2-8721-4E90C28B3C0E}" type="pres">
      <dgm:prSet presAssocID="{E58F7703-C02A-428A-82E0-A4AD4093530F}" presName="thickLine" presStyleLbl="alignNode1" presStyleIdx="3" presStyleCnt="4"/>
      <dgm:spPr/>
    </dgm:pt>
    <dgm:pt modelId="{B0328924-BA28-48B4-96AD-2F70E96C6C2D}" type="pres">
      <dgm:prSet presAssocID="{E58F7703-C02A-428A-82E0-A4AD4093530F}" presName="horz1" presStyleCnt="0"/>
      <dgm:spPr/>
    </dgm:pt>
    <dgm:pt modelId="{D48F47C5-2933-438A-8C35-2BCD02565EF3}" type="pres">
      <dgm:prSet presAssocID="{E58F7703-C02A-428A-82E0-A4AD4093530F}" presName="tx1" presStyleLbl="revTx" presStyleIdx="3" presStyleCnt="4"/>
      <dgm:spPr/>
    </dgm:pt>
    <dgm:pt modelId="{672FC293-D876-43D4-B50A-360D5B665566}" type="pres">
      <dgm:prSet presAssocID="{E58F7703-C02A-428A-82E0-A4AD4093530F}" presName="vert1" presStyleCnt="0"/>
      <dgm:spPr/>
    </dgm:pt>
  </dgm:ptLst>
  <dgm:cxnLst>
    <dgm:cxn modelId="{79F74F23-2458-4C6A-BD7B-EB053481B80C}" type="presOf" srcId="{7E07B782-7009-428F-93BA-E195907032B3}" destId="{D22950FE-E171-4262-9E91-892877090A0F}" srcOrd="0" destOrd="0" presId="urn:microsoft.com/office/officeart/2008/layout/LinedList"/>
    <dgm:cxn modelId="{732B763F-2645-4F42-887D-B33BA613F826}" type="presOf" srcId="{8700D6CC-1E6E-4FD6-AF66-028CB3A295B2}" destId="{6AA3AB7F-2F2F-456B-9321-C74F49D83434}" srcOrd="0" destOrd="0" presId="urn:microsoft.com/office/officeart/2008/layout/LinedList"/>
    <dgm:cxn modelId="{A09E1361-B514-4338-8F33-F541157E2ED5}" type="presOf" srcId="{3DF437E6-C7D7-47A9-9C4C-585EA93672D5}" destId="{355E44A8-5FEC-4CBC-93BF-3E936EA49F2B}" srcOrd="0" destOrd="0" presId="urn:microsoft.com/office/officeart/2008/layout/LinedList"/>
    <dgm:cxn modelId="{C256F580-6914-4653-BDD5-E4569F180D5E}" srcId="{433D6488-8A25-4F67-9938-1B6EB7197604}" destId="{3DF437E6-C7D7-47A9-9C4C-585EA93672D5}" srcOrd="0" destOrd="0" parTransId="{7848C7D6-AB00-4ACB-BA91-605D890A8156}" sibTransId="{2A3CF86E-638C-462E-AFE0-1909A34417FA}"/>
    <dgm:cxn modelId="{4296B3A9-1432-468A-9F54-C45D3325DFAC}" srcId="{433D6488-8A25-4F67-9938-1B6EB7197604}" destId="{7E07B782-7009-428F-93BA-E195907032B3}" srcOrd="2" destOrd="0" parTransId="{3342B2E4-6BF2-487B-8D44-553DA5A70A72}" sibTransId="{AE17C1AD-4726-4CB6-80E8-CCA8F2255CF8}"/>
    <dgm:cxn modelId="{50077FD0-267A-4AED-83B7-54D278BA6191}" srcId="{433D6488-8A25-4F67-9938-1B6EB7197604}" destId="{8700D6CC-1E6E-4FD6-AF66-028CB3A295B2}" srcOrd="1" destOrd="0" parTransId="{8AD45156-F78C-4B6D-AD5D-DC78C66F0D15}" sibTransId="{B1D2B556-6335-4FB9-91A1-9B29A0F9E658}"/>
    <dgm:cxn modelId="{F1862EDF-6353-4BE7-9B47-BAA9A2D6B302}" type="presOf" srcId="{433D6488-8A25-4F67-9938-1B6EB7197604}" destId="{4C440B62-D25F-4FEF-93CC-031BA51BCC77}" srcOrd="0" destOrd="0" presId="urn:microsoft.com/office/officeart/2008/layout/LinedList"/>
    <dgm:cxn modelId="{C38469E2-09C3-4682-867A-DFAF2D5EDE0A}" type="presOf" srcId="{E58F7703-C02A-428A-82E0-A4AD4093530F}" destId="{D48F47C5-2933-438A-8C35-2BCD02565EF3}" srcOrd="0" destOrd="0" presId="urn:microsoft.com/office/officeart/2008/layout/LinedList"/>
    <dgm:cxn modelId="{EF3574E3-A750-45BF-91E5-BD621A218E89}" srcId="{433D6488-8A25-4F67-9938-1B6EB7197604}" destId="{E58F7703-C02A-428A-82E0-A4AD4093530F}" srcOrd="3" destOrd="0" parTransId="{31DEDAFB-DFFC-4560-B8EA-A24A296BA331}" sibTransId="{D8981D68-2D61-4BFF-A82C-F67A435D5691}"/>
    <dgm:cxn modelId="{A8F9EB10-0F58-4359-BE93-A0F776E20496}" type="presParOf" srcId="{4C440B62-D25F-4FEF-93CC-031BA51BCC77}" destId="{F11027DA-7062-4EA2-9EE9-06D56876A817}" srcOrd="0" destOrd="0" presId="urn:microsoft.com/office/officeart/2008/layout/LinedList"/>
    <dgm:cxn modelId="{46F661E3-585D-40A6-A1F0-758C5EA8166C}" type="presParOf" srcId="{4C440B62-D25F-4FEF-93CC-031BA51BCC77}" destId="{EAA9A7B7-F8D7-4B11-BC13-0F0814EC0998}" srcOrd="1" destOrd="0" presId="urn:microsoft.com/office/officeart/2008/layout/LinedList"/>
    <dgm:cxn modelId="{F14B8996-CFE0-4ECF-9487-98ABC89E936C}" type="presParOf" srcId="{EAA9A7B7-F8D7-4B11-BC13-0F0814EC0998}" destId="{355E44A8-5FEC-4CBC-93BF-3E936EA49F2B}" srcOrd="0" destOrd="0" presId="urn:microsoft.com/office/officeart/2008/layout/LinedList"/>
    <dgm:cxn modelId="{654C8A2F-FD1B-47C4-97EA-535ECEBE5488}" type="presParOf" srcId="{EAA9A7B7-F8D7-4B11-BC13-0F0814EC0998}" destId="{897E3B0B-4951-49C1-B5E6-9EEA0E4D41DB}" srcOrd="1" destOrd="0" presId="urn:microsoft.com/office/officeart/2008/layout/LinedList"/>
    <dgm:cxn modelId="{BF6989F5-BC1F-4858-BA44-2CCA62D90026}" type="presParOf" srcId="{4C440B62-D25F-4FEF-93CC-031BA51BCC77}" destId="{D9032EDD-EA27-4039-9D9F-3053BC81B300}" srcOrd="2" destOrd="0" presId="urn:microsoft.com/office/officeart/2008/layout/LinedList"/>
    <dgm:cxn modelId="{C812EB18-97AB-440F-8B67-395A59C8CD86}" type="presParOf" srcId="{4C440B62-D25F-4FEF-93CC-031BA51BCC77}" destId="{645970C0-ED28-4780-890D-F302312666BB}" srcOrd="3" destOrd="0" presId="urn:microsoft.com/office/officeart/2008/layout/LinedList"/>
    <dgm:cxn modelId="{EA1ADA3D-8DC0-4EC5-AD1D-90264BE65E4D}" type="presParOf" srcId="{645970C0-ED28-4780-890D-F302312666BB}" destId="{6AA3AB7F-2F2F-456B-9321-C74F49D83434}" srcOrd="0" destOrd="0" presId="urn:microsoft.com/office/officeart/2008/layout/LinedList"/>
    <dgm:cxn modelId="{BCD58C74-9683-4359-8555-FBE0515838A1}" type="presParOf" srcId="{645970C0-ED28-4780-890D-F302312666BB}" destId="{1B0E6E27-C6E6-472D-B09C-A903612E7ECD}" srcOrd="1" destOrd="0" presId="urn:microsoft.com/office/officeart/2008/layout/LinedList"/>
    <dgm:cxn modelId="{D6434916-50D1-486F-B9AE-A09039AF002C}" type="presParOf" srcId="{4C440B62-D25F-4FEF-93CC-031BA51BCC77}" destId="{4EDA0AE0-32E3-45F0-9893-791CA993387F}" srcOrd="4" destOrd="0" presId="urn:microsoft.com/office/officeart/2008/layout/LinedList"/>
    <dgm:cxn modelId="{BBBFB578-512D-4078-8104-2434CB7688EA}" type="presParOf" srcId="{4C440B62-D25F-4FEF-93CC-031BA51BCC77}" destId="{B268488C-A2C8-4B2A-8D2D-C3346CEEFA5C}" srcOrd="5" destOrd="0" presId="urn:microsoft.com/office/officeart/2008/layout/LinedList"/>
    <dgm:cxn modelId="{02777FE8-06D4-4799-B1F0-30366697D93B}" type="presParOf" srcId="{B268488C-A2C8-4B2A-8D2D-C3346CEEFA5C}" destId="{D22950FE-E171-4262-9E91-892877090A0F}" srcOrd="0" destOrd="0" presId="urn:microsoft.com/office/officeart/2008/layout/LinedList"/>
    <dgm:cxn modelId="{14E5AB19-367C-4FB3-A07A-A6036514DC28}" type="presParOf" srcId="{B268488C-A2C8-4B2A-8D2D-C3346CEEFA5C}" destId="{72C0930C-879E-4EB8-99E7-9F7202B5DDBA}" srcOrd="1" destOrd="0" presId="urn:microsoft.com/office/officeart/2008/layout/LinedList"/>
    <dgm:cxn modelId="{0B0CD910-A65A-4349-8CDA-1A46A69FC0AB}" type="presParOf" srcId="{4C440B62-D25F-4FEF-93CC-031BA51BCC77}" destId="{6F35EC84-7D67-4FF2-8721-4E90C28B3C0E}" srcOrd="6" destOrd="0" presId="urn:microsoft.com/office/officeart/2008/layout/LinedList"/>
    <dgm:cxn modelId="{1A9C93B2-330D-4D49-8A75-1C52ADB5CD16}" type="presParOf" srcId="{4C440B62-D25F-4FEF-93CC-031BA51BCC77}" destId="{B0328924-BA28-48B4-96AD-2F70E96C6C2D}" srcOrd="7" destOrd="0" presId="urn:microsoft.com/office/officeart/2008/layout/LinedList"/>
    <dgm:cxn modelId="{C77D4088-9241-4C3B-9DB1-E5D6B7493FB1}" type="presParOf" srcId="{B0328924-BA28-48B4-96AD-2F70E96C6C2D}" destId="{D48F47C5-2933-438A-8C35-2BCD02565EF3}" srcOrd="0" destOrd="0" presId="urn:microsoft.com/office/officeart/2008/layout/LinedList"/>
    <dgm:cxn modelId="{44057F21-FDE6-4148-ADB0-C655D64150C3}" type="presParOf" srcId="{B0328924-BA28-48B4-96AD-2F70E96C6C2D}" destId="{672FC293-D876-43D4-B50A-360D5B66556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7333CC-CABC-42EC-AE53-5BBE4B362816}"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C8D55675-AED7-4907-BAEC-52AD05C880D5}">
      <dgm:prSet custT="1"/>
      <dgm:spPr/>
      <dgm:t>
        <a:bodyPr/>
        <a:lstStyle/>
        <a:p>
          <a:r>
            <a:rPr lang="en-US" sz="1400" dirty="0">
              <a:latin typeface="Oswald" panose="00000500000000000000" pitchFamily="2" charset="0"/>
            </a:rPr>
            <a:t>Index figure used by schools to determine eligibility for aid</a:t>
          </a:r>
        </a:p>
      </dgm:t>
    </dgm:pt>
    <dgm:pt modelId="{64BDA566-E71C-4A42-8B7F-77AF6B1351B9}" type="parTrans" cxnId="{C622B0FC-D604-472E-B0C4-D9995CBA95EE}">
      <dgm:prSet/>
      <dgm:spPr/>
      <dgm:t>
        <a:bodyPr/>
        <a:lstStyle/>
        <a:p>
          <a:endParaRPr lang="en-US"/>
        </a:p>
      </dgm:t>
    </dgm:pt>
    <dgm:pt modelId="{A19536DA-56A9-41DD-88BB-5C9D9606648F}" type="sibTrans" cxnId="{C622B0FC-D604-472E-B0C4-D9995CBA95EE}">
      <dgm:prSet/>
      <dgm:spPr/>
      <dgm:t>
        <a:bodyPr/>
        <a:lstStyle/>
        <a:p>
          <a:endParaRPr lang="en-US"/>
        </a:p>
      </dgm:t>
    </dgm:pt>
    <dgm:pt modelId="{AEAB19F6-219F-4C29-8CA9-A8783A8EBDFE}">
      <dgm:prSet custT="1"/>
      <dgm:spPr/>
      <dgm:t>
        <a:bodyPr/>
        <a:lstStyle/>
        <a:p>
          <a:r>
            <a:rPr lang="en-US" sz="1400" dirty="0">
              <a:latin typeface="Oswald" panose="00000500000000000000" pitchFamily="2" charset="0"/>
            </a:rPr>
            <a:t>Calculated results from information provided on the FAFSA</a:t>
          </a:r>
        </a:p>
      </dgm:t>
    </dgm:pt>
    <dgm:pt modelId="{7DE6680D-39B8-40E1-8EF1-8EE2949A7204}" type="parTrans" cxnId="{723B3A97-8E16-4E2E-BBFD-3C316E406E68}">
      <dgm:prSet/>
      <dgm:spPr/>
      <dgm:t>
        <a:bodyPr/>
        <a:lstStyle/>
        <a:p>
          <a:endParaRPr lang="en-US"/>
        </a:p>
      </dgm:t>
    </dgm:pt>
    <dgm:pt modelId="{A0894F5B-C098-431C-921C-32D7F4C8A10F}" type="sibTrans" cxnId="{723B3A97-8E16-4E2E-BBFD-3C316E406E68}">
      <dgm:prSet/>
      <dgm:spPr/>
      <dgm:t>
        <a:bodyPr/>
        <a:lstStyle/>
        <a:p>
          <a:endParaRPr lang="en-US"/>
        </a:p>
      </dgm:t>
    </dgm:pt>
    <dgm:pt modelId="{AB4E615F-1272-4AAA-B14A-0B54583B6C57}">
      <dgm:prSet custT="1"/>
      <dgm:spPr/>
      <dgm:t>
        <a:bodyPr/>
        <a:lstStyle/>
        <a:p>
          <a:r>
            <a:rPr lang="en-US" sz="1400" dirty="0">
              <a:latin typeface="Oswald" panose="00000500000000000000" pitchFamily="2" charset="0"/>
            </a:rPr>
            <a:t>Calculated using a formula established by law</a:t>
          </a:r>
        </a:p>
      </dgm:t>
    </dgm:pt>
    <dgm:pt modelId="{39953AEC-581B-4720-B205-544ABEB0B139}" type="parTrans" cxnId="{F2B27935-9C87-4062-9B62-226A68600530}">
      <dgm:prSet/>
      <dgm:spPr/>
      <dgm:t>
        <a:bodyPr/>
        <a:lstStyle/>
        <a:p>
          <a:endParaRPr lang="en-US"/>
        </a:p>
      </dgm:t>
    </dgm:pt>
    <dgm:pt modelId="{227D8EE6-A727-473A-BA9F-04A4C9883C4F}" type="sibTrans" cxnId="{F2B27935-9C87-4062-9B62-226A68600530}">
      <dgm:prSet/>
      <dgm:spPr/>
      <dgm:t>
        <a:bodyPr/>
        <a:lstStyle/>
        <a:p>
          <a:endParaRPr lang="en-US"/>
        </a:p>
      </dgm:t>
    </dgm:pt>
    <dgm:pt modelId="{CBDD7810-EB22-45CC-B1F4-C7FC3E07D5CF}">
      <dgm:prSet custT="1"/>
      <dgm:spPr/>
      <dgm:t>
        <a:bodyPr/>
        <a:lstStyle/>
        <a:p>
          <a:r>
            <a:rPr lang="en-US" sz="1400" dirty="0">
              <a:latin typeface="Oswald" panose="00000500000000000000" pitchFamily="2" charset="0"/>
            </a:rPr>
            <a:t>Same figure reported to all schools</a:t>
          </a:r>
        </a:p>
      </dgm:t>
    </dgm:pt>
    <dgm:pt modelId="{FD4B92B2-D8C8-4B0C-8F56-AECE26DBD2C3}" type="parTrans" cxnId="{8B1EBFC9-08E6-40CD-AFAE-420580A17A50}">
      <dgm:prSet/>
      <dgm:spPr/>
      <dgm:t>
        <a:bodyPr/>
        <a:lstStyle/>
        <a:p>
          <a:endParaRPr lang="en-US"/>
        </a:p>
      </dgm:t>
    </dgm:pt>
    <dgm:pt modelId="{FE113626-E2AF-42AF-91A2-7F0A2DA366AD}" type="sibTrans" cxnId="{8B1EBFC9-08E6-40CD-AFAE-420580A17A50}">
      <dgm:prSet/>
      <dgm:spPr/>
      <dgm:t>
        <a:bodyPr/>
        <a:lstStyle/>
        <a:p>
          <a:endParaRPr lang="en-US"/>
        </a:p>
      </dgm:t>
    </dgm:pt>
    <dgm:pt modelId="{E8D7C130-E3A5-480D-A547-7E3D792010D4}" type="pres">
      <dgm:prSet presAssocID="{A97333CC-CABC-42EC-AE53-5BBE4B362816}" presName="hierChild1" presStyleCnt="0">
        <dgm:presLayoutVars>
          <dgm:chPref val="1"/>
          <dgm:dir/>
          <dgm:animOne val="branch"/>
          <dgm:animLvl val="lvl"/>
          <dgm:resizeHandles/>
        </dgm:presLayoutVars>
      </dgm:prSet>
      <dgm:spPr/>
    </dgm:pt>
    <dgm:pt modelId="{19B1EB46-1C73-4C6B-BB91-CFDFA7AD8F77}" type="pres">
      <dgm:prSet presAssocID="{C8D55675-AED7-4907-BAEC-52AD05C880D5}" presName="hierRoot1" presStyleCnt="0"/>
      <dgm:spPr/>
    </dgm:pt>
    <dgm:pt modelId="{8FFEC4B3-C125-4D0E-B300-9BA92B4C1318}" type="pres">
      <dgm:prSet presAssocID="{C8D55675-AED7-4907-BAEC-52AD05C880D5}" presName="composite" presStyleCnt="0"/>
      <dgm:spPr/>
    </dgm:pt>
    <dgm:pt modelId="{67F10E34-4BC3-47FD-AD0C-9E8022E8FC3C}" type="pres">
      <dgm:prSet presAssocID="{C8D55675-AED7-4907-BAEC-52AD05C880D5}" presName="background" presStyleLbl="node0" presStyleIdx="0" presStyleCnt="4"/>
      <dgm:spPr/>
    </dgm:pt>
    <dgm:pt modelId="{AF16A5DD-2A6E-4151-BEB7-F3DA3C610FC9}" type="pres">
      <dgm:prSet presAssocID="{C8D55675-AED7-4907-BAEC-52AD05C880D5}" presName="text" presStyleLbl="fgAcc0" presStyleIdx="0" presStyleCnt="4" custScaleX="109008" custScaleY="105321" custLinFactNeighborX="-973" custLinFactNeighborY="6395">
        <dgm:presLayoutVars>
          <dgm:chPref val="3"/>
        </dgm:presLayoutVars>
      </dgm:prSet>
      <dgm:spPr/>
    </dgm:pt>
    <dgm:pt modelId="{BBA93DBB-DDCD-436F-8E70-96392A19B3FC}" type="pres">
      <dgm:prSet presAssocID="{C8D55675-AED7-4907-BAEC-52AD05C880D5}" presName="hierChild2" presStyleCnt="0"/>
      <dgm:spPr/>
    </dgm:pt>
    <dgm:pt modelId="{A0ABFAC5-3BC0-4DFB-B22D-775CC572897A}" type="pres">
      <dgm:prSet presAssocID="{AEAB19F6-219F-4C29-8CA9-A8783A8EBDFE}" presName="hierRoot1" presStyleCnt="0"/>
      <dgm:spPr/>
    </dgm:pt>
    <dgm:pt modelId="{E1526066-4754-452A-AB49-BB897CADE290}" type="pres">
      <dgm:prSet presAssocID="{AEAB19F6-219F-4C29-8CA9-A8783A8EBDFE}" presName="composite" presStyleCnt="0"/>
      <dgm:spPr/>
    </dgm:pt>
    <dgm:pt modelId="{27B829A8-3BBB-4A54-95BE-AF1D7BB58E7F}" type="pres">
      <dgm:prSet presAssocID="{AEAB19F6-219F-4C29-8CA9-A8783A8EBDFE}" presName="background" presStyleLbl="node0" presStyleIdx="1" presStyleCnt="4"/>
      <dgm:spPr/>
    </dgm:pt>
    <dgm:pt modelId="{760AC9B6-F52D-4310-AB71-8D9AA8F9E16F}" type="pres">
      <dgm:prSet presAssocID="{AEAB19F6-219F-4C29-8CA9-A8783A8EBDFE}" presName="text" presStyleLbl="fgAcc0" presStyleIdx="1" presStyleCnt="4" custScaleX="104641" custScaleY="107557" custLinFactNeighborX="-2083" custLinFactNeighborY="4158">
        <dgm:presLayoutVars>
          <dgm:chPref val="3"/>
        </dgm:presLayoutVars>
      </dgm:prSet>
      <dgm:spPr/>
    </dgm:pt>
    <dgm:pt modelId="{2B471EC3-38AB-4771-BCFD-5BD8E09B35FE}" type="pres">
      <dgm:prSet presAssocID="{AEAB19F6-219F-4C29-8CA9-A8783A8EBDFE}" presName="hierChild2" presStyleCnt="0"/>
      <dgm:spPr/>
    </dgm:pt>
    <dgm:pt modelId="{21A3617A-3709-44CF-84E5-BB29D753E07E}" type="pres">
      <dgm:prSet presAssocID="{AB4E615F-1272-4AAA-B14A-0B54583B6C57}" presName="hierRoot1" presStyleCnt="0"/>
      <dgm:spPr/>
    </dgm:pt>
    <dgm:pt modelId="{F5C83896-C792-4BD4-81C3-AA63C6E78658}" type="pres">
      <dgm:prSet presAssocID="{AB4E615F-1272-4AAA-B14A-0B54583B6C57}" presName="composite" presStyleCnt="0"/>
      <dgm:spPr/>
    </dgm:pt>
    <dgm:pt modelId="{5F0396F5-86D3-4221-9FDA-885E296709A1}" type="pres">
      <dgm:prSet presAssocID="{AB4E615F-1272-4AAA-B14A-0B54583B6C57}" presName="background" presStyleLbl="node0" presStyleIdx="2" presStyleCnt="4"/>
      <dgm:spPr/>
    </dgm:pt>
    <dgm:pt modelId="{80D8E662-1BED-49E5-B927-5E7D79057146}" type="pres">
      <dgm:prSet presAssocID="{AB4E615F-1272-4AAA-B14A-0B54583B6C57}" presName="text" presStyleLbl="fgAcc0" presStyleIdx="2" presStyleCnt="4" custScaleX="102102" custScaleY="110084" custLinFactNeighborY="2836">
        <dgm:presLayoutVars>
          <dgm:chPref val="3"/>
        </dgm:presLayoutVars>
      </dgm:prSet>
      <dgm:spPr/>
    </dgm:pt>
    <dgm:pt modelId="{58DF5294-3747-40F5-BE93-761959A90738}" type="pres">
      <dgm:prSet presAssocID="{AB4E615F-1272-4AAA-B14A-0B54583B6C57}" presName="hierChild2" presStyleCnt="0"/>
      <dgm:spPr/>
    </dgm:pt>
    <dgm:pt modelId="{BD38803F-2F91-4709-AB60-197FA22CF706}" type="pres">
      <dgm:prSet presAssocID="{CBDD7810-EB22-45CC-B1F4-C7FC3E07D5CF}" presName="hierRoot1" presStyleCnt="0"/>
      <dgm:spPr/>
    </dgm:pt>
    <dgm:pt modelId="{1846D4C9-A252-4B86-B6DC-158D25EFC15F}" type="pres">
      <dgm:prSet presAssocID="{CBDD7810-EB22-45CC-B1F4-C7FC3E07D5CF}" presName="composite" presStyleCnt="0"/>
      <dgm:spPr/>
    </dgm:pt>
    <dgm:pt modelId="{CFDD0355-DFF2-4463-8EC3-67E8AC066C4A}" type="pres">
      <dgm:prSet presAssocID="{CBDD7810-EB22-45CC-B1F4-C7FC3E07D5CF}" presName="background" presStyleLbl="node0" presStyleIdx="3" presStyleCnt="4"/>
      <dgm:spPr/>
    </dgm:pt>
    <dgm:pt modelId="{8262611F-0D84-42A8-9F3F-5503261D211C}" type="pres">
      <dgm:prSet presAssocID="{CBDD7810-EB22-45CC-B1F4-C7FC3E07D5CF}" presName="text" presStyleLbl="fgAcc0" presStyleIdx="3" presStyleCnt="4" custScaleX="108988" custScaleY="106021" custLinFactNeighborX="2722" custLinFactNeighborY="5695">
        <dgm:presLayoutVars>
          <dgm:chPref val="3"/>
        </dgm:presLayoutVars>
      </dgm:prSet>
      <dgm:spPr/>
    </dgm:pt>
    <dgm:pt modelId="{42BD1036-C5C1-44D1-87C3-DE6AA1F40D1C}" type="pres">
      <dgm:prSet presAssocID="{CBDD7810-EB22-45CC-B1F4-C7FC3E07D5CF}" presName="hierChild2" presStyleCnt="0"/>
      <dgm:spPr/>
    </dgm:pt>
  </dgm:ptLst>
  <dgm:cxnLst>
    <dgm:cxn modelId="{06386706-8750-44F4-9873-FABFA56A5490}" type="presOf" srcId="{AB4E615F-1272-4AAA-B14A-0B54583B6C57}" destId="{80D8E662-1BED-49E5-B927-5E7D79057146}" srcOrd="0" destOrd="0" presId="urn:microsoft.com/office/officeart/2005/8/layout/hierarchy1"/>
    <dgm:cxn modelId="{78830D29-653D-41E7-9449-B960AB349E57}" type="presOf" srcId="{AEAB19F6-219F-4C29-8CA9-A8783A8EBDFE}" destId="{760AC9B6-F52D-4310-AB71-8D9AA8F9E16F}" srcOrd="0" destOrd="0" presId="urn:microsoft.com/office/officeart/2005/8/layout/hierarchy1"/>
    <dgm:cxn modelId="{F2B27935-9C87-4062-9B62-226A68600530}" srcId="{A97333CC-CABC-42EC-AE53-5BBE4B362816}" destId="{AB4E615F-1272-4AAA-B14A-0B54583B6C57}" srcOrd="2" destOrd="0" parTransId="{39953AEC-581B-4720-B205-544ABEB0B139}" sibTransId="{227D8EE6-A727-473A-BA9F-04A4C9883C4F}"/>
    <dgm:cxn modelId="{DBF8E685-9062-4532-9778-1A1B14B889D9}" type="presOf" srcId="{A97333CC-CABC-42EC-AE53-5BBE4B362816}" destId="{E8D7C130-E3A5-480D-A547-7E3D792010D4}" srcOrd="0" destOrd="0" presId="urn:microsoft.com/office/officeart/2005/8/layout/hierarchy1"/>
    <dgm:cxn modelId="{723B3A97-8E16-4E2E-BBFD-3C316E406E68}" srcId="{A97333CC-CABC-42EC-AE53-5BBE4B362816}" destId="{AEAB19F6-219F-4C29-8CA9-A8783A8EBDFE}" srcOrd="1" destOrd="0" parTransId="{7DE6680D-39B8-40E1-8EF1-8EE2949A7204}" sibTransId="{A0894F5B-C098-431C-921C-32D7F4C8A10F}"/>
    <dgm:cxn modelId="{9E727D9A-856B-477A-9F4E-3AE47A549FC2}" type="presOf" srcId="{CBDD7810-EB22-45CC-B1F4-C7FC3E07D5CF}" destId="{8262611F-0D84-42A8-9F3F-5503261D211C}" srcOrd="0" destOrd="0" presId="urn:microsoft.com/office/officeart/2005/8/layout/hierarchy1"/>
    <dgm:cxn modelId="{B71C3DC6-DB2F-4307-A44D-2162D2ACE439}" type="presOf" srcId="{C8D55675-AED7-4907-BAEC-52AD05C880D5}" destId="{AF16A5DD-2A6E-4151-BEB7-F3DA3C610FC9}" srcOrd="0" destOrd="0" presId="urn:microsoft.com/office/officeart/2005/8/layout/hierarchy1"/>
    <dgm:cxn modelId="{8B1EBFC9-08E6-40CD-AFAE-420580A17A50}" srcId="{A97333CC-CABC-42EC-AE53-5BBE4B362816}" destId="{CBDD7810-EB22-45CC-B1F4-C7FC3E07D5CF}" srcOrd="3" destOrd="0" parTransId="{FD4B92B2-D8C8-4B0C-8F56-AECE26DBD2C3}" sibTransId="{FE113626-E2AF-42AF-91A2-7F0A2DA366AD}"/>
    <dgm:cxn modelId="{C622B0FC-D604-472E-B0C4-D9995CBA95EE}" srcId="{A97333CC-CABC-42EC-AE53-5BBE4B362816}" destId="{C8D55675-AED7-4907-BAEC-52AD05C880D5}" srcOrd="0" destOrd="0" parTransId="{64BDA566-E71C-4A42-8B7F-77AF6B1351B9}" sibTransId="{A19536DA-56A9-41DD-88BB-5C9D9606648F}"/>
    <dgm:cxn modelId="{6C436245-17FC-4C1B-A0A1-678E9E3C95A6}" type="presParOf" srcId="{E8D7C130-E3A5-480D-A547-7E3D792010D4}" destId="{19B1EB46-1C73-4C6B-BB91-CFDFA7AD8F77}" srcOrd="0" destOrd="0" presId="urn:microsoft.com/office/officeart/2005/8/layout/hierarchy1"/>
    <dgm:cxn modelId="{5D194DA0-FD4C-4B0B-95EE-8221A8AB53B6}" type="presParOf" srcId="{19B1EB46-1C73-4C6B-BB91-CFDFA7AD8F77}" destId="{8FFEC4B3-C125-4D0E-B300-9BA92B4C1318}" srcOrd="0" destOrd="0" presId="urn:microsoft.com/office/officeart/2005/8/layout/hierarchy1"/>
    <dgm:cxn modelId="{A1FF61F7-96CD-4DA4-9B31-EAE42BD93714}" type="presParOf" srcId="{8FFEC4B3-C125-4D0E-B300-9BA92B4C1318}" destId="{67F10E34-4BC3-47FD-AD0C-9E8022E8FC3C}" srcOrd="0" destOrd="0" presId="urn:microsoft.com/office/officeart/2005/8/layout/hierarchy1"/>
    <dgm:cxn modelId="{8B5765AB-7B8B-48D4-AE5E-9729BB5CA632}" type="presParOf" srcId="{8FFEC4B3-C125-4D0E-B300-9BA92B4C1318}" destId="{AF16A5DD-2A6E-4151-BEB7-F3DA3C610FC9}" srcOrd="1" destOrd="0" presId="urn:microsoft.com/office/officeart/2005/8/layout/hierarchy1"/>
    <dgm:cxn modelId="{43E95A46-7D94-4503-9CFC-399915803E3F}" type="presParOf" srcId="{19B1EB46-1C73-4C6B-BB91-CFDFA7AD8F77}" destId="{BBA93DBB-DDCD-436F-8E70-96392A19B3FC}" srcOrd="1" destOrd="0" presId="urn:microsoft.com/office/officeart/2005/8/layout/hierarchy1"/>
    <dgm:cxn modelId="{411064C7-2897-4314-A339-BF2100BBAAE7}" type="presParOf" srcId="{E8D7C130-E3A5-480D-A547-7E3D792010D4}" destId="{A0ABFAC5-3BC0-4DFB-B22D-775CC572897A}" srcOrd="1" destOrd="0" presId="urn:microsoft.com/office/officeart/2005/8/layout/hierarchy1"/>
    <dgm:cxn modelId="{677617D5-A7CB-44CE-B4BE-42E3916E3C61}" type="presParOf" srcId="{A0ABFAC5-3BC0-4DFB-B22D-775CC572897A}" destId="{E1526066-4754-452A-AB49-BB897CADE290}" srcOrd="0" destOrd="0" presId="urn:microsoft.com/office/officeart/2005/8/layout/hierarchy1"/>
    <dgm:cxn modelId="{F6D09A4C-D122-4E7C-A8A1-126CF17CC66D}" type="presParOf" srcId="{E1526066-4754-452A-AB49-BB897CADE290}" destId="{27B829A8-3BBB-4A54-95BE-AF1D7BB58E7F}" srcOrd="0" destOrd="0" presId="urn:microsoft.com/office/officeart/2005/8/layout/hierarchy1"/>
    <dgm:cxn modelId="{86A98A11-B963-4204-A6F5-E1DB5FB408BA}" type="presParOf" srcId="{E1526066-4754-452A-AB49-BB897CADE290}" destId="{760AC9B6-F52D-4310-AB71-8D9AA8F9E16F}" srcOrd="1" destOrd="0" presId="urn:microsoft.com/office/officeart/2005/8/layout/hierarchy1"/>
    <dgm:cxn modelId="{43D13F6C-4FFE-4E0F-AA41-E426BB49EFB3}" type="presParOf" srcId="{A0ABFAC5-3BC0-4DFB-B22D-775CC572897A}" destId="{2B471EC3-38AB-4771-BCFD-5BD8E09B35FE}" srcOrd="1" destOrd="0" presId="urn:microsoft.com/office/officeart/2005/8/layout/hierarchy1"/>
    <dgm:cxn modelId="{4C1F5FAA-9FB9-42AE-8A51-0D8EFA609BD2}" type="presParOf" srcId="{E8D7C130-E3A5-480D-A547-7E3D792010D4}" destId="{21A3617A-3709-44CF-84E5-BB29D753E07E}" srcOrd="2" destOrd="0" presId="urn:microsoft.com/office/officeart/2005/8/layout/hierarchy1"/>
    <dgm:cxn modelId="{702248F7-F531-4EE1-88C5-69FBDD5A1651}" type="presParOf" srcId="{21A3617A-3709-44CF-84E5-BB29D753E07E}" destId="{F5C83896-C792-4BD4-81C3-AA63C6E78658}" srcOrd="0" destOrd="0" presId="urn:microsoft.com/office/officeart/2005/8/layout/hierarchy1"/>
    <dgm:cxn modelId="{D54A85A7-AA12-4F8D-A7D7-4D018FEDADBF}" type="presParOf" srcId="{F5C83896-C792-4BD4-81C3-AA63C6E78658}" destId="{5F0396F5-86D3-4221-9FDA-885E296709A1}" srcOrd="0" destOrd="0" presId="urn:microsoft.com/office/officeart/2005/8/layout/hierarchy1"/>
    <dgm:cxn modelId="{CC7BFE05-9804-463B-9AE9-1CB1D41021E1}" type="presParOf" srcId="{F5C83896-C792-4BD4-81C3-AA63C6E78658}" destId="{80D8E662-1BED-49E5-B927-5E7D79057146}" srcOrd="1" destOrd="0" presId="urn:microsoft.com/office/officeart/2005/8/layout/hierarchy1"/>
    <dgm:cxn modelId="{6F1C8BB6-3ADB-412F-BB67-C50B5CC7E004}" type="presParOf" srcId="{21A3617A-3709-44CF-84E5-BB29D753E07E}" destId="{58DF5294-3747-40F5-BE93-761959A90738}" srcOrd="1" destOrd="0" presId="urn:microsoft.com/office/officeart/2005/8/layout/hierarchy1"/>
    <dgm:cxn modelId="{2E623448-58F5-4CFC-8E49-047C641B4492}" type="presParOf" srcId="{E8D7C130-E3A5-480D-A547-7E3D792010D4}" destId="{BD38803F-2F91-4709-AB60-197FA22CF706}" srcOrd="3" destOrd="0" presId="urn:microsoft.com/office/officeart/2005/8/layout/hierarchy1"/>
    <dgm:cxn modelId="{F43F2342-DD0C-48F4-BDF2-3E5AC7A0E022}" type="presParOf" srcId="{BD38803F-2F91-4709-AB60-197FA22CF706}" destId="{1846D4C9-A252-4B86-B6DC-158D25EFC15F}" srcOrd="0" destOrd="0" presId="urn:microsoft.com/office/officeart/2005/8/layout/hierarchy1"/>
    <dgm:cxn modelId="{295C7D48-3A12-48F0-94ED-9D8878E88F1A}" type="presParOf" srcId="{1846D4C9-A252-4B86-B6DC-158D25EFC15F}" destId="{CFDD0355-DFF2-4463-8EC3-67E8AC066C4A}" srcOrd="0" destOrd="0" presId="urn:microsoft.com/office/officeart/2005/8/layout/hierarchy1"/>
    <dgm:cxn modelId="{EA3A6055-5D6E-4D0F-9243-05627C99D65F}" type="presParOf" srcId="{1846D4C9-A252-4B86-B6DC-158D25EFC15F}" destId="{8262611F-0D84-42A8-9F3F-5503261D211C}" srcOrd="1" destOrd="0" presId="urn:microsoft.com/office/officeart/2005/8/layout/hierarchy1"/>
    <dgm:cxn modelId="{D184F2FB-5C9A-4C52-AC9E-E201FA5BCA00}" type="presParOf" srcId="{BD38803F-2F91-4709-AB60-197FA22CF706}" destId="{42BD1036-C5C1-44D1-87C3-DE6AA1F40D1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522A89-2E6C-4CC4-B7F3-AF7EE0FE5506}"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32EEF68A-99B2-4F2D-B6E7-0088FD1C1766}">
      <dgm:prSet/>
      <dgm:spPr/>
      <dgm:t>
        <a:bodyPr/>
        <a:lstStyle/>
        <a:p>
          <a:r>
            <a:rPr lang="en-US" dirty="0">
              <a:latin typeface="Oswald" panose="00000500000000000000" pitchFamily="2" charset="0"/>
            </a:rPr>
            <a:t>Conditions exist that cannot be documented on the FAFSA</a:t>
          </a:r>
        </a:p>
      </dgm:t>
    </dgm:pt>
    <dgm:pt modelId="{A9216720-A202-4A47-8478-BED55802D527}" type="parTrans" cxnId="{2DEE6668-7383-4953-80E8-772E6606CB0E}">
      <dgm:prSet/>
      <dgm:spPr/>
      <dgm:t>
        <a:bodyPr/>
        <a:lstStyle/>
        <a:p>
          <a:endParaRPr lang="en-US"/>
        </a:p>
      </dgm:t>
    </dgm:pt>
    <dgm:pt modelId="{CD54F421-8E53-4872-9A3B-0BB1D45A99C3}" type="sibTrans" cxnId="{2DEE6668-7383-4953-80E8-772E6606CB0E}">
      <dgm:prSet/>
      <dgm:spPr/>
      <dgm:t>
        <a:bodyPr/>
        <a:lstStyle/>
        <a:p>
          <a:endParaRPr lang="en-US"/>
        </a:p>
      </dgm:t>
    </dgm:pt>
    <dgm:pt modelId="{BD390535-ABFB-4845-8A0E-552190A5ADB6}">
      <dgm:prSet/>
      <dgm:spPr/>
      <dgm:t>
        <a:bodyPr/>
        <a:lstStyle/>
        <a:p>
          <a:r>
            <a:rPr lang="en-US" dirty="0">
              <a:latin typeface="Oswald" panose="00000500000000000000" pitchFamily="2" charset="0"/>
            </a:rPr>
            <a:t>Send written explanation and documentation to the financial aid office(s)</a:t>
          </a:r>
        </a:p>
      </dgm:t>
    </dgm:pt>
    <dgm:pt modelId="{0DB57B90-D40F-46B6-9461-0A56E26B019E}" type="parTrans" cxnId="{AC2C27DB-5049-4BB1-8F0A-69D06A25B5A7}">
      <dgm:prSet/>
      <dgm:spPr/>
      <dgm:t>
        <a:bodyPr/>
        <a:lstStyle/>
        <a:p>
          <a:endParaRPr lang="en-US"/>
        </a:p>
      </dgm:t>
    </dgm:pt>
    <dgm:pt modelId="{5A88A40C-7795-45C9-A371-8D0A3E5F57FC}" type="sibTrans" cxnId="{AC2C27DB-5049-4BB1-8F0A-69D06A25B5A7}">
      <dgm:prSet/>
      <dgm:spPr/>
      <dgm:t>
        <a:bodyPr/>
        <a:lstStyle/>
        <a:p>
          <a:endParaRPr lang="en-US"/>
        </a:p>
      </dgm:t>
    </dgm:pt>
    <dgm:pt modelId="{9AFDF2BF-5B32-482F-826B-E58E69A77D2E}">
      <dgm:prSet/>
      <dgm:spPr/>
      <dgm:t>
        <a:bodyPr/>
        <a:lstStyle/>
        <a:p>
          <a:r>
            <a:rPr lang="en-US" dirty="0">
              <a:latin typeface="Oswald" panose="00000500000000000000" pitchFamily="2" charset="0"/>
            </a:rPr>
            <a:t>School will review and request additional information if necessary</a:t>
          </a:r>
        </a:p>
      </dgm:t>
    </dgm:pt>
    <dgm:pt modelId="{D64F5AC9-6B44-4183-842F-47DA81D86339}" type="parTrans" cxnId="{DFE21E55-1CBB-4482-A274-AE0FC6EEFCC4}">
      <dgm:prSet/>
      <dgm:spPr/>
      <dgm:t>
        <a:bodyPr/>
        <a:lstStyle/>
        <a:p>
          <a:endParaRPr lang="en-US"/>
        </a:p>
      </dgm:t>
    </dgm:pt>
    <dgm:pt modelId="{C104E917-9852-41D2-AC87-A452036C58EB}" type="sibTrans" cxnId="{DFE21E55-1CBB-4482-A274-AE0FC6EEFCC4}">
      <dgm:prSet/>
      <dgm:spPr/>
      <dgm:t>
        <a:bodyPr/>
        <a:lstStyle/>
        <a:p>
          <a:endParaRPr lang="en-US"/>
        </a:p>
      </dgm:t>
    </dgm:pt>
    <dgm:pt modelId="{249B5974-FE39-40F7-80BE-7BBD32C2B01E}">
      <dgm:prSet/>
      <dgm:spPr/>
      <dgm:t>
        <a:bodyPr/>
        <a:lstStyle/>
        <a:p>
          <a:r>
            <a:rPr lang="en-US" dirty="0">
              <a:latin typeface="Oswald" panose="00000500000000000000" pitchFamily="2" charset="0"/>
            </a:rPr>
            <a:t>School decisions are final and cannot be appealed to the U.S. Department of Education</a:t>
          </a:r>
        </a:p>
      </dgm:t>
    </dgm:pt>
    <dgm:pt modelId="{9C5441CE-C2BE-4181-BF82-076FDCE2C5CB}" type="parTrans" cxnId="{E3CAADAE-3942-4824-B4B9-38BFA896E68B}">
      <dgm:prSet/>
      <dgm:spPr/>
      <dgm:t>
        <a:bodyPr/>
        <a:lstStyle/>
        <a:p>
          <a:endParaRPr lang="en-US"/>
        </a:p>
      </dgm:t>
    </dgm:pt>
    <dgm:pt modelId="{B3A727F3-9E3B-4C94-BCE2-9EDB98C1D065}" type="sibTrans" cxnId="{E3CAADAE-3942-4824-B4B9-38BFA896E68B}">
      <dgm:prSet/>
      <dgm:spPr/>
      <dgm:t>
        <a:bodyPr/>
        <a:lstStyle/>
        <a:p>
          <a:endParaRPr lang="en-US"/>
        </a:p>
      </dgm:t>
    </dgm:pt>
    <dgm:pt modelId="{0A772B55-AC7F-457C-8614-40B5EFD924C0}" type="pres">
      <dgm:prSet presAssocID="{4B522A89-2E6C-4CC4-B7F3-AF7EE0FE5506}" presName="linear" presStyleCnt="0">
        <dgm:presLayoutVars>
          <dgm:animLvl val="lvl"/>
          <dgm:resizeHandles val="exact"/>
        </dgm:presLayoutVars>
      </dgm:prSet>
      <dgm:spPr/>
    </dgm:pt>
    <dgm:pt modelId="{838160BA-D933-4456-B3B2-7CB22190ABFA}" type="pres">
      <dgm:prSet presAssocID="{32EEF68A-99B2-4F2D-B6E7-0088FD1C1766}" presName="parentText" presStyleLbl="node1" presStyleIdx="0" presStyleCnt="4">
        <dgm:presLayoutVars>
          <dgm:chMax val="0"/>
          <dgm:bulletEnabled val="1"/>
        </dgm:presLayoutVars>
      </dgm:prSet>
      <dgm:spPr/>
    </dgm:pt>
    <dgm:pt modelId="{1067E653-ED8E-4EB7-B39D-69A71D6512F1}" type="pres">
      <dgm:prSet presAssocID="{CD54F421-8E53-4872-9A3B-0BB1D45A99C3}" presName="spacer" presStyleCnt="0"/>
      <dgm:spPr/>
    </dgm:pt>
    <dgm:pt modelId="{A54E27CB-0501-4829-95D2-F0BB7A1C1BDA}" type="pres">
      <dgm:prSet presAssocID="{BD390535-ABFB-4845-8A0E-552190A5ADB6}" presName="parentText" presStyleLbl="node1" presStyleIdx="1" presStyleCnt="4">
        <dgm:presLayoutVars>
          <dgm:chMax val="0"/>
          <dgm:bulletEnabled val="1"/>
        </dgm:presLayoutVars>
      </dgm:prSet>
      <dgm:spPr/>
    </dgm:pt>
    <dgm:pt modelId="{69836C90-91DB-41AE-A553-5BD02C6049DD}" type="pres">
      <dgm:prSet presAssocID="{5A88A40C-7795-45C9-A371-8D0A3E5F57FC}" presName="spacer" presStyleCnt="0"/>
      <dgm:spPr/>
    </dgm:pt>
    <dgm:pt modelId="{4E3329F5-B6AB-4180-83A5-CC1482EC80DD}" type="pres">
      <dgm:prSet presAssocID="{9AFDF2BF-5B32-482F-826B-E58E69A77D2E}" presName="parentText" presStyleLbl="node1" presStyleIdx="2" presStyleCnt="4">
        <dgm:presLayoutVars>
          <dgm:chMax val="0"/>
          <dgm:bulletEnabled val="1"/>
        </dgm:presLayoutVars>
      </dgm:prSet>
      <dgm:spPr/>
    </dgm:pt>
    <dgm:pt modelId="{0FD82397-DB65-4FAB-A1E2-CC17C74A0075}" type="pres">
      <dgm:prSet presAssocID="{C104E917-9852-41D2-AC87-A452036C58EB}" presName="spacer" presStyleCnt="0"/>
      <dgm:spPr/>
    </dgm:pt>
    <dgm:pt modelId="{302F87B9-3F8B-45E1-9E43-3107824704DA}" type="pres">
      <dgm:prSet presAssocID="{249B5974-FE39-40F7-80BE-7BBD32C2B01E}" presName="parentText" presStyleLbl="node1" presStyleIdx="3" presStyleCnt="4">
        <dgm:presLayoutVars>
          <dgm:chMax val="0"/>
          <dgm:bulletEnabled val="1"/>
        </dgm:presLayoutVars>
      </dgm:prSet>
      <dgm:spPr/>
    </dgm:pt>
  </dgm:ptLst>
  <dgm:cxnLst>
    <dgm:cxn modelId="{5C419E25-D404-4484-8ADC-FAEB70EC7605}" type="presOf" srcId="{BD390535-ABFB-4845-8A0E-552190A5ADB6}" destId="{A54E27CB-0501-4829-95D2-F0BB7A1C1BDA}" srcOrd="0" destOrd="0" presId="urn:microsoft.com/office/officeart/2005/8/layout/vList2"/>
    <dgm:cxn modelId="{1651F75E-9A3E-4E4E-8132-3F2EF9AF9897}" type="presOf" srcId="{9AFDF2BF-5B32-482F-826B-E58E69A77D2E}" destId="{4E3329F5-B6AB-4180-83A5-CC1482EC80DD}" srcOrd="0" destOrd="0" presId="urn:microsoft.com/office/officeart/2005/8/layout/vList2"/>
    <dgm:cxn modelId="{10A3D647-2172-457C-B69D-E61E4220E6F4}" type="presOf" srcId="{249B5974-FE39-40F7-80BE-7BBD32C2B01E}" destId="{302F87B9-3F8B-45E1-9E43-3107824704DA}" srcOrd="0" destOrd="0" presId="urn:microsoft.com/office/officeart/2005/8/layout/vList2"/>
    <dgm:cxn modelId="{2DEE6668-7383-4953-80E8-772E6606CB0E}" srcId="{4B522A89-2E6C-4CC4-B7F3-AF7EE0FE5506}" destId="{32EEF68A-99B2-4F2D-B6E7-0088FD1C1766}" srcOrd="0" destOrd="0" parTransId="{A9216720-A202-4A47-8478-BED55802D527}" sibTransId="{CD54F421-8E53-4872-9A3B-0BB1D45A99C3}"/>
    <dgm:cxn modelId="{DFE21E55-1CBB-4482-A274-AE0FC6EEFCC4}" srcId="{4B522A89-2E6C-4CC4-B7F3-AF7EE0FE5506}" destId="{9AFDF2BF-5B32-482F-826B-E58E69A77D2E}" srcOrd="2" destOrd="0" parTransId="{D64F5AC9-6B44-4183-842F-47DA81D86339}" sibTransId="{C104E917-9852-41D2-AC87-A452036C58EB}"/>
    <dgm:cxn modelId="{E3CAADAE-3942-4824-B4B9-38BFA896E68B}" srcId="{4B522A89-2E6C-4CC4-B7F3-AF7EE0FE5506}" destId="{249B5974-FE39-40F7-80BE-7BBD32C2B01E}" srcOrd="3" destOrd="0" parTransId="{9C5441CE-C2BE-4181-BF82-076FDCE2C5CB}" sibTransId="{B3A727F3-9E3B-4C94-BCE2-9EDB98C1D065}"/>
    <dgm:cxn modelId="{F9BD34CE-3986-4635-9063-247981D71EC1}" type="presOf" srcId="{32EEF68A-99B2-4F2D-B6E7-0088FD1C1766}" destId="{838160BA-D933-4456-B3B2-7CB22190ABFA}" srcOrd="0" destOrd="0" presId="urn:microsoft.com/office/officeart/2005/8/layout/vList2"/>
    <dgm:cxn modelId="{AC2C27DB-5049-4BB1-8F0A-69D06A25B5A7}" srcId="{4B522A89-2E6C-4CC4-B7F3-AF7EE0FE5506}" destId="{BD390535-ABFB-4845-8A0E-552190A5ADB6}" srcOrd="1" destOrd="0" parTransId="{0DB57B90-D40F-46B6-9461-0A56E26B019E}" sibTransId="{5A88A40C-7795-45C9-A371-8D0A3E5F57FC}"/>
    <dgm:cxn modelId="{D7876CF7-5725-4B7E-ADA2-4AFE67D804AE}" type="presOf" srcId="{4B522A89-2E6C-4CC4-B7F3-AF7EE0FE5506}" destId="{0A772B55-AC7F-457C-8614-40B5EFD924C0}" srcOrd="0" destOrd="0" presId="urn:microsoft.com/office/officeart/2005/8/layout/vList2"/>
    <dgm:cxn modelId="{821E0B13-BAF3-44C0-A33C-4B78592D3C9A}" type="presParOf" srcId="{0A772B55-AC7F-457C-8614-40B5EFD924C0}" destId="{838160BA-D933-4456-B3B2-7CB22190ABFA}" srcOrd="0" destOrd="0" presId="urn:microsoft.com/office/officeart/2005/8/layout/vList2"/>
    <dgm:cxn modelId="{A68A706B-F315-4E53-8A44-E2B1B058B923}" type="presParOf" srcId="{0A772B55-AC7F-457C-8614-40B5EFD924C0}" destId="{1067E653-ED8E-4EB7-B39D-69A71D6512F1}" srcOrd="1" destOrd="0" presId="urn:microsoft.com/office/officeart/2005/8/layout/vList2"/>
    <dgm:cxn modelId="{2420AFC0-9147-4D69-8F25-0BC4DAEEB93C}" type="presParOf" srcId="{0A772B55-AC7F-457C-8614-40B5EFD924C0}" destId="{A54E27CB-0501-4829-95D2-F0BB7A1C1BDA}" srcOrd="2" destOrd="0" presId="urn:microsoft.com/office/officeart/2005/8/layout/vList2"/>
    <dgm:cxn modelId="{AA3B43CE-18E6-493A-BA65-398205D2E2C6}" type="presParOf" srcId="{0A772B55-AC7F-457C-8614-40B5EFD924C0}" destId="{69836C90-91DB-41AE-A553-5BD02C6049DD}" srcOrd="3" destOrd="0" presId="urn:microsoft.com/office/officeart/2005/8/layout/vList2"/>
    <dgm:cxn modelId="{6A9BB9AE-C14F-4036-91C7-E09FAB923DA6}" type="presParOf" srcId="{0A772B55-AC7F-457C-8614-40B5EFD924C0}" destId="{4E3329F5-B6AB-4180-83A5-CC1482EC80DD}" srcOrd="4" destOrd="0" presId="urn:microsoft.com/office/officeart/2005/8/layout/vList2"/>
    <dgm:cxn modelId="{304C0869-A350-49F6-B15B-5C2A3AF14E12}" type="presParOf" srcId="{0A772B55-AC7F-457C-8614-40B5EFD924C0}" destId="{0FD82397-DB65-4FAB-A1E2-CC17C74A0075}" srcOrd="5" destOrd="0" presId="urn:microsoft.com/office/officeart/2005/8/layout/vList2"/>
    <dgm:cxn modelId="{B65FFD78-D996-4A9F-920B-BCA3F83D5CAB}" type="presParOf" srcId="{0A772B55-AC7F-457C-8614-40B5EFD924C0}" destId="{302F87B9-3F8B-45E1-9E43-3107824704D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93F3F6-C702-41B2-9631-CD19E2439425}"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1413CF4-EBA7-499E-ABBF-1E7A20939BC0}">
      <dgm:prSet/>
      <dgm:spPr/>
      <dgm:t>
        <a:bodyPr/>
        <a:lstStyle/>
        <a:p>
          <a:pPr>
            <a:lnSpc>
              <a:spcPct val="100000"/>
            </a:lnSpc>
            <a:defRPr b="1"/>
          </a:pPr>
          <a:r>
            <a:rPr lang="en-US" b="1" dirty="0"/>
            <a:t>May require additional information</a:t>
          </a:r>
          <a:endParaRPr lang="en-US" dirty="0"/>
        </a:p>
      </dgm:t>
    </dgm:pt>
    <dgm:pt modelId="{9813D707-4279-45A5-B230-AA68886E91CC}" type="parTrans" cxnId="{5C9CC3AA-EBEE-443F-91C0-41D34902B9CD}">
      <dgm:prSet/>
      <dgm:spPr/>
      <dgm:t>
        <a:bodyPr/>
        <a:lstStyle/>
        <a:p>
          <a:endParaRPr lang="en-US"/>
        </a:p>
      </dgm:t>
    </dgm:pt>
    <dgm:pt modelId="{73B402A2-A553-4E31-A8CE-9A3CC852132C}" type="sibTrans" cxnId="{5C9CC3AA-EBEE-443F-91C0-41D34902B9CD}">
      <dgm:prSet/>
      <dgm:spPr/>
      <dgm:t>
        <a:bodyPr/>
        <a:lstStyle/>
        <a:p>
          <a:endParaRPr lang="en-US"/>
        </a:p>
      </dgm:t>
    </dgm:pt>
    <dgm:pt modelId="{5D1AD21A-D9BA-4F74-B7D0-CF2AA9014D79}">
      <dgm:prSet/>
      <dgm:spPr/>
      <dgm:t>
        <a:bodyPr/>
        <a:lstStyle/>
        <a:p>
          <a:pPr>
            <a:lnSpc>
              <a:spcPct val="100000"/>
            </a:lnSpc>
          </a:pPr>
          <a:r>
            <a:rPr lang="en-US" dirty="0"/>
            <a:t>Verification of Income</a:t>
          </a:r>
        </a:p>
      </dgm:t>
    </dgm:pt>
    <dgm:pt modelId="{BF2AA4B3-FE3D-4B54-8454-A56CB8153CE2}" type="parTrans" cxnId="{89B6A225-B765-418F-9061-871629E295CE}">
      <dgm:prSet/>
      <dgm:spPr/>
      <dgm:t>
        <a:bodyPr/>
        <a:lstStyle/>
        <a:p>
          <a:endParaRPr lang="en-US"/>
        </a:p>
      </dgm:t>
    </dgm:pt>
    <dgm:pt modelId="{834E5579-37E2-4C37-AD9F-EAF23F64E733}" type="sibTrans" cxnId="{89B6A225-B765-418F-9061-871629E295CE}">
      <dgm:prSet/>
      <dgm:spPr/>
      <dgm:t>
        <a:bodyPr/>
        <a:lstStyle/>
        <a:p>
          <a:endParaRPr lang="en-US"/>
        </a:p>
      </dgm:t>
    </dgm:pt>
    <dgm:pt modelId="{F9F6A0D0-0A75-4FFF-B983-0F7A7C03CA3D}">
      <dgm:prSet/>
      <dgm:spPr/>
      <dgm:t>
        <a:bodyPr/>
        <a:lstStyle/>
        <a:p>
          <a:pPr>
            <a:lnSpc>
              <a:spcPct val="100000"/>
            </a:lnSpc>
          </a:pPr>
          <a:r>
            <a:rPr lang="en-US" dirty="0"/>
            <a:t>Family Size</a:t>
          </a:r>
        </a:p>
      </dgm:t>
    </dgm:pt>
    <dgm:pt modelId="{6FCD969E-57D0-4989-B47B-43FD442E0520}" type="parTrans" cxnId="{B7B32818-7322-44BC-8DA1-8668C78116D2}">
      <dgm:prSet/>
      <dgm:spPr/>
      <dgm:t>
        <a:bodyPr/>
        <a:lstStyle/>
        <a:p>
          <a:endParaRPr lang="en-US"/>
        </a:p>
      </dgm:t>
    </dgm:pt>
    <dgm:pt modelId="{C2C11226-14DB-46AF-977D-416534E03E8C}" type="sibTrans" cxnId="{B7B32818-7322-44BC-8DA1-8668C78116D2}">
      <dgm:prSet/>
      <dgm:spPr/>
      <dgm:t>
        <a:bodyPr/>
        <a:lstStyle/>
        <a:p>
          <a:endParaRPr lang="en-US"/>
        </a:p>
      </dgm:t>
    </dgm:pt>
    <dgm:pt modelId="{F632F1C4-2B21-434E-9B95-21247CBFF5A9}">
      <dgm:prSet/>
      <dgm:spPr/>
      <dgm:t>
        <a:bodyPr/>
        <a:lstStyle/>
        <a:p>
          <a:pPr>
            <a:lnSpc>
              <a:spcPct val="100000"/>
            </a:lnSpc>
            <a:defRPr b="1"/>
          </a:pPr>
          <a:r>
            <a:rPr lang="en-US" b="1" dirty="0"/>
            <a:t>Determines Financial Aid Offer</a:t>
          </a:r>
          <a:endParaRPr lang="en-US" dirty="0"/>
        </a:p>
      </dgm:t>
    </dgm:pt>
    <dgm:pt modelId="{27F5AA85-0A3A-48B1-8643-D79FC9D92D27}" type="parTrans" cxnId="{12B6D202-7CC7-4F5D-B840-C9D7252249B1}">
      <dgm:prSet/>
      <dgm:spPr/>
      <dgm:t>
        <a:bodyPr/>
        <a:lstStyle/>
        <a:p>
          <a:endParaRPr lang="en-US"/>
        </a:p>
      </dgm:t>
    </dgm:pt>
    <dgm:pt modelId="{FABA4643-25C2-42B0-BFA3-316D4FF2C2FA}" type="sibTrans" cxnId="{12B6D202-7CC7-4F5D-B840-C9D7252249B1}">
      <dgm:prSet/>
      <dgm:spPr/>
      <dgm:t>
        <a:bodyPr/>
        <a:lstStyle/>
        <a:p>
          <a:endParaRPr lang="en-US"/>
        </a:p>
      </dgm:t>
    </dgm:pt>
    <dgm:pt modelId="{77600B54-4BE3-4356-A9A3-525C8325B1C5}">
      <dgm:prSet/>
      <dgm:spPr/>
      <dgm:t>
        <a:bodyPr/>
        <a:lstStyle/>
        <a:p>
          <a:pPr>
            <a:lnSpc>
              <a:spcPct val="100000"/>
            </a:lnSpc>
          </a:pPr>
          <a:r>
            <a:rPr lang="en-US"/>
            <a:t>Sent by email or regular mail</a:t>
          </a:r>
        </a:p>
      </dgm:t>
    </dgm:pt>
    <dgm:pt modelId="{68126CE4-608E-4AD2-B762-E9C965FD12C9}" type="parTrans" cxnId="{A8EE34B6-3F27-49F8-A13A-0D070D44EA00}">
      <dgm:prSet/>
      <dgm:spPr/>
      <dgm:t>
        <a:bodyPr/>
        <a:lstStyle/>
        <a:p>
          <a:endParaRPr lang="en-US"/>
        </a:p>
      </dgm:t>
    </dgm:pt>
    <dgm:pt modelId="{A98B9980-0287-4D64-ADD6-E0EC07366D80}" type="sibTrans" cxnId="{A8EE34B6-3F27-49F8-A13A-0D070D44EA00}">
      <dgm:prSet/>
      <dgm:spPr/>
      <dgm:t>
        <a:bodyPr/>
        <a:lstStyle/>
        <a:p>
          <a:endParaRPr lang="en-US"/>
        </a:p>
      </dgm:t>
    </dgm:pt>
    <dgm:pt modelId="{38C43B64-454E-483E-A28E-5CB80D0A40D3}">
      <dgm:prSet/>
      <dgm:spPr/>
      <dgm:t>
        <a:bodyPr/>
        <a:lstStyle/>
        <a:p>
          <a:pPr>
            <a:lnSpc>
              <a:spcPct val="100000"/>
            </a:lnSpc>
          </a:pPr>
          <a:r>
            <a:rPr lang="en-US" dirty="0"/>
            <a:t>Amount of Aid awarded from each program</a:t>
          </a:r>
        </a:p>
      </dgm:t>
    </dgm:pt>
    <dgm:pt modelId="{9BF57111-B33D-440A-9A55-284697235774}" type="parTrans" cxnId="{466FC852-02A0-4333-894C-AF6033C8AFAB}">
      <dgm:prSet/>
      <dgm:spPr/>
      <dgm:t>
        <a:bodyPr/>
        <a:lstStyle/>
        <a:p>
          <a:endParaRPr lang="en-US"/>
        </a:p>
      </dgm:t>
    </dgm:pt>
    <dgm:pt modelId="{E38AA3E0-2066-4F4F-BBA8-8DF3FE5AA29B}" type="sibTrans" cxnId="{466FC852-02A0-4333-894C-AF6033C8AFAB}">
      <dgm:prSet/>
      <dgm:spPr/>
      <dgm:t>
        <a:bodyPr/>
        <a:lstStyle/>
        <a:p>
          <a:endParaRPr lang="en-US"/>
        </a:p>
      </dgm:t>
    </dgm:pt>
    <dgm:pt modelId="{8527059E-56CA-4B97-BB6D-1E96C2510A4B}">
      <dgm:prSet/>
      <dgm:spPr/>
      <dgm:t>
        <a:bodyPr/>
        <a:lstStyle/>
        <a:p>
          <a:pPr>
            <a:lnSpc>
              <a:spcPct val="100000"/>
            </a:lnSpc>
          </a:pPr>
          <a:r>
            <a:rPr lang="en-US" dirty="0"/>
            <a:t>How and when aid is disbursed</a:t>
          </a:r>
        </a:p>
      </dgm:t>
    </dgm:pt>
    <dgm:pt modelId="{B97D5B73-AA2A-4932-8B2E-B9BA970D1E63}" type="parTrans" cxnId="{E63F565A-4E83-44DF-8113-C828FE8CB187}">
      <dgm:prSet/>
      <dgm:spPr/>
      <dgm:t>
        <a:bodyPr/>
        <a:lstStyle/>
        <a:p>
          <a:endParaRPr lang="en-US"/>
        </a:p>
      </dgm:t>
    </dgm:pt>
    <dgm:pt modelId="{C5FAECF2-438F-47A9-AF64-DB0181B029C3}" type="sibTrans" cxnId="{E63F565A-4E83-44DF-8113-C828FE8CB187}">
      <dgm:prSet/>
      <dgm:spPr/>
      <dgm:t>
        <a:bodyPr/>
        <a:lstStyle/>
        <a:p>
          <a:endParaRPr lang="en-US"/>
        </a:p>
      </dgm:t>
    </dgm:pt>
    <dgm:pt modelId="{40E3A2B7-35BE-44D4-8A3F-AF73BF2E46A9}">
      <dgm:prSet/>
      <dgm:spPr/>
      <dgm:t>
        <a:bodyPr/>
        <a:lstStyle/>
        <a:p>
          <a:pPr>
            <a:lnSpc>
              <a:spcPct val="100000"/>
            </a:lnSpc>
          </a:pPr>
          <a:r>
            <a:rPr lang="en-US"/>
            <a:t>Terms and conditions of student’s offer</a:t>
          </a:r>
        </a:p>
      </dgm:t>
    </dgm:pt>
    <dgm:pt modelId="{CBEF2CF1-C2A6-48D4-BF02-0310D853CAB1}" type="parTrans" cxnId="{D8545F9A-AD2F-48C9-9C74-537C33AFE82F}">
      <dgm:prSet/>
      <dgm:spPr/>
      <dgm:t>
        <a:bodyPr/>
        <a:lstStyle/>
        <a:p>
          <a:endParaRPr lang="en-US"/>
        </a:p>
      </dgm:t>
    </dgm:pt>
    <dgm:pt modelId="{E8E53825-663D-4293-8092-C71080EC72B0}" type="sibTrans" cxnId="{D8545F9A-AD2F-48C9-9C74-537C33AFE82F}">
      <dgm:prSet/>
      <dgm:spPr/>
      <dgm:t>
        <a:bodyPr/>
        <a:lstStyle/>
        <a:p>
          <a:endParaRPr lang="en-US"/>
        </a:p>
      </dgm:t>
    </dgm:pt>
    <dgm:pt modelId="{ED54051A-E4DD-49DB-817F-7AB0367DDBB2}">
      <dgm:prSet/>
      <dgm:spPr/>
      <dgm:t>
        <a:bodyPr/>
        <a:lstStyle/>
        <a:p>
          <a:pPr>
            <a:lnSpc>
              <a:spcPct val="100000"/>
            </a:lnSpc>
          </a:pPr>
          <a:r>
            <a:rPr lang="en-US" dirty="0"/>
            <a:t>Identity/Statement of educational purpose</a:t>
          </a:r>
        </a:p>
      </dgm:t>
    </dgm:pt>
    <dgm:pt modelId="{941E4A92-4405-437E-AFDA-E890B3D99490}" type="parTrans" cxnId="{172B315F-66A6-45F2-BBC5-FE90868BCC96}">
      <dgm:prSet/>
      <dgm:spPr/>
      <dgm:t>
        <a:bodyPr/>
        <a:lstStyle/>
        <a:p>
          <a:endParaRPr lang="en-US"/>
        </a:p>
      </dgm:t>
    </dgm:pt>
    <dgm:pt modelId="{1A2685DA-1ABF-4CBF-8557-B337DA42B077}" type="sibTrans" cxnId="{172B315F-66A6-45F2-BBC5-FE90868BCC96}">
      <dgm:prSet/>
      <dgm:spPr/>
      <dgm:t>
        <a:bodyPr/>
        <a:lstStyle/>
        <a:p>
          <a:endParaRPr lang="en-US"/>
        </a:p>
      </dgm:t>
    </dgm:pt>
    <dgm:pt modelId="{28898EAB-02C5-46E8-991B-1F8E1BE05BD0}">
      <dgm:prSet/>
      <dgm:spPr/>
      <dgm:t>
        <a:bodyPr/>
        <a:lstStyle/>
        <a:p>
          <a:pPr>
            <a:lnSpc>
              <a:spcPct val="100000"/>
            </a:lnSpc>
          </a:pPr>
          <a:r>
            <a:rPr lang="en-US"/>
            <a:t>Documentation of high school completion</a:t>
          </a:r>
        </a:p>
      </dgm:t>
    </dgm:pt>
    <dgm:pt modelId="{404E16D7-4AEA-4DD3-89C6-1328005130E8}" type="parTrans" cxnId="{8E37322C-9271-485D-9FD4-6E4A08C00F95}">
      <dgm:prSet/>
      <dgm:spPr/>
      <dgm:t>
        <a:bodyPr/>
        <a:lstStyle/>
        <a:p>
          <a:endParaRPr lang="en-US"/>
        </a:p>
      </dgm:t>
    </dgm:pt>
    <dgm:pt modelId="{8DBB2666-000A-4633-89BB-3B48E0DF9588}" type="sibTrans" cxnId="{8E37322C-9271-485D-9FD4-6E4A08C00F95}">
      <dgm:prSet/>
      <dgm:spPr/>
      <dgm:t>
        <a:bodyPr/>
        <a:lstStyle/>
        <a:p>
          <a:endParaRPr lang="en-US"/>
        </a:p>
      </dgm:t>
    </dgm:pt>
    <dgm:pt modelId="{2141BDAE-E8F5-48B3-9353-DAF3EAA1D15E}" type="pres">
      <dgm:prSet presAssocID="{9293F3F6-C702-41B2-9631-CD19E2439425}" presName="root" presStyleCnt="0">
        <dgm:presLayoutVars>
          <dgm:dir/>
          <dgm:resizeHandles val="exact"/>
        </dgm:presLayoutVars>
      </dgm:prSet>
      <dgm:spPr/>
    </dgm:pt>
    <dgm:pt modelId="{4012F6C1-22AF-4542-A42D-DAA50D728DEE}" type="pres">
      <dgm:prSet presAssocID="{D1413CF4-EBA7-499E-ABBF-1E7A20939BC0}" presName="compNode" presStyleCnt="0"/>
      <dgm:spPr/>
    </dgm:pt>
    <dgm:pt modelId="{F6C84E19-DFD6-4DA5-88E3-C96E4C4311B6}" type="pres">
      <dgm:prSet presAssocID="{D1413CF4-EBA7-499E-ABBF-1E7A20939BC0}" presName="iconRect" presStyleLbl="node1" presStyleIdx="0" presStyleCnt="2" custScaleX="71101" custScaleY="61112" custLinFactY="-44467" custLinFactNeighborX="1575"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13C301D9-ED83-4BE5-80F1-3983F4933ACD}" type="pres">
      <dgm:prSet presAssocID="{D1413CF4-EBA7-499E-ABBF-1E7A20939BC0}" presName="iconSpace" presStyleCnt="0"/>
      <dgm:spPr/>
    </dgm:pt>
    <dgm:pt modelId="{7C7DF7CD-357D-436D-9B41-EDF76A5570CD}" type="pres">
      <dgm:prSet presAssocID="{D1413CF4-EBA7-499E-ABBF-1E7A20939BC0}" presName="parTx" presStyleLbl="revTx" presStyleIdx="0" presStyleCnt="4" custLinFactY="-100000" custLinFactNeighborX="3139" custLinFactNeighborY="-122463">
        <dgm:presLayoutVars>
          <dgm:chMax val="0"/>
          <dgm:chPref val="0"/>
        </dgm:presLayoutVars>
      </dgm:prSet>
      <dgm:spPr/>
    </dgm:pt>
    <dgm:pt modelId="{2914FAFB-1D6B-452A-BF5E-B65A89C0D78B}" type="pres">
      <dgm:prSet presAssocID="{D1413CF4-EBA7-499E-ABBF-1E7A20939BC0}" presName="txSpace" presStyleCnt="0"/>
      <dgm:spPr/>
    </dgm:pt>
    <dgm:pt modelId="{D3512530-1EBC-4876-80C8-6CB992742C85}" type="pres">
      <dgm:prSet presAssocID="{D1413CF4-EBA7-499E-ABBF-1E7A20939BC0}" presName="desTx" presStyleLbl="revTx" presStyleIdx="1" presStyleCnt="4" custLinFactY="-52942740" custLinFactNeighborX="3335" custLinFactNeighborY="-53000000">
        <dgm:presLayoutVars/>
      </dgm:prSet>
      <dgm:spPr/>
    </dgm:pt>
    <dgm:pt modelId="{CC521F75-416F-452E-B66F-833633FC9C5B}" type="pres">
      <dgm:prSet presAssocID="{73B402A2-A553-4E31-A8CE-9A3CC852132C}" presName="sibTrans" presStyleCnt="0"/>
      <dgm:spPr/>
    </dgm:pt>
    <dgm:pt modelId="{FE58798B-174B-4475-8187-033A647BD402}" type="pres">
      <dgm:prSet presAssocID="{F632F1C4-2B21-434E-9B95-21247CBFF5A9}" presName="compNode" presStyleCnt="0"/>
      <dgm:spPr/>
    </dgm:pt>
    <dgm:pt modelId="{883C5380-A90D-45F6-833D-738A94EE75B6}" type="pres">
      <dgm:prSet presAssocID="{F632F1C4-2B21-434E-9B95-21247CBFF5A9}" presName="iconRect" presStyleLbl="node1" presStyleIdx="1" presStyleCnt="2" custScaleX="69585" custScaleY="68231" custLinFactY="-23411" custLinFactNeighborX="-2414"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EFD73BE2-6836-4C75-88F7-CCE45C167322}" type="pres">
      <dgm:prSet presAssocID="{F632F1C4-2B21-434E-9B95-21247CBFF5A9}" presName="iconSpace" presStyleCnt="0"/>
      <dgm:spPr/>
    </dgm:pt>
    <dgm:pt modelId="{14CED8FE-E22F-475E-9970-606FB0AEE22C}" type="pres">
      <dgm:prSet presAssocID="{F632F1C4-2B21-434E-9B95-21247CBFF5A9}" presName="parTx" presStyleLbl="revTx" presStyleIdx="2" presStyleCnt="4" custLinFactY="-100000" custLinFactNeighborX="-588" custLinFactNeighborY="-131996">
        <dgm:presLayoutVars>
          <dgm:chMax val="0"/>
          <dgm:chPref val="0"/>
        </dgm:presLayoutVars>
      </dgm:prSet>
      <dgm:spPr/>
    </dgm:pt>
    <dgm:pt modelId="{C6C682EE-C555-4933-BDC8-DB8C0B45354A}" type="pres">
      <dgm:prSet presAssocID="{F632F1C4-2B21-434E-9B95-21247CBFF5A9}" presName="txSpace" presStyleCnt="0"/>
      <dgm:spPr/>
    </dgm:pt>
    <dgm:pt modelId="{EE15188F-4F52-4299-8BB9-307B1EE589FB}" type="pres">
      <dgm:prSet presAssocID="{F632F1C4-2B21-434E-9B95-21247CBFF5A9}" presName="desTx" presStyleLbl="revTx" presStyleIdx="3" presStyleCnt="4" custLinFactY="-55271577" custLinFactNeighborX="-2132" custLinFactNeighborY="-55300000">
        <dgm:presLayoutVars/>
      </dgm:prSet>
      <dgm:spPr/>
    </dgm:pt>
  </dgm:ptLst>
  <dgm:cxnLst>
    <dgm:cxn modelId="{12B6D202-7CC7-4F5D-B840-C9D7252249B1}" srcId="{9293F3F6-C702-41B2-9631-CD19E2439425}" destId="{F632F1C4-2B21-434E-9B95-21247CBFF5A9}" srcOrd="1" destOrd="0" parTransId="{27F5AA85-0A3A-48B1-8643-D79FC9D92D27}" sibTransId="{FABA4643-25C2-42B0-BFA3-316D4FF2C2FA}"/>
    <dgm:cxn modelId="{1D9DF513-8F3A-46D3-83AE-C465260801C6}" type="presOf" srcId="{8527059E-56CA-4B97-BB6D-1E96C2510A4B}" destId="{EE15188F-4F52-4299-8BB9-307B1EE589FB}" srcOrd="0" destOrd="2" presId="urn:microsoft.com/office/officeart/2018/5/layout/CenteredIconLabelDescriptionList"/>
    <dgm:cxn modelId="{B7B32818-7322-44BC-8DA1-8668C78116D2}" srcId="{D1413CF4-EBA7-499E-ABBF-1E7A20939BC0}" destId="{F9F6A0D0-0A75-4FFF-B983-0F7A7C03CA3D}" srcOrd="1" destOrd="0" parTransId="{6FCD969E-57D0-4989-B47B-43FD442E0520}" sibTransId="{C2C11226-14DB-46AF-977D-416534E03E8C}"/>
    <dgm:cxn modelId="{4EE9591F-D387-4F9F-9FB0-98E29EA80DC9}" type="presOf" srcId="{F9F6A0D0-0A75-4FFF-B983-0F7A7C03CA3D}" destId="{D3512530-1EBC-4876-80C8-6CB992742C85}" srcOrd="0" destOrd="1" presId="urn:microsoft.com/office/officeart/2018/5/layout/CenteredIconLabelDescriptionList"/>
    <dgm:cxn modelId="{611ADA21-6674-4C8F-95DA-E653DBF06400}" type="presOf" srcId="{ED54051A-E4DD-49DB-817F-7AB0367DDBB2}" destId="{D3512530-1EBC-4876-80C8-6CB992742C85}" srcOrd="0" destOrd="2" presId="urn:microsoft.com/office/officeart/2018/5/layout/CenteredIconLabelDescriptionList"/>
    <dgm:cxn modelId="{89B6A225-B765-418F-9061-871629E295CE}" srcId="{D1413CF4-EBA7-499E-ABBF-1E7A20939BC0}" destId="{5D1AD21A-D9BA-4F74-B7D0-CF2AA9014D79}" srcOrd="0" destOrd="0" parTransId="{BF2AA4B3-FE3D-4B54-8454-A56CB8153CE2}" sibTransId="{834E5579-37E2-4C37-AD9F-EAF23F64E733}"/>
    <dgm:cxn modelId="{8E37322C-9271-485D-9FD4-6E4A08C00F95}" srcId="{D1413CF4-EBA7-499E-ABBF-1E7A20939BC0}" destId="{28898EAB-02C5-46E8-991B-1F8E1BE05BD0}" srcOrd="3" destOrd="0" parTransId="{404E16D7-4AEA-4DD3-89C6-1328005130E8}" sibTransId="{8DBB2666-000A-4633-89BB-3B48E0DF9588}"/>
    <dgm:cxn modelId="{2E9BE636-4E25-48F8-AD64-DF5694F4633B}" type="presOf" srcId="{28898EAB-02C5-46E8-991B-1F8E1BE05BD0}" destId="{D3512530-1EBC-4876-80C8-6CB992742C85}" srcOrd="0" destOrd="3" presId="urn:microsoft.com/office/officeart/2018/5/layout/CenteredIconLabelDescriptionList"/>
    <dgm:cxn modelId="{3C18075F-3090-4152-9C19-A8CF91FA1B3E}" type="presOf" srcId="{F632F1C4-2B21-434E-9B95-21247CBFF5A9}" destId="{14CED8FE-E22F-475E-9970-606FB0AEE22C}" srcOrd="0" destOrd="0" presId="urn:microsoft.com/office/officeart/2018/5/layout/CenteredIconLabelDescriptionList"/>
    <dgm:cxn modelId="{172B315F-66A6-45F2-BBC5-FE90868BCC96}" srcId="{D1413CF4-EBA7-499E-ABBF-1E7A20939BC0}" destId="{ED54051A-E4DD-49DB-817F-7AB0367DDBB2}" srcOrd="2" destOrd="0" parTransId="{941E4A92-4405-437E-AFDA-E890B3D99490}" sibTransId="{1A2685DA-1ABF-4CBF-8557-B337DA42B077}"/>
    <dgm:cxn modelId="{10C42B44-AA7C-4412-AD3C-18BD375B83C3}" type="presOf" srcId="{38C43B64-454E-483E-A28E-5CB80D0A40D3}" destId="{EE15188F-4F52-4299-8BB9-307B1EE589FB}" srcOrd="0" destOrd="1" presId="urn:microsoft.com/office/officeart/2018/5/layout/CenteredIconLabelDescriptionList"/>
    <dgm:cxn modelId="{1B88BF44-7DDE-4104-9982-D6500D7C25A4}" type="presOf" srcId="{9293F3F6-C702-41B2-9631-CD19E2439425}" destId="{2141BDAE-E8F5-48B3-9353-DAF3EAA1D15E}" srcOrd="0" destOrd="0" presId="urn:microsoft.com/office/officeart/2018/5/layout/CenteredIconLabelDescriptionList"/>
    <dgm:cxn modelId="{466FC852-02A0-4333-894C-AF6033C8AFAB}" srcId="{F632F1C4-2B21-434E-9B95-21247CBFF5A9}" destId="{38C43B64-454E-483E-A28E-5CB80D0A40D3}" srcOrd="1" destOrd="0" parTransId="{9BF57111-B33D-440A-9A55-284697235774}" sibTransId="{E38AA3E0-2066-4F4F-BBA8-8DF3FE5AA29B}"/>
    <dgm:cxn modelId="{E63F565A-4E83-44DF-8113-C828FE8CB187}" srcId="{F632F1C4-2B21-434E-9B95-21247CBFF5A9}" destId="{8527059E-56CA-4B97-BB6D-1E96C2510A4B}" srcOrd="2" destOrd="0" parTransId="{B97D5B73-AA2A-4932-8B2E-B9BA970D1E63}" sibTransId="{C5FAECF2-438F-47A9-AF64-DB0181B029C3}"/>
    <dgm:cxn modelId="{B0334A92-F170-4A0E-8DE3-35721D90162E}" type="presOf" srcId="{40E3A2B7-35BE-44D4-8A3F-AF73BF2E46A9}" destId="{EE15188F-4F52-4299-8BB9-307B1EE589FB}" srcOrd="0" destOrd="3" presId="urn:microsoft.com/office/officeart/2018/5/layout/CenteredIconLabelDescriptionList"/>
    <dgm:cxn modelId="{79C65797-6D5B-4CE2-B70C-5C51F3584ED7}" type="presOf" srcId="{77600B54-4BE3-4356-A9A3-525C8325B1C5}" destId="{EE15188F-4F52-4299-8BB9-307B1EE589FB}" srcOrd="0" destOrd="0" presId="urn:microsoft.com/office/officeart/2018/5/layout/CenteredIconLabelDescriptionList"/>
    <dgm:cxn modelId="{D8545F9A-AD2F-48C9-9C74-537C33AFE82F}" srcId="{F632F1C4-2B21-434E-9B95-21247CBFF5A9}" destId="{40E3A2B7-35BE-44D4-8A3F-AF73BF2E46A9}" srcOrd="3" destOrd="0" parTransId="{CBEF2CF1-C2A6-48D4-BF02-0310D853CAB1}" sibTransId="{E8E53825-663D-4293-8092-C71080EC72B0}"/>
    <dgm:cxn modelId="{5C9CC3AA-EBEE-443F-91C0-41D34902B9CD}" srcId="{9293F3F6-C702-41B2-9631-CD19E2439425}" destId="{D1413CF4-EBA7-499E-ABBF-1E7A20939BC0}" srcOrd="0" destOrd="0" parTransId="{9813D707-4279-45A5-B230-AA68886E91CC}" sibTransId="{73B402A2-A553-4E31-A8CE-9A3CC852132C}"/>
    <dgm:cxn modelId="{BDF035AC-A050-4205-8486-78956510D946}" type="presOf" srcId="{D1413CF4-EBA7-499E-ABBF-1E7A20939BC0}" destId="{7C7DF7CD-357D-436D-9B41-EDF76A5570CD}" srcOrd="0" destOrd="0" presId="urn:microsoft.com/office/officeart/2018/5/layout/CenteredIconLabelDescriptionList"/>
    <dgm:cxn modelId="{A8EE34B6-3F27-49F8-A13A-0D070D44EA00}" srcId="{F632F1C4-2B21-434E-9B95-21247CBFF5A9}" destId="{77600B54-4BE3-4356-A9A3-525C8325B1C5}" srcOrd="0" destOrd="0" parTransId="{68126CE4-608E-4AD2-B762-E9C965FD12C9}" sibTransId="{A98B9980-0287-4D64-ADD6-E0EC07366D80}"/>
    <dgm:cxn modelId="{1B7563D4-9A2B-4DFD-95CF-52A9D131BB63}" type="presOf" srcId="{5D1AD21A-D9BA-4F74-B7D0-CF2AA9014D79}" destId="{D3512530-1EBC-4876-80C8-6CB992742C85}" srcOrd="0" destOrd="0" presId="urn:microsoft.com/office/officeart/2018/5/layout/CenteredIconLabelDescriptionList"/>
    <dgm:cxn modelId="{40E60273-BA3E-4022-AB34-4B9AA234EBDA}" type="presParOf" srcId="{2141BDAE-E8F5-48B3-9353-DAF3EAA1D15E}" destId="{4012F6C1-22AF-4542-A42D-DAA50D728DEE}" srcOrd="0" destOrd="0" presId="urn:microsoft.com/office/officeart/2018/5/layout/CenteredIconLabelDescriptionList"/>
    <dgm:cxn modelId="{23013DDA-BB29-4B8A-B544-E55B1CF3E710}" type="presParOf" srcId="{4012F6C1-22AF-4542-A42D-DAA50D728DEE}" destId="{F6C84E19-DFD6-4DA5-88E3-C96E4C4311B6}" srcOrd="0" destOrd="0" presId="urn:microsoft.com/office/officeart/2018/5/layout/CenteredIconLabelDescriptionList"/>
    <dgm:cxn modelId="{E04835DB-CDF0-4943-BA10-ADCEC50CBE59}" type="presParOf" srcId="{4012F6C1-22AF-4542-A42D-DAA50D728DEE}" destId="{13C301D9-ED83-4BE5-80F1-3983F4933ACD}" srcOrd="1" destOrd="0" presId="urn:microsoft.com/office/officeart/2018/5/layout/CenteredIconLabelDescriptionList"/>
    <dgm:cxn modelId="{D1A90615-BA81-4628-BD30-82728202AD6A}" type="presParOf" srcId="{4012F6C1-22AF-4542-A42D-DAA50D728DEE}" destId="{7C7DF7CD-357D-436D-9B41-EDF76A5570CD}" srcOrd="2" destOrd="0" presId="urn:microsoft.com/office/officeart/2018/5/layout/CenteredIconLabelDescriptionList"/>
    <dgm:cxn modelId="{1B745265-7712-4F14-975F-5BC41233D9D4}" type="presParOf" srcId="{4012F6C1-22AF-4542-A42D-DAA50D728DEE}" destId="{2914FAFB-1D6B-452A-BF5E-B65A89C0D78B}" srcOrd="3" destOrd="0" presId="urn:microsoft.com/office/officeart/2018/5/layout/CenteredIconLabelDescriptionList"/>
    <dgm:cxn modelId="{9E4525FD-6F9D-48A2-A459-934A30F8FF95}" type="presParOf" srcId="{4012F6C1-22AF-4542-A42D-DAA50D728DEE}" destId="{D3512530-1EBC-4876-80C8-6CB992742C85}" srcOrd="4" destOrd="0" presId="urn:microsoft.com/office/officeart/2018/5/layout/CenteredIconLabelDescriptionList"/>
    <dgm:cxn modelId="{5689AEEB-8DB0-4233-8ED4-A8A008156E0F}" type="presParOf" srcId="{2141BDAE-E8F5-48B3-9353-DAF3EAA1D15E}" destId="{CC521F75-416F-452E-B66F-833633FC9C5B}" srcOrd="1" destOrd="0" presId="urn:microsoft.com/office/officeart/2018/5/layout/CenteredIconLabelDescriptionList"/>
    <dgm:cxn modelId="{3A519CA9-FD44-4B42-B52C-FE31CEA544C9}" type="presParOf" srcId="{2141BDAE-E8F5-48B3-9353-DAF3EAA1D15E}" destId="{FE58798B-174B-4475-8187-033A647BD402}" srcOrd="2" destOrd="0" presId="urn:microsoft.com/office/officeart/2018/5/layout/CenteredIconLabelDescriptionList"/>
    <dgm:cxn modelId="{5F65137C-B212-4CEA-9040-3A721920F554}" type="presParOf" srcId="{FE58798B-174B-4475-8187-033A647BD402}" destId="{883C5380-A90D-45F6-833D-738A94EE75B6}" srcOrd="0" destOrd="0" presId="urn:microsoft.com/office/officeart/2018/5/layout/CenteredIconLabelDescriptionList"/>
    <dgm:cxn modelId="{E26589FF-4BBD-41C6-B380-D8EE42DCF81C}" type="presParOf" srcId="{FE58798B-174B-4475-8187-033A647BD402}" destId="{EFD73BE2-6836-4C75-88F7-CCE45C167322}" srcOrd="1" destOrd="0" presId="urn:microsoft.com/office/officeart/2018/5/layout/CenteredIconLabelDescriptionList"/>
    <dgm:cxn modelId="{59940732-03EC-4017-84A4-72EC7A50CCAC}" type="presParOf" srcId="{FE58798B-174B-4475-8187-033A647BD402}" destId="{14CED8FE-E22F-475E-9970-606FB0AEE22C}" srcOrd="2" destOrd="0" presId="urn:microsoft.com/office/officeart/2018/5/layout/CenteredIconLabelDescriptionList"/>
    <dgm:cxn modelId="{0CD2EE0A-063C-40EC-AE4A-23D8059F1DE9}" type="presParOf" srcId="{FE58798B-174B-4475-8187-033A647BD402}" destId="{C6C682EE-C555-4933-BDC8-DB8C0B45354A}" srcOrd="3" destOrd="0" presId="urn:microsoft.com/office/officeart/2018/5/layout/CenteredIconLabelDescriptionList"/>
    <dgm:cxn modelId="{DDBBF6C3-275C-408B-98BC-E23386F2FF9B}" type="presParOf" srcId="{FE58798B-174B-4475-8187-033A647BD402}" destId="{EE15188F-4F52-4299-8BB9-307B1EE589FB}"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F5C0D-E202-4263-BF32-2B890A985AB0}">
      <dsp:nvSpPr>
        <dsp:cNvPr id="0" name=""/>
        <dsp:cNvSpPr/>
      </dsp:nvSpPr>
      <dsp:spPr>
        <a:xfrm>
          <a:off x="0" y="22030"/>
          <a:ext cx="6666833" cy="113674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latin typeface="Oswald" panose="00000500000000000000" pitchFamily="2" charset="0"/>
            </a:rPr>
            <a:t>Application for: </a:t>
          </a:r>
        </a:p>
      </dsp:txBody>
      <dsp:txXfrm>
        <a:off x="55491" y="77521"/>
        <a:ext cx="6555851" cy="1025764"/>
      </dsp:txXfrm>
    </dsp:sp>
    <dsp:sp modelId="{A17C40DA-4DA2-4844-8771-CC47E5ECD1C9}">
      <dsp:nvSpPr>
        <dsp:cNvPr id="0" name=""/>
        <dsp:cNvSpPr/>
      </dsp:nvSpPr>
      <dsp:spPr>
        <a:xfrm>
          <a:off x="0" y="1158776"/>
          <a:ext cx="6666833"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1" kern="1200">
              <a:latin typeface="Oswald" panose="00000500000000000000" pitchFamily="2" charset="0"/>
            </a:rPr>
            <a:t>Federal grants, work-study, and student loans</a:t>
          </a:r>
        </a:p>
        <a:p>
          <a:pPr marL="171450" lvl="1" indent="-171450" algn="l" defTabSz="711200">
            <a:lnSpc>
              <a:spcPct val="90000"/>
            </a:lnSpc>
            <a:spcBef>
              <a:spcPct val="0"/>
            </a:spcBef>
            <a:spcAft>
              <a:spcPct val="20000"/>
            </a:spcAft>
            <a:buChar char="•"/>
          </a:pPr>
          <a:r>
            <a:rPr lang="en-US" sz="1600" b="1" kern="1200">
              <a:latin typeface="Oswald" panose="00000500000000000000" pitchFamily="2" charset="0"/>
            </a:rPr>
            <a:t>State of Ohio grants</a:t>
          </a:r>
        </a:p>
        <a:p>
          <a:pPr marL="171450" lvl="1" indent="-171450" algn="l" defTabSz="711200">
            <a:lnSpc>
              <a:spcPct val="90000"/>
            </a:lnSpc>
            <a:spcBef>
              <a:spcPct val="0"/>
            </a:spcBef>
            <a:spcAft>
              <a:spcPct val="20000"/>
            </a:spcAft>
            <a:buChar char="•"/>
          </a:pPr>
          <a:r>
            <a:rPr lang="en-US" sz="1600" b="1" kern="1200">
              <a:latin typeface="Oswald" panose="00000500000000000000" pitchFamily="2" charset="0"/>
            </a:rPr>
            <a:t>For some schools, institutional scholarships and grants</a:t>
          </a:r>
        </a:p>
      </dsp:txBody>
      <dsp:txXfrm>
        <a:off x="0" y="1158776"/>
        <a:ext cx="6666833" cy="999809"/>
      </dsp:txXfrm>
    </dsp:sp>
    <dsp:sp modelId="{F79A736A-11C3-438B-A6AA-8287D839E41E}">
      <dsp:nvSpPr>
        <dsp:cNvPr id="0" name=""/>
        <dsp:cNvSpPr/>
      </dsp:nvSpPr>
      <dsp:spPr>
        <a:xfrm>
          <a:off x="0" y="2158586"/>
          <a:ext cx="6666833" cy="1136746"/>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latin typeface="Oswald" panose="00000500000000000000" pitchFamily="2" charset="0"/>
            </a:rPr>
            <a:t>Information provided: </a:t>
          </a:r>
        </a:p>
      </dsp:txBody>
      <dsp:txXfrm>
        <a:off x="55491" y="2214077"/>
        <a:ext cx="6555851" cy="1025764"/>
      </dsp:txXfrm>
    </dsp:sp>
    <dsp:sp modelId="{0FF246D5-9FF5-4189-B478-A57CFC1D1437}">
      <dsp:nvSpPr>
        <dsp:cNvPr id="0" name=""/>
        <dsp:cNvSpPr/>
      </dsp:nvSpPr>
      <dsp:spPr>
        <a:xfrm>
          <a:off x="0" y="3295333"/>
          <a:ext cx="6666833"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1" kern="1200">
              <a:latin typeface="Oswald" panose="00000500000000000000" pitchFamily="2" charset="0"/>
            </a:rPr>
            <a:t>Demographic </a:t>
          </a:r>
        </a:p>
        <a:p>
          <a:pPr marL="171450" lvl="1" indent="-171450" algn="l" defTabSz="711200">
            <a:lnSpc>
              <a:spcPct val="90000"/>
            </a:lnSpc>
            <a:spcBef>
              <a:spcPct val="0"/>
            </a:spcBef>
            <a:spcAft>
              <a:spcPct val="20000"/>
            </a:spcAft>
            <a:buChar char="•"/>
          </a:pPr>
          <a:r>
            <a:rPr lang="en-US" sz="1600" b="1" kern="1200">
              <a:latin typeface="Oswald" panose="00000500000000000000" pitchFamily="2" charset="0"/>
            </a:rPr>
            <a:t>Taxable and untaxed income for 2022</a:t>
          </a:r>
        </a:p>
        <a:p>
          <a:pPr marL="171450" lvl="1" indent="-171450" algn="l" defTabSz="711200">
            <a:lnSpc>
              <a:spcPct val="90000"/>
            </a:lnSpc>
            <a:spcBef>
              <a:spcPct val="0"/>
            </a:spcBef>
            <a:spcAft>
              <a:spcPct val="20000"/>
            </a:spcAft>
            <a:buChar char="•"/>
          </a:pPr>
          <a:r>
            <a:rPr lang="en-US" sz="1600" b="1" kern="1200">
              <a:latin typeface="Oswald" panose="00000500000000000000" pitchFamily="2" charset="0"/>
            </a:rPr>
            <a:t>Assets</a:t>
          </a:r>
        </a:p>
      </dsp:txBody>
      <dsp:txXfrm>
        <a:off x="0" y="3295333"/>
        <a:ext cx="6666833" cy="999809"/>
      </dsp:txXfrm>
    </dsp:sp>
    <dsp:sp modelId="{23F3A5A9-1C78-40E4-A05D-46E7CD97AAA3}">
      <dsp:nvSpPr>
        <dsp:cNvPr id="0" name=""/>
        <dsp:cNvSpPr/>
      </dsp:nvSpPr>
      <dsp:spPr>
        <a:xfrm>
          <a:off x="0" y="4295143"/>
          <a:ext cx="6666833" cy="1136746"/>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latin typeface="Oswald" panose="00000500000000000000" pitchFamily="2" charset="0"/>
            </a:rPr>
            <a:t>Students should submit the FAFSA regardless of income! </a:t>
          </a:r>
        </a:p>
        <a:p>
          <a:pPr marL="0" lvl="0" indent="0" algn="l" defTabSz="933450">
            <a:lnSpc>
              <a:spcPct val="90000"/>
            </a:lnSpc>
            <a:spcBef>
              <a:spcPct val="0"/>
            </a:spcBef>
            <a:spcAft>
              <a:spcPct val="35000"/>
            </a:spcAft>
            <a:buNone/>
          </a:pPr>
          <a:r>
            <a:rPr lang="en-US" sz="2100" b="1" kern="1200">
              <a:latin typeface="Oswald" panose="00000500000000000000" pitchFamily="2" charset="0"/>
            </a:rPr>
            <a:t>Income is not the only factor in determining eligibility.</a:t>
          </a:r>
        </a:p>
      </dsp:txBody>
      <dsp:txXfrm>
        <a:off x="55491" y="4350634"/>
        <a:ext cx="6555851" cy="10257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41A3E-F662-4E42-9CD3-52A4E1CDF016}">
      <dsp:nvSpPr>
        <dsp:cNvPr id="0" name=""/>
        <dsp:cNvSpPr/>
      </dsp:nvSpPr>
      <dsp:spPr>
        <a:xfrm>
          <a:off x="812477" y="1196949"/>
          <a:ext cx="496863" cy="4968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5A649E-D189-4C90-B7B7-E36957290318}">
      <dsp:nvSpPr>
        <dsp:cNvPr id="0" name=""/>
        <dsp:cNvSpPr/>
      </dsp:nvSpPr>
      <dsp:spPr>
        <a:xfrm>
          <a:off x="7438" y="1778034"/>
          <a:ext cx="2106941" cy="722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b="1" kern="1200">
              <a:latin typeface="Oswald" panose="00000500000000000000" pitchFamily="2" charset="0"/>
            </a:rPr>
            <a:t>For students beginning enrollment Fall 2024 (possibly Summer 2024)</a:t>
          </a:r>
        </a:p>
      </dsp:txBody>
      <dsp:txXfrm>
        <a:off x="7438" y="1778034"/>
        <a:ext cx="2106941" cy="722953"/>
      </dsp:txXfrm>
    </dsp:sp>
    <dsp:sp modelId="{BC02DA41-86F9-4E96-8EF5-5E33CDE6C500}">
      <dsp:nvSpPr>
        <dsp:cNvPr id="0" name=""/>
        <dsp:cNvSpPr/>
      </dsp:nvSpPr>
      <dsp:spPr>
        <a:xfrm>
          <a:off x="351104" y="2540160"/>
          <a:ext cx="1419609" cy="615433"/>
        </a:xfrm>
        <a:prstGeom prst="rect">
          <a:avLst/>
        </a:prstGeom>
        <a:noFill/>
        <a:ln>
          <a:noFill/>
        </a:ln>
        <a:effectLst/>
      </dsp:spPr>
      <dsp:style>
        <a:lnRef idx="0">
          <a:scrgbClr r="0" g="0" b="0"/>
        </a:lnRef>
        <a:fillRef idx="0">
          <a:scrgbClr r="0" g="0" b="0"/>
        </a:fillRef>
        <a:effectRef idx="0">
          <a:scrgbClr r="0" g="0" b="0"/>
        </a:effectRef>
        <a:fontRef idx="minor"/>
      </dsp:style>
    </dsp:sp>
    <dsp:sp modelId="{76A578AE-C373-40DA-B5B6-5823A8281195}">
      <dsp:nvSpPr>
        <dsp:cNvPr id="0" name=""/>
        <dsp:cNvSpPr/>
      </dsp:nvSpPr>
      <dsp:spPr>
        <a:xfrm>
          <a:off x="2824184" y="1196949"/>
          <a:ext cx="496863" cy="4968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EBA0A1-3EB7-43CC-B910-FB1ACF4119C3}">
      <dsp:nvSpPr>
        <dsp:cNvPr id="0" name=""/>
        <dsp:cNvSpPr/>
      </dsp:nvSpPr>
      <dsp:spPr>
        <a:xfrm>
          <a:off x="2362811" y="1778034"/>
          <a:ext cx="1419609" cy="722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b="1" kern="1200">
              <a:latin typeface="Oswald" panose="00000500000000000000" pitchFamily="2" charset="0"/>
            </a:rPr>
            <a:t>Available online Now. </a:t>
          </a:r>
        </a:p>
      </dsp:txBody>
      <dsp:txXfrm>
        <a:off x="2362811" y="1778034"/>
        <a:ext cx="1419609" cy="722953"/>
      </dsp:txXfrm>
    </dsp:sp>
    <dsp:sp modelId="{F87B267A-CB13-49E9-B08E-8F109F69B24E}">
      <dsp:nvSpPr>
        <dsp:cNvPr id="0" name=""/>
        <dsp:cNvSpPr/>
      </dsp:nvSpPr>
      <dsp:spPr>
        <a:xfrm>
          <a:off x="2362811" y="2540160"/>
          <a:ext cx="1419609" cy="615433"/>
        </a:xfrm>
        <a:prstGeom prst="rect">
          <a:avLst/>
        </a:prstGeom>
        <a:noFill/>
        <a:ln>
          <a:noFill/>
        </a:ln>
        <a:effectLst/>
      </dsp:spPr>
      <dsp:style>
        <a:lnRef idx="0">
          <a:scrgbClr r="0" g="0" b="0"/>
        </a:lnRef>
        <a:fillRef idx="0">
          <a:scrgbClr r="0" g="0" b="0"/>
        </a:fillRef>
        <a:effectRef idx="0">
          <a:scrgbClr r="0" g="0" b="0"/>
        </a:effectRef>
        <a:fontRef idx="minor"/>
      </dsp:style>
    </dsp:sp>
    <dsp:sp modelId="{985D5149-E78F-413E-8F04-52FB960C2C56}">
      <dsp:nvSpPr>
        <dsp:cNvPr id="0" name=""/>
        <dsp:cNvSpPr/>
      </dsp:nvSpPr>
      <dsp:spPr>
        <a:xfrm>
          <a:off x="4841016" y="1145980"/>
          <a:ext cx="496863" cy="4968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43D290-1866-4610-9781-34E258505164}">
      <dsp:nvSpPr>
        <dsp:cNvPr id="0" name=""/>
        <dsp:cNvSpPr/>
      </dsp:nvSpPr>
      <dsp:spPr>
        <a:xfrm>
          <a:off x="4030852" y="1727065"/>
          <a:ext cx="2117191" cy="722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b="1" kern="1200">
              <a:latin typeface="Oswald" panose="00000500000000000000" pitchFamily="2" charset="0"/>
            </a:rPr>
            <a:t>Submit early/meet college </a:t>
          </a:r>
          <a:r>
            <a:rPr lang="en-US" sz="1400" b="1" u="sng" kern="1200">
              <a:latin typeface="Oswald" panose="00000500000000000000" pitchFamily="2" charset="0"/>
            </a:rPr>
            <a:t>FAFSA Priority Date</a:t>
          </a:r>
          <a:endParaRPr lang="en-US" sz="1400" b="1" kern="1200">
            <a:latin typeface="Oswald" panose="00000500000000000000" pitchFamily="2" charset="0"/>
          </a:endParaRPr>
        </a:p>
      </dsp:txBody>
      <dsp:txXfrm>
        <a:off x="4030852" y="1727065"/>
        <a:ext cx="2117191" cy="722953"/>
      </dsp:txXfrm>
    </dsp:sp>
    <dsp:sp modelId="{023BC3C7-78D1-44CB-9C3D-9297F4FA67A7}">
      <dsp:nvSpPr>
        <dsp:cNvPr id="0" name=""/>
        <dsp:cNvSpPr/>
      </dsp:nvSpPr>
      <dsp:spPr>
        <a:xfrm>
          <a:off x="4166844" y="2210923"/>
          <a:ext cx="1739702" cy="819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i="0" kern="1200">
              <a:latin typeface="Oswald" panose="00000500000000000000" pitchFamily="2" charset="0"/>
            </a:rPr>
            <a:t>*Early application  allows time to compare aid offers</a:t>
          </a:r>
        </a:p>
        <a:p>
          <a:pPr marL="0" lvl="0" indent="0" algn="ctr" defTabSz="488950">
            <a:lnSpc>
              <a:spcPct val="90000"/>
            </a:lnSpc>
            <a:spcBef>
              <a:spcPct val="0"/>
            </a:spcBef>
            <a:spcAft>
              <a:spcPct val="35000"/>
            </a:spcAft>
            <a:buNone/>
          </a:pPr>
          <a:r>
            <a:rPr lang="en-US" sz="1100" b="1" i="0" kern="1200">
              <a:latin typeface="Oswald" panose="00000500000000000000" pitchFamily="2" charset="0"/>
            </a:rPr>
            <a:t>*Early application could maximize aid eligibility</a:t>
          </a:r>
        </a:p>
      </dsp:txBody>
      <dsp:txXfrm>
        <a:off x="4166844" y="2210923"/>
        <a:ext cx="1739702" cy="819308"/>
      </dsp:txXfrm>
    </dsp:sp>
    <dsp:sp modelId="{BF26BC0C-1BF4-4713-8EA1-2EA4A4920328}">
      <dsp:nvSpPr>
        <dsp:cNvPr id="0" name=""/>
        <dsp:cNvSpPr/>
      </dsp:nvSpPr>
      <dsp:spPr>
        <a:xfrm>
          <a:off x="7257617" y="1196949"/>
          <a:ext cx="496863" cy="4968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3D53F9-BDB0-49B1-BF99-A7D0F07F6A6D}">
      <dsp:nvSpPr>
        <dsp:cNvPr id="0" name=""/>
        <dsp:cNvSpPr/>
      </dsp:nvSpPr>
      <dsp:spPr>
        <a:xfrm>
          <a:off x="6576091" y="1778034"/>
          <a:ext cx="1859915" cy="724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b="1" kern="1200">
              <a:latin typeface="Oswald" panose="00000500000000000000" pitchFamily="2" charset="0"/>
            </a:rPr>
            <a:t>Student does not need to be admitted to submit the FAFSA</a:t>
          </a:r>
        </a:p>
      </dsp:txBody>
      <dsp:txXfrm>
        <a:off x="6576091" y="1778034"/>
        <a:ext cx="1859915" cy="724991"/>
      </dsp:txXfrm>
    </dsp:sp>
    <dsp:sp modelId="{26E36BD9-0E6C-4D8F-A500-05890423A234}">
      <dsp:nvSpPr>
        <dsp:cNvPr id="0" name=""/>
        <dsp:cNvSpPr/>
      </dsp:nvSpPr>
      <dsp:spPr>
        <a:xfrm>
          <a:off x="6396475" y="2542199"/>
          <a:ext cx="2219147" cy="613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kern="1200">
              <a:latin typeface="Oswald" panose="00000500000000000000" pitchFamily="2" charset="0"/>
            </a:rPr>
            <a:t>*College may not review FAFSA/offer aid until admitted</a:t>
          </a:r>
        </a:p>
      </dsp:txBody>
      <dsp:txXfrm>
        <a:off x="6396475" y="2542199"/>
        <a:ext cx="2219147" cy="613395"/>
      </dsp:txXfrm>
    </dsp:sp>
    <dsp:sp modelId="{E7187095-982B-4851-8899-A528717EDAEF}">
      <dsp:nvSpPr>
        <dsp:cNvPr id="0" name=""/>
        <dsp:cNvSpPr/>
      </dsp:nvSpPr>
      <dsp:spPr>
        <a:xfrm>
          <a:off x="9437676" y="1196949"/>
          <a:ext cx="496863" cy="49686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817311-3DBE-42FB-9357-976C5AEAC169}">
      <dsp:nvSpPr>
        <dsp:cNvPr id="0" name=""/>
        <dsp:cNvSpPr/>
      </dsp:nvSpPr>
      <dsp:spPr>
        <a:xfrm>
          <a:off x="8864054" y="1778034"/>
          <a:ext cx="1644106" cy="724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b="1" kern="1200">
              <a:latin typeface="Oswald" panose="00000500000000000000" pitchFamily="2" charset="0"/>
            </a:rPr>
            <a:t>Re-apply/submit the FAFSA every year</a:t>
          </a:r>
        </a:p>
      </dsp:txBody>
      <dsp:txXfrm>
        <a:off x="8864054" y="1778034"/>
        <a:ext cx="1644106" cy="724991"/>
      </dsp:txXfrm>
    </dsp:sp>
    <dsp:sp modelId="{22A25998-5379-4D55-9B9C-17E5BAAE1536}">
      <dsp:nvSpPr>
        <dsp:cNvPr id="0" name=""/>
        <dsp:cNvSpPr/>
      </dsp:nvSpPr>
      <dsp:spPr>
        <a:xfrm>
          <a:off x="8976303" y="2542199"/>
          <a:ext cx="1419609" cy="61339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D63BD-F2E2-4336-A73C-44C796FD5841}">
      <dsp:nvSpPr>
        <dsp:cNvPr id="0" name=""/>
        <dsp:cNvSpPr/>
      </dsp:nvSpPr>
      <dsp:spPr>
        <a:xfrm>
          <a:off x="0" y="281823"/>
          <a:ext cx="6555347" cy="1272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i="1" kern="1200"/>
            <a:t>What do I need to complete the FAFSA?</a:t>
          </a:r>
          <a:endParaRPr lang="en-US" sz="3200" kern="1200"/>
        </a:p>
      </dsp:txBody>
      <dsp:txXfrm>
        <a:off x="62141" y="343964"/>
        <a:ext cx="6431065" cy="1148678"/>
      </dsp:txXfrm>
    </dsp:sp>
    <dsp:sp modelId="{E57858F6-FB51-43D0-8012-5030004A9AB5}">
      <dsp:nvSpPr>
        <dsp:cNvPr id="0" name=""/>
        <dsp:cNvSpPr/>
      </dsp:nvSpPr>
      <dsp:spPr>
        <a:xfrm>
          <a:off x="0" y="1554783"/>
          <a:ext cx="6555347" cy="370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132"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i="1" kern="1200"/>
            <a:t>Social security number(s)</a:t>
          </a:r>
          <a:endParaRPr lang="en-US" sz="2500" kern="1200"/>
        </a:p>
        <a:p>
          <a:pPr marL="228600" lvl="1" indent="-228600" algn="l" defTabSz="1111250">
            <a:lnSpc>
              <a:spcPct val="90000"/>
            </a:lnSpc>
            <a:spcBef>
              <a:spcPct val="0"/>
            </a:spcBef>
            <a:spcAft>
              <a:spcPct val="20000"/>
            </a:spcAft>
            <a:buChar char="•"/>
          </a:pPr>
          <a:r>
            <a:rPr lang="en-US" sz="2500" i="1" kern="1200"/>
            <a:t>Driver’s license</a:t>
          </a:r>
          <a:endParaRPr lang="en-US" sz="2500" kern="1200"/>
        </a:p>
        <a:p>
          <a:pPr marL="228600" lvl="1" indent="-228600" algn="l" defTabSz="1111250">
            <a:lnSpc>
              <a:spcPct val="90000"/>
            </a:lnSpc>
            <a:spcBef>
              <a:spcPct val="0"/>
            </a:spcBef>
            <a:spcAft>
              <a:spcPct val="20000"/>
            </a:spcAft>
            <a:buChar char="•"/>
          </a:pPr>
          <a:r>
            <a:rPr lang="en-US" sz="2500" i="1" kern="1200"/>
            <a:t>Alien Registration number, if not a U.S. citizen</a:t>
          </a:r>
          <a:endParaRPr lang="en-US" sz="2500" kern="1200"/>
        </a:p>
        <a:p>
          <a:pPr marL="228600" lvl="1" indent="-228600" algn="l" defTabSz="1111250">
            <a:lnSpc>
              <a:spcPct val="90000"/>
            </a:lnSpc>
            <a:spcBef>
              <a:spcPct val="0"/>
            </a:spcBef>
            <a:spcAft>
              <a:spcPct val="20000"/>
            </a:spcAft>
            <a:buChar char="•"/>
          </a:pPr>
          <a:r>
            <a:rPr lang="en-US" sz="2500" i="1" kern="1200"/>
            <a:t>2022 federal tax documents for student and parent(s)</a:t>
          </a:r>
          <a:endParaRPr lang="en-US" sz="2500" kern="1200"/>
        </a:p>
        <a:p>
          <a:pPr marL="228600" lvl="1" indent="-228600" algn="l" defTabSz="1111250">
            <a:lnSpc>
              <a:spcPct val="90000"/>
            </a:lnSpc>
            <a:spcBef>
              <a:spcPct val="0"/>
            </a:spcBef>
            <a:spcAft>
              <a:spcPct val="20000"/>
            </a:spcAft>
            <a:buChar char="•"/>
          </a:pPr>
          <a:r>
            <a:rPr lang="en-US" sz="2500" i="1" kern="1200"/>
            <a:t>Records of untaxed income</a:t>
          </a:r>
          <a:endParaRPr lang="en-US" sz="2500" kern="1200"/>
        </a:p>
        <a:p>
          <a:pPr marL="228600" lvl="1" indent="-228600" algn="l" defTabSz="1111250">
            <a:lnSpc>
              <a:spcPct val="90000"/>
            </a:lnSpc>
            <a:spcBef>
              <a:spcPct val="0"/>
            </a:spcBef>
            <a:spcAft>
              <a:spcPct val="20000"/>
            </a:spcAft>
            <a:buChar char="•"/>
          </a:pPr>
          <a:r>
            <a:rPr lang="en-US" sz="2500" i="1" kern="1200"/>
            <a:t>Information on savings, investments, business and farm assets</a:t>
          </a:r>
          <a:endParaRPr lang="en-US" sz="2500" kern="1200"/>
        </a:p>
        <a:p>
          <a:pPr marL="228600" lvl="1" indent="-228600" algn="l" defTabSz="1111250">
            <a:lnSpc>
              <a:spcPct val="90000"/>
            </a:lnSpc>
            <a:spcBef>
              <a:spcPct val="0"/>
            </a:spcBef>
            <a:spcAft>
              <a:spcPct val="20000"/>
            </a:spcAft>
            <a:buChar char="•"/>
          </a:pPr>
          <a:r>
            <a:rPr lang="en-US" sz="2500" i="1" kern="1200"/>
            <a:t>Federal Student Aid (FSA) ID</a:t>
          </a:r>
          <a:endParaRPr lang="en-US" sz="2500" kern="1200"/>
        </a:p>
      </dsp:txBody>
      <dsp:txXfrm>
        <a:off x="0" y="1554783"/>
        <a:ext cx="6555347" cy="3709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D8865-407F-4DD4-A0D7-4DC3D6F9ADFD}">
      <dsp:nvSpPr>
        <dsp:cNvPr id="0" name=""/>
        <dsp:cNvSpPr/>
      </dsp:nvSpPr>
      <dsp:spPr>
        <a:xfrm>
          <a:off x="0" y="1064659"/>
          <a:ext cx="6666833" cy="718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33248" rIns="51742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Oswald" panose="00000500000000000000" pitchFamily="2" charset="0"/>
            </a:rPr>
            <a:t>If not married BUT living together report </a:t>
          </a:r>
          <a:r>
            <a:rPr lang="en-US" sz="1600" u="sng" kern="1200">
              <a:latin typeface="Oswald" panose="00000500000000000000" pitchFamily="2" charset="0"/>
            </a:rPr>
            <a:t>BOTH</a:t>
          </a:r>
          <a:r>
            <a:rPr lang="en-US" sz="1600" kern="1200">
              <a:latin typeface="Oswald" panose="00000500000000000000" pitchFamily="2" charset="0"/>
            </a:rPr>
            <a:t> parents</a:t>
          </a:r>
        </a:p>
      </dsp:txBody>
      <dsp:txXfrm>
        <a:off x="0" y="1064659"/>
        <a:ext cx="6666833" cy="718200"/>
      </dsp:txXfrm>
    </dsp:sp>
    <dsp:sp modelId="{DDBC4A83-69D5-4678-BCA2-2E33E4E75E26}">
      <dsp:nvSpPr>
        <dsp:cNvPr id="0" name=""/>
        <dsp:cNvSpPr/>
      </dsp:nvSpPr>
      <dsp:spPr>
        <a:xfrm>
          <a:off x="333341" y="828499"/>
          <a:ext cx="4666783" cy="472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11200">
            <a:lnSpc>
              <a:spcPct val="90000"/>
            </a:lnSpc>
            <a:spcBef>
              <a:spcPct val="0"/>
            </a:spcBef>
            <a:spcAft>
              <a:spcPct val="35000"/>
            </a:spcAft>
            <a:buNone/>
          </a:pPr>
          <a:r>
            <a:rPr lang="en-US" sz="1600" kern="1200"/>
            <a:t>Biological or Adoptive Parent(s)</a:t>
          </a:r>
        </a:p>
      </dsp:txBody>
      <dsp:txXfrm>
        <a:off x="356398" y="851556"/>
        <a:ext cx="4620669" cy="426206"/>
      </dsp:txXfrm>
    </dsp:sp>
    <dsp:sp modelId="{7F0A9909-8A5F-4AD7-9E66-522DC1C8C939}">
      <dsp:nvSpPr>
        <dsp:cNvPr id="0" name=""/>
        <dsp:cNvSpPr/>
      </dsp:nvSpPr>
      <dsp:spPr>
        <a:xfrm>
          <a:off x="0" y="2105419"/>
          <a:ext cx="6666833" cy="25200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33248" rIns="51742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Oswald" panose="00000500000000000000" pitchFamily="2" charset="0"/>
            </a:rPr>
            <a:t>Provide information for the parent that provides most financial support in 12 months prior to completing the FAFSA. </a:t>
          </a:r>
        </a:p>
        <a:p>
          <a:pPr marL="342900" lvl="2" indent="-171450" algn="l" defTabSz="711200">
            <a:lnSpc>
              <a:spcPct val="90000"/>
            </a:lnSpc>
            <a:spcBef>
              <a:spcPct val="0"/>
            </a:spcBef>
            <a:spcAft>
              <a:spcPct val="15000"/>
            </a:spcAft>
            <a:buChar char="•"/>
          </a:pPr>
          <a:r>
            <a:rPr lang="en-US" sz="1600" kern="1200">
              <a:latin typeface="Oswald" panose="00000500000000000000" pitchFamily="2" charset="0"/>
            </a:rPr>
            <a:t>EVEN if the student does not live with that parent. </a:t>
          </a:r>
        </a:p>
        <a:p>
          <a:pPr marL="171450" lvl="1" indent="-171450" algn="l" defTabSz="711200">
            <a:lnSpc>
              <a:spcPct val="90000"/>
            </a:lnSpc>
            <a:spcBef>
              <a:spcPct val="0"/>
            </a:spcBef>
            <a:spcAft>
              <a:spcPct val="15000"/>
            </a:spcAft>
            <a:buChar char="•"/>
          </a:pPr>
          <a:r>
            <a:rPr lang="en-US" sz="1600" kern="1200">
              <a:latin typeface="Oswald" panose="00000500000000000000" pitchFamily="2" charset="0"/>
            </a:rPr>
            <a:t>If support provided is equal, report for the parent with the greater income and assets.</a:t>
          </a:r>
        </a:p>
        <a:p>
          <a:pPr marL="171450" lvl="1" indent="-171450" algn="l" defTabSz="711200">
            <a:lnSpc>
              <a:spcPct val="90000"/>
            </a:lnSpc>
            <a:spcBef>
              <a:spcPct val="0"/>
            </a:spcBef>
            <a:spcAft>
              <a:spcPct val="15000"/>
            </a:spcAft>
            <a:buChar char="•"/>
          </a:pPr>
          <a:r>
            <a:rPr lang="en-US" sz="1600" kern="1200">
              <a:latin typeface="Oswald" panose="00000500000000000000" pitchFamily="2" charset="0"/>
            </a:rPr>
            <a:t>If parent is re-married, report information about their spouse (student’s step-parent)</a:t>
          </a:r>
        </a:p>
      </dsp:txBody>
      <dsp:txXfrm>
        <a:off x="0" y="2105419"/>
        <a:ext cx="6666833" cy="2520000"/>
      </dsp:txXfrm>
    </dsp:sp>
    <dsp:sp modelId="{B83A286E-C47E-4E65-88B5-3EA00929053D}">
      <dsp:nvSpPr>
        <dsp:cNvPr id="0" name=""/>
        <dsp:cNvSpPr/>
      </dsp:nvSpPr>
      <dsp:spPr>
        <a:xfrm>
          <a:off x="333341" y="1869259"/>
          <a:ext cx="4666783" cy="4723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11200">
            <a:lnSpc>
              <a:spcPct val="90000"/>
            </a:lnSpc>
            <a:spcBef>
              <a:spcPct val="0"/>
            </a:spcBef>
            <a:spcAft>
              <a:spcPct val="35000"/>
            </a:spcAft>
            <a:buNone/>
          </a:pPr>
          <a:r>
            <a:rPr lang="en-US" sz="1600" kern="1200"/>
            <a:t>If biological parents are divorced or never married: </a:t>
          </a:r>
        </a:p>
      </dsp:txBody>
      <dsp:txXfrm>
        <a:off x="356398" y="1892316"/>
        <a:ext cx="4620669"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027DA-7062-4EA2-9EE9-06D56876A817}">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5E44A8-5FEC-4CBC-93BF-3E936EA49F2B}">
      <dsp:nvSpPr>
        <dsp:cNvPr id="0" name=""/>
        <dsp:cNvSpPr/>
      </dsp:nvSpPr>
      <dsp:spPr>
        <a:xfrm>
          <a:off x="0" y="0"/>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Anyone who provides information on the FAFSA</a:t>
          </a:r>
        </a:p>
      </dsp:txBody>
      <dsp:txXfrm>
        <a:off x="0" y="0"/>
        <a:ext cx="10515600" cy="1088136"/>
      </dsp:txXfrm>
    </dsp:sp>
    <dsp:sp modelId="{D9032EDD-EA27-4039-9D9F-3053BC81B300}">
      <dsp:nvSpPr>
        <dsp:cNvPr id="0" name=""/>
        <dsp:cNvSpPr/>
      </dsp:nvSpPr>
      <dsp:spPr>
        <a:xfrm>
          <a:off x="0" y="1088136"/>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A3AB7F-2F2F-456B-9321-C74F49D83434}">
      <dsp:nvSpPr>
        <dsp:cNvPr id="0" name=""/>
        <dsp:cNvSpPr/>
      </dsp:nvSpPr>
      <dsp:spPr>
        <a:xfrm>
          <a:off x="0" y="1088136"/>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Student (and spouse if married)</a:t>
          </a:r>
        </a:p>
      </dsp:txBody>
      <dsp:txXfrm>
        <a:off x="0" y="1088136"/>
        <a:ext cx="10515600" cy="1088136"/>
      </dsp:txXfrm>
    </dsp:sp>
    <dsp:sp modelId="{4EDA0AE0-32E3-45F0-9893-791CA993387F}">
      <dsp:nvSpPr>
        <dsp:cNvPr id="0" name=""/>
        <dsp:cNvSpPr/>
      </dsp:nvSpPr>
      <dsp:spPr>
        <a:xfrm>
          <a:off x="0" y="2176272"/>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2950FE-E171-4262-9E91-892877090A0F}">
      <dsp:nvSpPr>
        <dsp:cNvPr id="0" name=""/>
        <dsp:cNvSpPr/>
      </dsp:nvSpPr>
      <dsp:spPr>
        <a:xfrm>
          <a:off x="0" y="2176272"/>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Parent/Parents (for dependent students)</a:t>
          </a:r>
        </a:p>
      </dsp:txBody>
      <dsp:txXfrm>
        <a:off x="0" y="2176272"/>
        <a:ext cx="10515600" cy="1088136"/>
      </dsp:txXfrm>
    </dsp:sp>
    <dsp:sp modelId="{6F35EC84-7D67-4FF2-8721-4E90C28B3C0E}">
      <dsp:nvSpPr>
        <dsp:cNvPr id="0" name=""/>
        <dsp:cNvSpPr/>
      </dsp:nvSpPr>
      <dsp:spPr>
        <a:xfrm>
          <a:off x="0" y="3264408"/>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8F47C5-2933-438A-8C35-2BCD02565EF3}">
      <dsp:nvSpPr>
        <dsp:cNvPr id="0" name=""/>
        <dsp:cNvSpPr/>
      </dsp:nvSpPr>
      <dsp:spPr>
        <a:xfrm>
          <a:off x="0" y="3264408"/>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Contributors must provide the required information and sign respective section of the FAFSA</a:t>
          </a:r>
        </a:p>
      </dsp:txBody>
      <dsp:txXfrm>
        <a:off x="0" y="3264408"/>
        <a:ext cx="10515600" cy="10881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10E34-4BC3-47FD-AD0C-9E8022E8FC3C}">
      <dsp:nvSpPr>
        <dsp:cNvPr id="0" name=""/>
        <dsp:cNvSpPr/>
      </dsp:nvSpPr>
      <dsp:spPr>
        <a:xfrm>
          <a:off x="-10457" y="702326"/>
          <a:ext cx="1445137" cy="88662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16A5DD-2A6E-4151-BEB7-F3DA3C610FC9}">
      <dsp:nvSpPr>
        <dsp:cNvPr id="0" name=""/>
        <dsp:cNvSpPr/>
      </dsp:nvSpPr>
      <dsp:spPr>
        <a:xfrm>
          <a:off x="136844" y="842262"/>
          <a:ext cx="1445137" cy="88662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Oswald" panose="00000500000000000000" pitchFamily="2" charset="0"/>
            </a:rPr>
            <a:t>Index figure used by schools to determine eligibility for aid</a:t>
          </a:r>
        </a:p>
      </dsp:txBody>
      <dsp:txXfrm>
        <a:off x="162812" y="868230"/>
        <a:ext cx="1393201" cy="834687"/>
      </dsp:txXfrm>
    </dsp:sp>
    <dsp:sp modelId="{27B829A8-3BBB-4A54-95BE-AF1D7BB58E7F}">
      <dsp:nvSpPr>
        <dsp:cNvPr id="0" name=""/>
        <dsp:cNvSpPr/>
      </dsp:nvSpPr>
      <dsp:spPr>
        <a:xfrm>
          <a:off x="1714568" y="683494"/>
          <a:ext cx="1387243" cy="90544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AC9B6-F52D-4310-AB71-8D9AA8F9E16F}">
      <dsp:nvSpPr>
        <dsp:cNvPr id="0" name=""/>
        <dsp:cNvSpPr/>
      </dsp:nvSpPr>
      <dsp:spPr>
        <a:xfrm>
          <a:off x="1861870" y="823431"/>
          <a:ext cx="1387243" cy="9054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Oswald" panose="00000500000000000000" pitchFamily="2" charset="0"/>
            </a:rPr>
            <a:t>Calculated results from information provided on the FAFSA</a:t>
          </a:r>
        </a:p>
      </dsp:txBody>
      <dsp:txXfrm>
        <a:off x="1888390" y="849951"/>
        <a:ext cx="1334203" cy="852407"/>
      </dsp:txXfrm>
    </dsp:sp>
    <dsp:sp modelId="{5F0396F5-86D3-4221-9FDA-885E296709A1}">
      <dsp:nvSpPr>
        <dsp:cNvPr id="0" name=""/>
        <dsp:cNvSpPr/>
      </dsp:nvSpPr>
      <dsp:spPr>
        <a:xfrm>
          <a:off x="3424029" y="672365"/>
          <a:ext cx="1353583" cy="92672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D8E662-1BED-49E5-B927-5E7D79057146}">
      <dsp:nvSpPr>
        <dsp:cNvPr id="0" name=""/>
        <dsp:cNvSpPr/>
      </dsp:nvSpPr>
      <dsp:spPr>
        <a:xfrm>
          <a:off x="3571331" y="812302"/>
          <a:ext cx="1353583" cy="92672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Oswald" panose="00000500000000000000" pitchFamily="2" charset="0"/>
            </a:rPr>
            <a:t>Calculated using a formula established by law</a:t>
          </a:r>
        </a:p>
      </dsp:txBody>
      <dsp:txXfrm>
        <a:off x="3598474" y="839445"/>
        <a:ext cx="1299297" cy="872434"/>
      </dsp:txXfrm>
    </dsp:sp>
    <dsp:sp modelId="{CFDD0355-DFF2-4463-8EC3-67E8AC066C4A}">
      <dsp:nvSpPr>
        <dsp:cNvPr id="0" name=""/>
        <dsp:cNvSpPr/>
      </dsp:nvSpPr>
      <dsp:spPr>
        <a:xfrm>
          <a:off x="5074659" y="696433"/>
          <a:ext cx="1444872" cy="8925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62611F-0D84-42A8-9F3F-5503261D211C}">
      <dsp:nvSpPr>
        <dsp:cNvPr id="0" name=""/>
        <dsp:cNvSpPr/>
      </dsp:nvSpPr>
      <dsp:spPr>
        <a:xfrm>
          <a:off x="5221960" y="836369"/>
          <a:ext cx="1444872" cy="89251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Oswald" panose="00000500000000000000" pitchFamily="2" charset="0"/>
            </a:rPr>
            <a:t>Same figure reported to all schools</a:t>
          </a:r>
        </a:p>
      </dsp:txBody>
      <dsp:txXfrm>
        <a:off x="5248101" y="862510"/>
        <a:ext cx="1392590" cy="8402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160BA-D933-4456-B3B2-7CB22190ABFA}">
      <dsp:nvSpPr>
        <dsp:cNvPr id="0" name=""/>
        <dsp:cNvSpPr/>
      </dsp:nvSpPr>
      <dsp:spPr>
        <a:xfrm>
          <a:off x="0" y="31263"/>
          <a:ext cx="7053449" cy="1310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Oswald" panose="00000500000000000000" pitchFamily="2" charset="0"/>
            </a:rPr>
            <a:t>Conditions exist that cannot be documented on the FAFSA</a:t>
          </a:r>
        </a:p>
      </dsp:txBody>
      <dsp:txXfrm>
        <a:off x="63968" y="95231"/>
        <a:ext cx="6925513" cy="1182464"/>
      </dsp:txXfrm>
    </dsp:sp>
    <dsp:sp modelId="{A54E27CB-0501-4829-95D2-F0BB7A1C1BDA}">
      <dsp:nvSpPr>
        <dsp:cNvPr id="0" name=""/>
        <dsp:cNvSpPr/>
      </dsp:nvSpPr>
      <dsp:spPr>
        <a:xfrm>
          <a:off x="0" y="1422303"/>
          <a:ext cx="7053449" cy="1310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Oswald" panose="00000500000000000000" pitchFamily="2" charset="0"/>
            </a:rPr>
            <a:t>Send written explanation and documentation to the financial aid office(s)</a:t>
          </a:r>
        </a:p>
      </dsp:txBody>
      <dsp:txXfrm>
        <a:off x="63968" y="1486271"/>
        <a:ext cx="6925513" cy="1182464"/>
      </dsp:txXfrm>
    </dsp:sp>
    <dsp:sp modelId="{4E3329F5-B6AB-4180-83A5-CC1482EC80DD}">
      <dsp:nvSpPr>
        <dsp:cNvPr id="0" name=""/>
        <dsp:cNvSpPr/>
      </dsp:nvSpPr>
      <dsp:spPr>
        <a:xfrm>
          <a:off x="0" y="2813343"/>
          <a:ext cx="7053449" cy="1310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Oswald" panose="00000500000000000000" pitchFamily="2" charset="0"/>
            </a:rPr>
            <a:t>School will review and request additional information if necessary</a:t>
          </a:r>
        </a:p>
      </dsp:txBody>
      <dsp:txXfrm>
        <a:off x="63968" y="2877311"/>
        <a:ext cx="6925513" cy="1182464"/>
      </dsp:txXfrm>
    </dsp:sp>
    <dsp:sp modelId="{302F87B9-3F8B-45E1-9E43-3107824704DA}">
      <dsp:nvSpPr>
        <dsp:cNvPr id="0" name=""/>
        <dsp:cNvSpPr/>
      </dsp:nvSpPr>
      <dsp:spPr>
        <a:xfrm>
          <a:off x="0" y="4204383"/>
          <a:ext cx="7053449" cy="1310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Oswald" panose="00000500000000000000" pitchFamily="2" charset="0"/>
            </a:rPr>
            <a:t>School decisions are final and cannot be appealed to the U.S. Department of Education</a:t>
          </a:r>
        </a:p>
      </dsp:txBody>
      <dsp:txXfrm>
        <a:off x="63968" y="4268351"/>
        <a:ext cx="6925513" cy="11824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84E19-DFD6-4DA5-88E3-C96E4C4311B6}">
      <dsp:nvSpPr>
        <dsp:cNvPr id="0" name=""/>
        <dsp:cNvSpPr/>
      </dsp:nvSpPr>
      <dsp:spPr>
        <a:xfrm>
          <a:off x="2563140" y="172215"/>
          <a:ext cx="764369" cy="5646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7DF7CD-357D-436D-9B41-EDF76A5570CD}">
      <dsp:nvSpPr>
        <dsp:cNvPr id="0" name=""/>
        <dsp:cNvSpPr/>
      </dsp:nvSpPr>
      <dsp:spPr>
        <a:xfrm>
          <a:off x="905974" y="910500"/>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US" sz="2300" b="1" kern="1200" dirty="0"/>
            <a:t>May require additional information</a:t>
          </a:r>
          <a:endParaRPr lang="en-US" sz="2300" kern="1200" dirty="0"/>
        </a:p>
      </dsp:txBody>
      <dsp:txXfrm>
        <a:off x="905974" y="910500"/>
        <a:ext cx="4315781" cy="647367"/>
      </dsp:txXfrm>
    </dsp:sp>
    <dsp:sp modelId="{D3512530-1EBC-4876-80C8-6CB992742C85}">
      <dsp:nvSpPr>
        <dsp:cNvPr id="0" name=""/>
        <dsp:cNvSpPr/>
      </dsp:nvSpPr>
      <dsp:spPr>
        <a:xfrm>
          <a:off x="914433" y="1437817"/>
          <a:ext cx="4315781" cy="1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Verification of Income</a:t>
          </a:r>
        </a:p>
        <a:p>
          <a:pPr marL="0" lvl="0" indent="0" algn="ctr" defTabSz="755650">
            <a:lnSpc>
              <a:spcPct val="100000"/>
            </a:lnSpc>
            <a:spcBef>
              <a:spcPct val="0"/>
            </a:spcBef>
            <a:spcAft>
              <a:spcPct val="35000"/>
            </a:spcAft>
            <a:buNone/>
          </a:pPr>
          <a:r>
            <a:rPr lang="en-US" sz="1700" kern="1200" dirty="0"/>
            <a:t>Family Size</a:t>
          </a:r>
        </a:p>
        <a:p>
          <a:pPr marL="0" lvl="0" indent="0" algn="ctr" defTabSz="755650">
            <a:lnSpc>
              <a:spcPct val="100000"/>
            </a:lnSpc>
            <a:spcBef>
              <a:spcPct val="0"/>
            </a:spcBef>
            <a:spcAft>
              <a:spcPct val="35000"/>
            </a:spcAft>
            <a:buNone/>
          </a:pPr>
          <a:r>
            <a:rPr lang="en-US" sz="1700" kern="1200" dirty="0"/>
            <a:t>Identity/Statement of educational purpose</a:t>
          </a:r>
        </a:p>
        <a:p>
          <a:pPr marL="0" lvl="0" indent="0" algn="ctr" defTabSz="755650">
            <a:lnSpc>
              <a:spcPct val="100000"/>
            </a:lnSpc>
            <a:spcBef>
              <a:spcPct val="0"/>
            </a:spcBef>
            <a:spcAft>
              <a:spcPct val="35000"/>
            </a:spcAft>
            <a:buNone/>
          </a:pPr>
          <a:r>
            <a:rPr lang="en-US" sz="1700" kern="1200"/>
            <a:t>Documentation of high school completion</a:t>
          </a:r>
        </a:p>
      </dsp:txBody>
      <dsp:txXfrm>
        <a:off x="914433" y="1437817"/>
        <a:ext cx="4315781" cy="1516"/>
      </dsp:txXfrm>
    </dsp:sp>
    <dsp:sp modelId="{883C5380-A90D-45F6-833D-738A94EE75B6}">
      <dsp:nvSpPr>
        <dsp:cNvPr id="0" name=""/>
        <dsp:cNvSpPr/>
      </dsp:nvSpPr>
      <dsp:spPr>
        <a:xfrm>
          <a:off x="7607977" y="172221"/>
          <a:ext cx="732121" cy="7039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CED8FE-E22F-475E-9970-606FB0AEE22C}">
      <dsp:nvSpPr>
        <dsp:cNvPr id="0" name=""/>
        <dsp:cNvSpPr/>
      </dsp:nvSpPr>
      <dsp:spPr>
        <a:xfrm>
          <a:off x="5816168" y="910502"/>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US" sz="2300" b="1" kern="1200" dirty="0"/>
            <a:t>Determines Financial Aid Offer</a:t>
          </a:r>
          <a:endParaRPr lang="en-US" sz="2300" kern="1200" dirty="0"/>
        </a:p>
      </dsp:txBody>
      <dsp:txXfrm>
        <a:off x="5816168" y="910502"/>
        <a:ext cx="4315781" cy="647367"/>
      </dsp:txXfrm>
    </dsp:sp>
    <dsp:sp modelId="{EE15188F-4F52-4299-8BB9-307B1EE589FB}">
      <dsp:nvSpPr>
        <dsp:cNvPr id="0" name=""/>
        <dsp:cNvSpPr/>
      </dsp:nvSpPr>
      <dsp:spPr>
        <a:xfrm>
          <a:off x="5749532" y="1429349"/>
          <a:ext cx="4315781" cy="1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Sent by email or regular mail</a:t>
          </a:r>
        </a:p>
        <a:p>
          <a:pPr marL="0" lvl="0" indent="0" algn="ctr" defTabSz="755650">
            <a:lnSpc>
              <a:spcPct val="100000"/>
            </a:lnSpc>
            <a:spcBef>
              <a:spcPct val="0"/>
            </a:spcBef>
            <a:spcAft>
              <a:spcPct val="35000"/>
            </a:spcAft>
            <a:buNone/>
          </a:pPr>
          <a:r>
            <a:rPr lang="en-US" sz="1700" kern="1200" dirty="0"/>
            <a:t>Amount of Aid awarded from each program</a:t>
          </a:r>
        </a:p>
        <a:p>
          <a:pPr marL="0" lvl="0" indent="0" algn="ctr" defTabSz="755650">
            <a:lnSpc>
              <a:spcPct val="100000"/>
            </a:lnSpc>
            <a:spcBef>
              <a:spcPct val="0"/>
            </a:spcBef>
            <a:spcAft>
              <a:spcPct val="35000"/>
            </a:spcAft>
            <a:buNone/>
          </a:pPr>
          <a:r>
            <a:rPr lang="en-US" sz="1700" kern="1200" dirty="0"/>
            <a:t>How and when aid is disbursed</a:t>
          </a:r>
        </a:p>
        <a:p>
          <a:pPr marL="0" lvl="0" indent="0" algn="ctr" defTabSz="755650">
            <a:lnSpc>
              <a:spcPct val="100000"/>
            </a:lnSpc>
            <a:spcBef>
              <a:spcPct val="0"/>
            </a:spcBef>
            <a:spcAft>
              <a:spcPct val="35000"/>
            </a:spcAft>
            <a:buNone/>
          </a:pPr>
          <a:r>
            <a:rPr lang="en-US" sz="1700" kern="1200"/>
            <a:t>Terms and conditions of student’s offer</a:t>
          </a:r>
        </a:p>
      </dsp:txBody>
      <dsp:txXfrm>
        <a:off x="5749532" y="1429349"/>
        <a:ext cx="4315781" cy="15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D3EE492-B2E3-4BD8-BAAE-0E36A12C6963}" type="datetimeFigureOut">
              <a:rPr lang="en-US" smtClean="0"/>
              <a:t>1/18/2024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24FFE49-D5E2-47CA-AE36-12064D7AD87B}" type="slidenum">
              <a:rPr lang="en-US" smtClean="0"/>
              <a:t>‹#›</a:t>
            </a:fld>
            <a:endParaRPr lang="en-US"/>
          </a:p>
        </p:txBody>
      </p:sp>
    </p:spTree>
    <p:extLst>
      <p:ext uri="{BB962C8B-B14F-4D97-AF65-F5344CB8AC3E}">
        <p14:creationId xmlns:p14="http://schemas.microsoft.com/office/powerpoint/2010/main" val="3293187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a:p>
        </p:txBody>
      </p:sp>
      <p:sp>
        <p:nvSpPr>
          <p:cNvPr id="2" name="Footer Placeholder 1">
            <a:extLst>
              <a:ext uri="{FF2B5EF4-FFF2-40B4-BE49-F238E27FC236}">
                <a16:creationId xmlns:a16="http://schemas.microsoft.com/office/drawing/2014/main" id="{24CAF1A8-EDCF-1CC2-8078-1B1A0D74DACE}"/>
              </a:ext>
            </a:extLst>
          </p:cNvPr>
          <p:cNvSpPr>
            <a:spLocks noGrp="1"/>
          </p:cNvSpPr>
          <p:nvPr>
            <p:ph type="ftr" sz="quarter" idx="4"/>
          </p:nvPr>
        </p:nvSpPr>
        <p:spPr/>
        <p:txBody>
          <a:bodyPr/>
          <a:lstStyle/>
          <a:p>
            <a:endParaRPr lang="en-US" dirty="0"/>
          </a:p>
        </p:txBody>
      </p:sp>
      <p:sp>
        <p:nvSpPr>
          <p:cNvPr id="3" name="Header Placeholder 2">
            <a:extLst>
              <a:ext uri="{FF2B5EF4-FFF2-40B4-BE49-F238E27FC236}">
                <a16:creationId xmlns:a16="http://schemas.microsoft.com/office/drawing/2014/main" id="{A56E5218-ED09-3111-B290-8FF102E217A5}"/>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565516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1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9" name="Google Shape;879;p14: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880" name="Google Shape;880;p14: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13</a:t>
            </a:fld>
            <a:endParaRPr kern="0">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1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5" name="Google Shape;895;p16: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896" name="Google Shape;896;p16: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14</a:t>
            </a:fld>
            <a:endParaRPr kern="0">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p7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9" name="Google Shape;1339;p73: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340" name="Google Shape;1340;p73: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defTabSz="933237">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33237">
                <a:buClr>
                  <a:srgbClr val="000000"/>
                </a:buClr>
                <a:buSzPts val="1200"/>
                <a:defRPr/>
              </a:pPr>
              <a:t>19</a:t>
            </a:fld>
            <a:endParaRPr kern="0">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20</a:t>
            </a:fld>
            <a:endParaRPr lang="en-US"/>
          </a:p>
        </p:txBody>
      </p:sp>
    </p:spTree>
    <p:extLst>
      <p:ext uri="{BB962C8B-B14F-4D97-AF65-F5344CB8AC3E}">
        <p14:creationId xmlns:p14="http://schemas.microsoft.com/office/powerpoint/2010/main" val="2190988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n-US" dirty="0"/>
          </a:p>
        </p:txBody>
      </p:sp>
      <p:sp>
        <p:nvSpPr>
          <p:cNvPr id="2" name="Footer Placeholder 1">
            <a:extLst>
              <a:ext uri="{FF2B5EF4-FFF2-40B4-BE49-F238E27FC236}">
                <a16:creationId xmlns:a16="http://schemas.microsoft.com/office/drawing/2014/main" id="{C972FB19-A4DA-D86F-7025-59D2D7E0E8A7}"/>
              </a:ext>
            </a:extLst>
          </p:cNvPr>
          <p:cNvSpPr>
            <a:spLocks noGrp="1"/>
          </p:cNvSpPr>
          <p:nvPr>
            <p:ph type="ftr" sz="quarter" idx="4"/>
          </p:nvPr>
        </p:nvSpPr>
        <p:spPr/>
        <p:txBody>
          <a:bodyPr/>
          <a:lstStyle/>
          <a:p>
            <a:endParaRPr lang="en-US" dirty="0"/>
          </a:p>
        </p:txBody>
      </p:sp>
      <p:sp>
        <p:nvSpPr>
          <p:cNvPr id="3" name="Header Placeholder 2">
            <a:extLst>
              <a:ext uri="{FF2B5EF4-FFF2-40B4-BE49-F238E27FC236}">
                <a16:creationId xmlns:a16="http://schemas.microsoft.com/office/drawing/2014/main" id="{7D0BC67E-6014-F21A-D753-E24284E89BD3}"/>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747190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41AA8-2735-4AB2-EBC4-9E1380E962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BC439F-CEBD-8369-7C37-708BF3365C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F86732-98FB-D2DE-1D3F-16423B51EC28}"/>
              </a:ext>
            </a:extLst>
          </p:cNvPr>
          <p:cNvSpPr>
            <a:spLocks noGrp="1"/>
          </p:cNvSpPr>
          <p:nvPr>
            <p:ph type="dt" sz="half" idx="10"/>
          </p:nvPr>
        </p:nvSpPr>
        <p:spPr/>
        <p:txBody>
          <a:bodyPr/>
          <a:lstStyle/>
          <a:p>
            <a:fld id="{4AF0BDA8-43D4-4E9D-9FCE-5FA505C91DFE}" type="datetimeFigureOut">
              <a:rPr lang="en-US" smtClean="0"/>
              <a:t>1/18/2024</a:t>
            </a:fld>
            <a:endParaRPr lang="en-US"/>
          </a:p>
        </p:txBody>
      </p:sp>
      <p:sp>
        <p:nvSpPr>
          <p:cNvPr id="5" name="Footer Placeholder 4">
            <a:extLst>
              <a:ext uri="{FF2B5EF4-FFF2-40B4-BE49-F238E27FC236}">
                <a16:creationId xmlns:a16="http://schemas.microsoft.com/office/drawing/2014/main" id="{8E85DDDE-D6B1-0993-6CDD-6A97F3323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55CBA-B15D-A951-DCE4-025A645DF0C3}"/>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2768839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C405-AFD7-62AC-D6CF-64E0D13E06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DA6A33-2CDD-60D2-7FDD-453F08A8A7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40738-31F9-087D-D461-ADCDDC4D4162}"/>
              </a:ext>
            </a:extLst>
          </p:cNvPr>
          <p:cNvSpPr>
            <a:spLocks noGrp="1"/>
          </p:cNvSpPr>
          <p:nvPr>
            <p:ph type="dt" sz="half" idx="10"/>
          </p:nvPr>
        </p:nvSpPr>
        <p:spPr/>
        <p:txBody>
          <a:bodyPr/>
          <a:lstStyle/>
          <a:p>
            <a:fld id="{4AF0BDA8-43D4-4E9D-9FCE-5FA505C91DFE}" type="datetimeFigureOut">
              <a:rPr lang="en-US" smtClean="0"/>
              <a:t>1/18/2024</a:t>
            </a:fld>
            <a:endParaRPr lang="en-US"/>
          </a:p>
        </p:txBody>
      </p:sp>
      <p:sp>
        <p:nvSpPr>
          <p:cNvPr id="5" name="Footer Placeholder 4">
            <a:extLst>
              <a:ext uri="{FF2B5EF4-FFF2-40B4-BE49-F238E27FC236}">
                <a16:creationId xmlns:a16="http://schemas.microsoft.com/office/drawing/2014/main" id="{C04293FB-EDB4-7EE5-4DC7-A1AFF0D996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D0DD17-9FA5-92C3-1FB0-3F5136DC4758}"/>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1978176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0CB363-E7C8-B10E-2D11-863527916C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19F4DF-5356-1081-B5D0-596A5903EA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612C6C-079D-6022-00CC-A6D935016B80}"/>
              </a:ext>
            </a:extLst>
          </p:cNvPr>
          <p:cNvSpPr>
            <a:spLocks noGrp="1"/>
          </p:cNvSpPr>
          <p:nvPr>
            <p:ph type="dt" sz="half" idx="10"/>
          </p:nvPr>
        </p:nvSpPr>
        <p:spPr/>
        <p:txBody>
          <a:bodyPr/>
          <a:lstStyle/>
          <a:p>
            <a:fld id="{4AF0BDA8-43D4-4E9D-9FCE-5FA505C91DFE}" type="datetimeFigureOut">
              <a:rPr lang="en-US" smtClean="0"/>
              <a:t>1/18/2024</a:t>
            </a:fld>
            <a:endParaRPr lang="en-US"/>
          </a:p>
        </p:txBody>
      </p:sp>
      <p:sp>
        <p:nvSpPr>
          <p:cNvPr id="5" name="Footer Placeholder 4">
            <a:extLst>
              <a:ext uri="{FF2B5EF4-FFF2-40B4-BE49-F238E27FC236}">
                <a16:creationId xmlns:a16="http://schemas.microsoft.com/office/drawing/2014/main" id="{DD2870E6-06BB-9292-4866-A7324B437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251A95-79D5-C93E-5B43-4D7355212D02}"/>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1767543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 Whit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EE4F0C4-96A0-FB49-92EF-CF053D176BBB}"/>
              </a:ext>
              <a:ext uri="{C183D7F6-B498-43B3-948B-1728B52AA6E4}">
                <adec:decorative xmlns:adec="http://schemas.microsoft.com/office/drawing/2017/decorative" val="1"/>
              </a:ext>
            </a:extLst>
          </p:cNvPr>
          <p:cNvCxnSpPr>
            <a:cxnSpLocks/>
          </p:cNvCxnSpPr>
          <p:nvPr userDrawn="1"/>
        </p:nvCxnSpPr>
        <p:spPr>
          <a:xfrm>
            <a:off x="762651" y="1447796"/>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6" name="Title Placeholder 17">
            <a:extLst>
              <a:ext uri="{FF2B5EF4-FFF2-40B4-BE49-F238E27FC236}">
                <a16:creationId xmlns:a16="http://schemas.microsoft.com/office/drawing/2014/main" id="{A40A9772-F566-7847-89D0-15690EA53F74}"/>
              </a:ext>
            </a:extLst>
          </p:cNvPr>
          <p:cNvSpPr>
            <a:spLocks noGrp="1"/>
          </p:cNvSpPr>
          <p:nvPr>
            <p:ph type="title"/>
          </p:nvPr>
        </p:nvSpPr>
        <p:spPr>
          <a:xfrm>
            <a:off x="778101" y="537764"/>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pic>
        <p:nvPicPr>
          <p:cNvPr id="7" name="Graphic 6">
            <a:extLst>
              <a:ext uri="{FF2B5EF4-FFF2-40B4-BE49-F238E27FC236}">
                <a16:creationId xmlns:a16="http://schemas.microsoft.com/office/drawing/2014/main" id="{495AEA99-2F8A-3D47-8F3B-166A200086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sp>
        <p:nvSpPr>
          <p:cNvPr id="5" name="Slide Number Placeholder 5">
            <a:extLst>
              <a:ext uri="{FF2B5EF4-FFF2-40B4-BE49-F238E27FC236}">
                <a16:creationId xmlns:a16="http://schemas.microsoft.com/office/drawing/2014/main" id="{CC9DC9BC-0E08-1A47-AB3C-D0D05F30B7A5}"/>
              </a:ext>
              <a:ext uri="{C183D7F6-B498-43B3-948B-1728B52AA6E4}">
                <adec:decorative xmlns:adec="http://schemas.microsoft.com/office/drawing/2017/decorative" val="1"/>
              </a:ext>
            </a:extLst>
          </p:cNvPr>
          <p:cNvSpPr>
            <a:spLocks noGrp="1"/>
          </p:cNvSpPr>
          <p:nvPr>
            <p:ph type="sldNum" sz="quarter" idx="4"/>
          </p:nvPr>
        </p:nvSpPr>
        <p:spPr>
          <a:xfrm>
            <a:off x="11444289" y="6301232"/>
            <a:ext cx="583002" cy="399606"/>
          </a:xfrm>
          <a:prstGeom prst="rect">
            <a:avLst/>
          </a:prstGeom>
        </p:spPr>
        <p:txBody>
          <a:bodyPr vert="horz" lIns="0" tIns="0" rIns="91440" bIns="45720" rtlCol="0" anchor="t" anchorCtr="0"/>
          <a:lstStyle>
            <a:lvl1pPr algn="l">
              <a:defRPr sz="1600" b="0" i="0">
                <a:solidFill>
                  <a:schemeClr val="tx1"/>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a:p>
        </p:txBody>
      </p:sp>
    </p:spTree>
    <p:extLst>
      <p:ext uri="{BB962C8B-B14F-4D97-AF65-F5344CB8AC3E}">
        <p14:creationId xmlns:p14="http://schemas.microsoft.com/office/powerpoint/2010/main" val="1216123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lank Slide">
    <p:spTree>
      <p:nvGrpSpPr>
        <p:cNvPr id="1" name=""/>
        <p:cNvGrpSpPr/>
        <p:nvPr/>
      </p:nvGrpSpPr>
      <p:grpSpPr>
        <a:xfrm>
          <a:off x="0" y="0"/>
          <a:ext cx="0" cy="0"/>
          <a:chOff x="0" y="0"/>
          <a:chExt cx="0" cy="0"/>
        </a:xfrm>
      </p:grpSpPr>
      <p:sp>
        <p:nvSpPr>
          <p:cNvPr id="4" name="Rectangle 3"/>
          <p:cNvSpPr/>
          <p:nvPr userDrawn="1"/>
        </p:nvSpPr>
        <p:spPr bwMode="auto">
          <a:xfrm>
            <a:off x="0" y="6705600"/>
            <a:ext cx="12192000" cy="152400"/>
          </a:xfrm>
          <a:prstGeom prst="rect">
            <a:avLst/>
          </a:prstGeom>
          <a:solidFill>
            <a:srgbClr val="005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593701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2"/>
        <p:cNvGrpSpPr/>
        <p:nvPr/>
      </p:nvGrpSpPr>
      <p:grpSpPr>
        <a:xfrm>
          <a:off x="0" y="0"/>
          <a:ext cx="0" cy="0"/>
          <a:chOff x="0" y="0"/>
          <a:chExt cx="0" cy="0"/>
        </a:xfrm>
      </p:grpSpPr>
      <p:pic>
        <p:nvPicPr>
          <p:cNvPr id="23" name="Google Shape;23;p115" descr="Shape, rectangle&#10;&#10;Description automatically generated with medium confidenc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4" name="Google Shape;24;p115"/>
          <p:cNvSpPr txBox="1">
            <a:spLocks noGrp="1"/>
          </p:cNvSpPr>
          <p:nvPr>
            <p:ph type="title"/>
          </p:nvPr>
        </p:nvSpPr>
        <p:spPr>
          <a:xfrm>
            <a:off x="426009" y="712058"/>
            <a:ext cx="11339982" cy="6707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Montserrat Medium"/>
              <a:buNone/>
              <a:defRPr b="0" i="0">
                <a:latin typeface="Montserrat Medium"/>
                <a:ea typeface="Montserrat Medium"/>
                <a:cs typeface="Montserrat Medium"/>
                <a:sym typeface="Montserrat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15"/>
          <p:cNvSpPr txBox="1">
            <a:spLocks noGrp="1"/>
          </p:cNvSpPr>
          <p:nvPr>
            <p:ph type="body" idx="1"/>
          </p:nvPr>
        </p:nvSpPr>
        <p:spPr>
          <a:xfrm>
            <a:off x="426008" y="1638399"/>
            <a:ext cx="10407896"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b="0" i="0">
                <a:latin typeface="Montserrat"/>
                <a:ea typeface="Montserrat"/>
                <a:cs typeface="Montserrat"/>
                <a:sym typeface="Montserra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44570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C12F5-519E-B4DA-91B2-97FB8A5C18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67BE62-4948-A56E-CC04-D56E14BEEE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7D140-AD07-4B9D-5BC9-E083AC938CFA}"/>
              </a:ext>
            </a:extLst>
          </p:cNvPr>
          <p:cNvSpPr>
            <a:spLocks noGrp="1"/>
          </p:cNvSpPr>
          <p:nvPr>
            <p:ph type="dt" sz="half" idx="10"/>
          </p:nvPr>
        </p:nvSpPr>
        <p:spPr/>
        <p:txBody>
          <a:bodyPr/>
          <a:lstStyle/>
          <a:p>
            <a:fld id="{4AF0BDA8-43D4-4E9D-9FCE-5FA505C91DFE}" type="datetimeFigureOut">
              <a:rPr lang="en-US" smtClean="0"/>
              <a:t>1/18/2024</a:t>
            </a:fld>
            <a:endParaRPr lang="en-US"/>
          </a:p>
        </p:txBody>
      </p:sp>
      <p:sp>
        <p:nvSpPr>
          <p:cNvPr id="5" name="Footer Placeholder 4">
            <a:extLst>
              <a:ext uri="{FF2B5EF4-FFF2-40B4-BE49-F238E27FC236}">
                <a16:creationId xmlns:a16="http://schemas.microsoft.com/office/drawing/2014/main" id="{88EE29D4-3CC4-A498-E6A5-AB93F235C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6C52E8-1B1F-E844-FF41-127476B7BA4E}"/>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238410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2AF6B-105B-E4BE-75F8-67F1842395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BF9DF2-A8BE-8FC9-5F73-EFDAE2F660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B0FD2A-C4E6-EF61-FDB0-4252DACA8679}"/>
              </a:ext>
            </a:extLst>
          </p:cNvPr>
          <p:cNvSpPr>
            <a:spLocks noGrp="1"/>
          </p:cNvSpPr>
          <p:nvPr>
            <p:ph type="dt" sz="half" idx="10"/>
          </p:nvPr>
        </p:nvSpPr>
        <p:spPr/>
        <p:txBody>
          <a:bodyPr/>
          <a:lstStyle/>
          <a:p>
            <a:fld id="{4AF0BDA8-43D4-4E9D-9FCE-5FA505C91DFE}" type="datetimeFigureOut">
              <a:rPr lang="en-US" smtClean="0"/>
              <a:t>1/18/2024</a:t>
            </a:fld>
            <a:endParaRPr lang="en-US"/>
          </a:p>
        </p:txBody>
      </p:sp>
      <p:sp>
        <p:nvSpPr>
          <p:cNvPr id="5" name="Footer Placeholder 4">
            <a:extLst>
              <a:ext uri="{FF2B5EF4-FFF2-40B4-BE49-F238E27FC236}">
                <a16:creationId xmlns:a16="http://schemas.microsoft.com/office/drawing/2014/main" id="{AE9C4FC6-3ADB-11D2-6670-DE01186FB8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3C6E9F-6FE8-6DE0-54D0-9F943B3694B6}"/>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1794156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B788E-8C68-2931-D6C6-E6DE3E265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0445E8-9F9E-395A-DC11-B8119A34EE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669233-0EAE-41E3-A096-88FDCB210B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38B774-3635-28BE-3B43-54065FB0247F}"/>
              </a:ext>
            </a:extLst>
          </p:cNvPr>
          <p:cNvSpPr>
            <a:spLocks noGrp="1"/>
          </p:cNvSpPr>
          <p:nvPr>
            <p:ph type="dt" sz="half" idx="10"/>
          </p:nvPr>
        </p:nvSpPr>
        <p:spPr/>
        <p:txBody>
          <a:bodyPr/>
          <a:lstStyle/>
          <a:p>
            <a:fld id="{4AF0BDA8-43D4-4E9D-9FCE-5FA505C91DFE}" type="datetimeFigureOut">
              <a:rPr lang="en-US" smtClean="0"/>
              <a:t>1/18/2024</a:t>
            </a:fld>
            <a:endParaRPr lang="en-US"/>
          </a:p>
        </p:txBody>
      </p:sp>
      <p:sp>
        <p:nvSpPr>
          <p:cNvPr id="6" name="Footer Placeholder 5">
            <a:extLst>
              <a:ext uri="{FF2B5EF4-FFF2-40B4-BE49-F238E27FC236}">
                <a16:creationId xmlns:a16="http://schemas.microsoft.com/office/drawing/2014/main" id="{C930934D-E868-4CBF-C8A2-53721EAAE7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514D5D-B44E-1290-34CE-0CE0CD6A6771}"/>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2602593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89215-1A84-45EE-C189-3E01D6C1F0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69D149-1C86-74C8-C8EF-EE5DF3DC42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A3FD38-6925-F4FE-2540-C209E1901A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D66CCF-936D-4F84-73BC-28D1A542D7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C6E7FA-00F5-3C3B-01B4-E1720AF1F7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210905-0476-8124-00B9-9F905CB0614D}"/>
              </a:ext>
            </a:extLst>
          </p:cNvPr>
          <p:cNvSpPr>
            <a:spLocks noGrp="1"/>
          </p:cNvSpPr>
          <p:nvPr>
            <p:ph type="dt" sz="half" idx="10"/>
          </p:nvPr>
        </p:nvSpPr>
        <p:spPr/>
        <p:txBody>
          <a:bodyPr/>
          <a:lstStyle/>
          <a:p>
            <a:fld id="{4AF0BDA8-43D4-4E9D-9FCE-5FA505C91DFE}" type="datetimeFigureOut">
              <a:rPr lang="en-US" smtClean="0"/>
              <a:t>1/18/2024</a:t>
            </a:fld>
            <a:endParaRPr lang="en-US"/>
          </a:p>
        </p:txBody>
      </p:sp>
      <p:sp>
        <p:nvSpPr>
          <p:cNvPr id="8" name="Footer Placeholder 7">
            <a:extLst>
              <a:ext uri="{FF2B5EF4-FFF2-40B4-BE49-F238E27FC236}">
                <a16:creationId xmlns:a16="http://schemas.microsoft.com/office/drawing/2014/main" id="{A8A6B2A6-B956-CE82-5E84-63062F8072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8C71B5-88DA-4388-B97D-E1B2A3149984}"/>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2374693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08D7C-757D-4773-A55D-95D998E816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244733-C23F-7CAF-51CC-713C81879A93}"/>
              </a:ext>
            </a:extLst>
          </p:cNvPr>
          <p:cNvSpPr>
            <a:spLocks noGrp="1"/>
          </p:cNvSpPr>
          <p:nvPr>
            <p:ph type="dt" sz="half" idx="10"/>
          </p:nvPr>
        </p:nvSpPr>
        <p:spPr/>
        <p:txBody>
          <a:bodyPr/>
          <a:lstStyle/>
          <a:p>
            <a:fld id="{4AF0BDA8-43D4-4E9D-9FCE-5FA505C91DFE}" type="datetimeFigureOut">
              <a:rPr lang="en-US" smtClean="0"/>
              <a:t>1/18/2024</a:t>
            </a:fld>
            <a:endParaRPr lang="en-US"/>
          </a:p>
        </p:txBody>
      </p:sp>
      <p:sp>
        <p:nvSpPr>
          <p:cNvPr id="4" name="Footer Placeholder 3">
            <a:extLst>
              <a:ext uri="{FF2B5EF4-FFF2-40B4-BE49-F238E27FC236}">
                <a16:creationId xmlns:a16="http://schemas.microsoft.com/office/drawing/2014/main" id="{91BD1861-053E-B5A6-19C0-EB8839A822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2A3BDA-3F0B-702F-5418-D0D76834A669}"/>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262810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CA50FF-EB02-1623-F753-C9760AF5C764}"/>
              </a:ext>
            </a:extLst>
          </p:cNvPr>
          <p:cNvSpPr>
            <a:spLocks noGrp="1"/>
          </p:cNvSpPr>
          <p:nvPr>
            <p:ph type="dt" sz="half" idx="10"/>
          </p:nvPr>
        </p:nvSpPr>
        <p:spPr/>
        <p:txBody>
          <a:bodyPr/>
          <a:lstStyle/>
          <a:p>
            <a:fld id="{4AF0BDA8-43D4-4E9D-9FCE-5FA505C91DFE}" type="datetimeFigureOut">
              <a:rPr lang="en-US" smtClean="0"/>
              <a:t>1/18/2024</a:t>
            </a:fld>
            <a:endParaRPr lang="en-US"/>
          </a:p>
        </p:txBody>
      </p:sp>
      <p:sp>
        <p:nvSpPr>
          <p:cNvPr id="3" name="Footer Placeholder 2">
            <a:extLst>
              <a:ext uri="{FF2B5EF4-FFF2-40B4-BE49-F238E27FC236}">
                <a16:creationId xmlns:a16="http://schemas.microsoft.com/office/drawing/2014/main" id="{73FA0CEA-C540-CEDE-7C19-6E324038DD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C7F545-0EC6-8781-AE26-AAE29353DDC7}"/>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3407443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16BE4-E4C5-CDCD-ACC9-E75F94D6D3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5171A3-EABA-31AD-0050-263F79662F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FD2FC4-E977-470E-5B18-E4F15B78B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690625-2CA8-ABD7-B900-AC456C4D43BC}"/>
              </a:ext>
            </a:extLst>
          </p:cNvPr>
          <p:cNvSpPr>
            <a:spLocks noGrp="1"/>
          </p:cNvSpPr>
          <p:nvPr>
            <p:ph type="dt" sz="half" idx="10"/>
          </p:nvPr>
        </p:nvSpPr>
        <p:spPr/>
        <p:txBody>
          <a:bodyPr/>
          <a:lstStyle/>
          <a:p>
            <a:fld id="{4AF0BDA8-43D4-4E9D-9FCE-5FA505C91DFE}" type="datetimeFigureOut">
              <a:rPr lang="en-US" smtClean="0"/>
              <a:t>1/18/2024</a:t>
            </a:fld>
            <a:endParaRPr lang="en-US"/>
          </a:p>
        </p:txBody>
      </p:sp>
      <p:sp>
        <p:nvSpPr>
          <p:cNvPr id="6" name="Footer Placeholder 5">
            <a:extLst>
              <a:ext uri="{FF2B5EF4-FFF2-40B4-BE49-F238E27FC236}">
                <a16:creationId xmlns:a16="http://schemas.microsoft.com/office/drawing/2014/main" id="{D56367D8-EB2A-D632-E26C-005259ECF3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89D638-591F-77C7-B927-FE8E4BBDA182}"/>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215864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CA74-CD39-177F-0F8F-C7C7712391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BB6F14-D324-6376-ADCB-A008399075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B1A567-C39A-3366-4A00-61A1BC8E2F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1438DC-1F03-179A-0960-B8A8EC882DEA}"/>
              </a:ext>
            </a:extLst>
          </p:cNvPr>
          <p:cNvSpPr>
            <a:spLocks noGrp="1"/>
          </p:cNvSpPr>
          <p:nvPr>
            <p:ph type="dt" sz="half" idx="10"/>
          </p:nvPr>
        </p:nvSpPr>
        <p:spPr/>
        <p:txBody>
          <a:bodyPr/>
          <a:lstStyle/>
          <a:p>
            <a:fld id="{4AF0BDA8-43D4-4E9D-9FCE-5FA505C91DFE}" type="datetimeFigureOut">
              <a:rPr lang="en-US" smtClean="0"/>
              <a:t>1/18/2024</a:t>
            </a:fld>
            <a:endParaRPr lang="en-US"/>
          </a:p>
        </p:txBody>
      </p:sp>
      <p:sp>
        <p:nvSpPr>
          <p:cNvPr id="6" name="Footer Placeholder 5">
            <a:extLst>
              <a:ext uri="{FF2B5EF4-FFF2-40B4-BE49-F238E27FC236}">
                <a16:creationId xmlns:a16="http://schemas.microsoft.com/office/drawing/2014/main" id="{E44D307E-EC77-FB77-A125-356488272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3725FD-4D68-47FE-6BD7-A05D6592ADDC}"/>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52723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6D8421-BE2A-FB68-4640-EFB9AAECE6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7BA00D-6F21-450B-D354-CEDD334F3C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BE232D-C2B7-D592-7597-CBD5C0EF96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0BDA8-43D4-4E9D-9FCE-5FA505C91DFE}" type="datetimeFigureOut">
              <a:rPr lang="en-US" smtClean="0"/>
              <a:t>1/18/2024</a:t>
            </a:fld>
            <a:endParaRPr lang="en-US"/>
          </a:p>
        </p:txBody>
      </p:sp>
      <p:sp>
        <p:nvSpPr>
          <p:cNvPr id="5" name="Footer Placeholder 4">
            <a:extLst>
              <a:ext uri="{FF2B5EF4-FFF2-40B4-BE49-F238E27FC236}">
                <a16:creationId xmlns:a16="http://schemas.microsoft.com/office/drawing/2014/main" id="{31815E0A-BBB2-F754-3EA2-AA6B66AF61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36B0FB-BCFA-0111-9F7F-3352B29D7C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05103-65E7-4C3A-9F2F-7D6A5C33FC59}" type="slidenum">
              <a:rPr lang="en-US" smtClean="0"/>
              <a:t>‹#›</a:t>
            </a:fld>
            <a:endParaRPr lang="en-US"/>
          </a:p>
        </p:txBody>
      </p:sp>
    </p:spTree>
    <p:extLst>
      <p:ext uri="{BB962C8B-B14F-4D97-AF65-F5344CB8AC3E}">
        <p14:creationId xmlns:p14="http://schemas.microsoft.com/office/powerpoint/2010/main" val="353106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s://gallery.mailchimp.com/1e4ac3c2917f5d4b41c148c97/images/98037d98-c17e-4d29-988a-96b2b571af63.png"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studentaid.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studentaid.gov/"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scholarships.com/" TargetMode="External"/><Relationship Id="rId7" Type="http://schemas.openxmlformats.org/officeDocument/2006/relationships/image" Target="../media/image38.png"/><Relationship Id="rId2" Type="http://schemas.openxmlformats.org/officeDocument/2006/relationships/hyperlink" Target="http://www.fastweb.com/" TargetMode="Externa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www.myscholly.com/"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7ADD6C35-4B10-4BFC-BAD6-56B49A790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F11752-97C7-456C-A2C5-CE9BA7DAA4CB}"/>
              </a:ext>
            </a:extLst>
          </p:cNvPr>
          <p:cNvSpPr>
            <a:spLocks noGrp="1"/>
          </p:cNvSpPr>
          <p:nvPr>
            <p:ph type="ctrTitle"/>
          </p:nvPr>
        </p:nvSpPr>
        <p:spPr>
          <a:xfrm>
            <a:off x="804672" y="3777859"/>
            <a:ext cx="5946579" cy="1514185"/>
          </a:xfrm>
        </p:spPr>
        <p:txBody>
          <a:bodyPr anchor="t">
            <a:normAutofit/>
          </a:bodyPr>
          <a:lstStyle/>
          <a:p>
            <a:pPr algn="l"/>
            <a:r>
              <a:rPr lang="en-US" sz="4000" b="1">
                <a:solidFill>
                  <a:schemeClr val="tx2"/>
                </a:solidFill>
                <a:latin typeface="Oswald" panose="00000500000000000000" pitchFamily="2" charset="0"/>
              </a:rPr>
              <a:t>2024-2025</a:t>
            </a:r>
            <a:br>
              <a:rPr lang="en-US" sz="4000" b="1">
                <a:solidFill>
                  <a:schemeClr val="tx2"/>
                </a:solidFill>
                <a:latin typeface="Oswald" panose="00000500000000000000" pitchFamily="2" charset="0"/>
              </a:rPr>
            </a:br>
            <a:r>
              <a:rPr lang="en-US" sz="4000" b="1">
                <a:solidFill>
                  <a:schemeClr val="tx2"/>
                </a:solidFill>
                <a:latin typeface="Oswald" panose="00000500000000000000" pitchFamily="2" charset="0"/>
              </a:rPr>
              <a:t>Financial Aid Process</a:t>
            </a:r>
          </a:p>
        </p:txBody>
      </p:sp>
      <p:grpSp>
        <p:nvGrpSpPr>
          <p:cNvPr id="43" name="Group 42">
            <a:extLst>
              <a:ext uri="{FF2B5EF4-FFF2-40B4-BE49-F238E27FC236}">
                <a16:creationId xmlns:a16="http://schemas.microsoft.com/office/drawing/2014/main" id="{32AFDD1C-2418-460A-B0D3-EEF55EC82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66957" y="2290257"/>
            <a:ext cx="5324737" cy="4559213"/>
            <a:chOff x="6852124" y="2290257"/>
            <a:chExt cx="5330118" cy="4559213"/>
          </a:xfrm>
        </p:grpSpPr>
        <p:sp>
          <p:nvSpPr>
            <p:cNvPr id="44" name="Freeform: Shape 43">
              <a:extLst>
                <a:ext uri="{FF2B5EF4-FFF2-40B4-BE49-F238E27FC236}">
                  <a16:creationId xmlns:a16="http://schemas.microsoft.com/office/drawing/2014/main" id="{AF1D9B44-43EB-4833-B924-356EBE6D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2124" y="2290257"/>
              <a:ext cx="5330118" cy="4559213"/>
            </a:xfrm>
            <a:custGeom>
              <a:avLst/>
              <a:gdLst>
                <a:gd name="connsiteX0" fmla="*/ 3444904 w 5330118"/>
                <a:gd name="connsiteY0" fmla="*/ 220 h 4559213"/>
                <a:gd name="connsiteX1" fmla="*/ 3769380 w 5330118"/>
                <a:gd name="connsiteY1" fmla="*/ 20786 h 4559213"/>
                <a:gd name="connsiteX2" fmla="*/ 4399652 w 5330118"/>
                <a:gd name="connsiteY2" fmla="*/ 157746 h 4559213"/>
                <a:gd name="connsiteX3" fmla="*/ 4978946 w 5330118"/>
                <a:gd name="connsiteY3" fmla="*/ 421156 h 4559213"/>
                <a:gd name="connsiteX4" fmla="*/ 5239909 w 5330118"/>
                <a:gd name="connsiteY4" fmla="*/ 596177 h 4559213"/>
                <a:gd name="connsiteX5" fmla="*/ 5330118 w 5330118"/>
                <a:gd name="connsiteY5" fmla="*/ 672101 h 4559213"/>
                <a:gd name="connsiteX6" fmla="*/ 5330118 w 5330118"/>
                <a:gd name="connsiteY6" fmla="*/ 817108 h 4559213"/>
                <a:gd name="connsiteX7" fmla="*/ 5165156 w 5330118"/>
                <a:gd name="connsiteY7" fmla="*/ 689392 h 4559213"/>
                <a:gd name="connsiteX8" fmla="*/ 4907074 w 5330118"/>
                <a:gd name="connsiteY8" fmla="*/ 537310 h 4559213"/>
                <a:gd name="connsiteX9" fmla="*/ 4344130 w 5330118"/>
                <a:gd name="connsiteY9" fmla="*/ 331280 h 4559213"/>
                <a:gd name="connsiteX10" fmla="*/ 3749396 w 5330118"/>
                <a:gd name="connsiteY10" fmla="*/ 251913 h 4559213"/>
                <a:gd name="connsiteX11" fmla="*/ 3153752 w 5330118"/>
                <a:gd name="connsiteY11" fmla="*/ 282158 h 4559213"/>
                <a:gd name="connsiteX12" fmla="*/ 2861381 w 5330118"/>
                <a:gd name="connsiteY12" fmla="*/ 336106 h 4559213"/>
                <a:gd name="connsiteX13" fmla="*/ 2574686 w 5330118"/>
                <a:gd name="connsiteY13" fmla="*/ 413220 h 4559213"/>
                <a:gd name="connsiteX14" fmla="*/ 2294918 w 5330118"/>
                <a:gd name="connsiteY14" fmla="*/ 511569 h 4559213"/>
                <a:gd name="connsiteX15" fmla="*/ 2023438 w 5330118"/>
                <a:gd name="connsiteY15" fmla="*/ 630404 h 4559213"/>
                <a:gd name="connsiteX16" fmla="*/ 1508751 w 5330118"/>
                <a:gd name="connsiteY16" fmla="*/ 922342 h 4559213"/>
                <a:gd name="connsiteX17" fmla="*/ 1387034 w 5330118"/>
                <a:gd name="connsiteY17" fmla="*/ 1006427 h 4559213"/>
                <a:gd name="connsiteX18" fmla="*/ 1327197 w 5330118"/>
                <a:gd name="connsiteY18" fmla="*/ 1049865 h 4559213"/>
                <a:gd name="connsiteX19" fmla="*/ 1268155 w 5330118"/>
                <a:gd name="connsiteY19" fmla="*/ 1094374 h 4559213"/>
                <a:gd name="connsiteX20" fmla="*/ 1040389 w 5330118"/>
                <a:gd name="connsiteY20" fmla="*/ 1283245 h 4559213"/>
                <a:gd name="connsiteX21" fmla="*/ 633794 w 5330118"/>
                <a:gd name="connsiteY21" fmla="*/ 1711714 h 4559213"/>
                <a:gd name="connsiteX22" fmla="*/ 460415 w 5330118"/>
                <a:gd name="connsiteY22" fmla="*/ 1950670 h 4559213"/>
                <a:gd name="connsiteX23" fmla="*/ 312810 w 5330118"/>
                <a:gd name="connsiteY23" fmla="*/ 2205715 h 4559213"/>
                <a:gd name="connsiteX24" fmla="*/ 280110 w 5330118"/>
                <a:gd name="connsiteY24" fmla="*/ 2271675 h 4559213"/>
                <a:gd name="connsiteX25" fmla="*/ 264214 w 5330118"/>
                <a:gd name="connsiteY25" fmla="*/ 2304923 h 4559213"/>
                <a:gd name="connsiteX26" fmla="*/ 249113 w 5330118"/>
                <a:gd name="connsiteY26" fmla="*/ 2338492 h 4559213"/>
                <a:gd name="connsiteX27" fmla="*/ 220272 w 5330118"/>
                <a:gd name="connsiteY27" fmla="*/ 2406168 h 4559213"/>
                <a:gd name="connsiteX28" fmla="*/ 193250 w 5330118"/>
                <a:gd name="connsiteY28" fmla="*/ 2474595 h 4559213"/>
                <a:gd name="connsiteX29" fmla="*/ 105368 w 5330118"/>
                <a:gd name="connsiteY29" fmla="*/ 2754843 h 4559213"/>
                <a:gd name="connsiteX30" fmla="*/ 34063 w 5330118"/>
                <a:gd name="connsiteY30" fmla="*/ 3335503 h 4559213"/>
                <a:gd name="connsiteX31" fmla="*/ 64038 w 5330118"/>
                <a:gd name="connsiteY31" fmla="*/ 3625404 h 4559213"/>
                <a:gd name="connsiteX32" fmla="*/ 155554 w 5330118"/>
                <a:gd name="connsiteY32" fmla="*/ 3902649 h 4559213"/>
                <a:gd name="connsiteX33" fmla="*/ 187118 w 5330118"/>
                <a:gd name="connsiteY33" fmla="*/ 3968931 h 4559213"/>
                <a:gd name="connsiteX34" fmla="*/ 222202 w 5330118"/>
                <a:gd name="connsiteY34" fmla="*/ 4033711 h 4559213"/>
                <a:gd name="connsiteX35" fmla="*/ 299980 w 5330118"/>
                <a:gd name="connsiteY35" fmla="*/ 4159303 h 4559213"/>
                <a:gd name="connsiteX36" fmla="*/ 385818 w 5330118"/>
                <a:gd name="connsiteY36" fmla="*/ 4280604 h 4559213"/>
                <a:gd name="connsiteX37" fmla="*/ 477786 w 5330118"/>
                <a:gd name="connsiteY37" fmla="*/ 4398474 h 4559213"/>
                <a:gd name="connsiteX38" fmla="*/ 609756 w 5330118"/>
                <a:gd name="connsiteY38" fmla="*/ 4559213 h 4559213"/>
                <a:gd name="connsiteX39" fmla="*/ 480825 w 5330118"/>
                <a:gd name="connsiteY39" fmla="*/ 4559213 h 4559213"/>
                <a:gd name="connsiteX40" fmla="*/ 404211 w 5330118"/>
                <a:gd name="connsiteY40" fmla="*/ 4446629 h 4559213"/>
                <a:gd name="connsiteX41" fmla="*/ 321439 w 5330118"/>
                <a:gd name="connsiteY41" fmla="*/ 4320180 h 4559213"/>
                <a:gd name="connsiteX42" fmla="*/ 242640 w 5330118"/>
                <a:gd name="connsiteY42" fmla="*/ 4190941 h 4559213"/>
                <a:gd name="connsiteX43" fmla="*/ 109909 w 5330118"/>
                <a:gd name="connsiteY43" fmla="*/ 3919809 h 4559213"/>
                <a:gd name="connsiteX44" fmla="*/ 26229 w 5330118"/>
                <a:gd name="connsiteY44" fmla="*/ 3632054 h 4559213"/>
                <a:gd name="connsiteX45" fmla="*/ 0 w 5330118"/>
                <a:gd name="connsiteY45" fmla="*/ 3335503 h 4559213"/>
                <a:gd name="connsiteX46" fmla="*/ 234352 w 5330118"/>
                <a:gd name="connsiteY46" fmla="*/ 2173647 h 4559213"/>
                <a:gd name="connsiteX47" fmla="*/ 360384 w 5330118"/>
                <a:gd name="connsiteY47" fmla="*/ 1898869 h 4559213"/>
                <a:gd name="connsiteX48" fmla="*/ 511282 w 5330118"/>
                <a:gd name="connsiteY48" fmla="*/ 1634172 h 4559213"/>
                <a:gd name="connsiteX49" fmla="*/ 884381 w 5330118"/>
                <a:gd name="connsiteY49" fmla="*/ 1143281 h 4559213"/>
                <a:gd name="connsiteX50" fmla="*/ 1104768 w 5330118"/>
                <a:gd name="connsiteY50" fmla="*/ 921806 h 4559213"/>
                <a:gd name="connsiteX51" fmla="*/ 1163128 w 5330118"/>
                <a:gd name="connsiteY51" fmla="*/ 869254 h 4559213"/>
                <a:gd name="connsiteX52" fmla="*/ 1222624 w 5330118"/>
                <a:gd name="connsiteY52" fmla="*/ 817773 h 4559213"/>
                <a:gd name="connsiteX53" fmla="*/ 1345591 w 5330118"/>
                <a:gd name="connsiteY53" fmla="*/ 718886 h 4559213"/>
                <a:gd name="connsiteX54" fmla="*/ 1883100 w 5330118"/>
                <a:gd name="connsiteY54" fmla="*/ 378362 h 4559213"/>
                <a:gd name="connsiteX55" fmla="*/ 3118895 w 5330118"/>
                <a:gd name="connsiteY55" fmla="*/ 13600 h 4559213"/>
                <a:gd name="connsiteX56" fmla="*/ 3444904 w 5330118"/>
                <a:gd name="connsiteY56" fmla="*/ 220 h 45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330118" h="4559213">
                  <a:moveTo>
                    <a:pt x="3444904" y="220"/>
                  </a:moveTo>
                  <a:cubicBezTo>
                    <a:pt x="3553706" y="1507"/>
                    <a:pt x="3662253" y="8452"/>
                    <a:pt x="3769380" y="20786"/>
                  </a:cubicBezTo>
                  <a:cubicBezTo>
                    <a:pt x="3983974" y="45668"/>
                    <a:pt x="4196072" y="90499"/>
                    <a:pt x="4399652" y="157746"/>
                  </a:cubicBezTo>
                  <a:cubicBezTo>
                    <a:pt x="4603235" y="224778"/>
                    <a:pt x="4797732" y="313798"/>
                    <a:pt x="4978946" y="421156"/>
                  </a:cubicBezTo>
                  <a:cubicBezTo>
                    <a:pt x="5069496" y="474943"/>
                    <a:pt x="5156611" y="533449"/>
                    <a:pt x="5239909" y="596177"/>
                  </a:cubicBezTo>
                  <a:lnTo>
                    <a:pt x="5330118" y="672101"/>
                  </a:lnTo>
                  <a:lnTo>
                    <a:pt x="5330118" y="817108"/>
                  </a:lnTo>
                  <a:lnTo>
                    <a:pt x="5165156" y="689392"/>
                  </a:lnTo>
                  <a:cubicBezTo>
                    <a:pt x="5082384" y="633729"/>
                    <a:pt x="4996431" y="582355"/>
                    <a:pt x="4907074" y="537310"/>
                  </a:cubicBezTo>
                  <a:cubicBezTo>
                    <a:pt x="4728926" y="446145"/>
                    <a:pt x="4538970" y="377933"/>
                    <a:pt x="4344130" y="331280"/>
                  </a:cubicBezTo>
                  <a:cubicBezTo>
                    <a:pt x="4149292" y="284518"/>
                    <a:pt x="3949571" y="258885"/>
                    <a:pt x="3749396" y="251913"/>
                  </a:cubicBezTo>
                  <a:cubicBezTo>
                    <a:pt x="3548993" y="243976"/>
                    <a:pt x="3350636" y="254701"/>
                    <a:pt x="3153752" y="282158"/>
                  </a:cubicBezTo>
                  <a:cubicBezTo>
                    <a:pt x="3055539" y="296422"/>
                    <a:pt x="2957892" y="314119"/>
                    <a:pt x="2861381" y="336106"/>
                  </a:cubicBezTo>
                  <a:cubicBezTo>
                    <a:pt x="2764870" y="358414"/>
                    <a:pt x="2669154" y="383833"/>
                    <a:pt x="2574686" y="413220"/>
                  </a:cubicBezTo>
                  <a:cubicBezTo>
                    <a:pt x="2480219" y="442499"/>
                    <a:pt x="2386888" y="475318"/>
                    <a:pt x="2294918" y="511569"/>
                  </a:cubicBezTo>
                  <a:cubicBezTo>
                    <a:pt x="2203063" y="547928"/>
                    <a:pt x="2112455" y="587610"/>
                    <a:pt x="2023438" y="630404"/>
                  </a:cubicBezTo>
                  <a:cubicBezTo>
                    <a:pt x="1845404" y="715883"/>
                    <a:pt x="1673274" y="813375"/>
                    <a:pt x="1508751" y="922342"/>
                  </a:cubicBezTo>
                  <a:cubicBezTo>
                    <a:pt x="1467763" y="949692"/>
                    <a:pt x="1426887" y="977470"/>
                    <a:pt x="1387034" y="1006427"/>
                  </a:cubicBezTo>
                  <a:cubicBezTo>
                    <a:pt x="1366824" y="1020585"/>
                    <a:pt x="1347067" y="1035279"/>
                    <a:pt x="1327197" y="1049865"/>
                  </a:cubicBezTo>
                  <a:cubicBezTo>
                    <a:pt x="1307213" y="1064343"/>
                    <a:pt x="1287571" y="1079252"/>
                    <a:pt x="1268155" y="1094374"/>
                  </a:cubicBezTo>
                  <a:cubicBezTo>
                    <a:pt x="1190152" y="1154757"/>
                    <a:pt x="1113851" y="1217392"/>
                    <a:pt x="1040389" y="1283245"/>
                  </a:cubicBezTo>
                  <a:cubicBezTo>
                    <a:pt x="893125" y="1414521"/>
                    <a:pt x="756533" y="1557701"/>
                    <a:pt x="633794" y="1711714"/>
                  </a:cubicBezTo>
                  <a:cubicBezTo>
                    <a:pt x="572480" y="1788721"/>
                    <a:pt x="514461" y="1868409"/>
                    <a:pt x="460415" y="1950670"/>
                  </a:cubicBezTo>
                  <a:cubicBezTo>
                    <a:pt x="407277" y="2033362"/>
                    <a:pt x="357091" y="2118091"/>
                    <a:pt x="312810" y="2205715"/>
                  </a:cubicBezTo>
                  <a:cubicBezTo>
                    <a:pt x="301342" y="2227488"/>
                    <a:pt x="290669" y="2249581"/>
                    <a:pt x="280110" y="2271675"/>
                  </a:cubicBezTo>
                  <a:lnTo>
                    <a:pt x="264214" y="2304923"/>
                  </a:lnTo>
                  <a:lnTo>
                    <a:pt x="249113" y="2338492"/>
                  </a:lnTo>
                  <a:cubicBezTo>
                    <a:pt x="239234" y="2360908"/>
                    <a:pt x="229243" y="2383324"/>
                    <a:pt x="220272" y="2406168"/>
                  </a:cubicBezTo>
                  <a:cubicBezTo>
                    <a:pt x="211302" y="2429012"/>
                    <a:pt x="201425" y="2451536"/>
                    <a:pt x="193250" y="2474595"/>
                  </a:cubicBezTo>
                  <a:cubicBezTo>
                    <a:pt x="158279" y="2566187"/>
                    <a:pt x="128643" y="2659711"/>
                    <a:pt x="105368" y="2754843"/>
                  </a:cubicBezTo>
                  <a:cubicBezTo>
                    <a:pt x="58134" y="2944678"/>
                    <a:pt x="33950" y="3140091"/>
                    <a:pt x="34063" y="3335503"/>
                  </a:cubicBezTo>
                  <a:cubicBezTo>
                    <a:pt x="34630" y="3432888"/>
                    <a:pt x="44282" y="3530058"/>
                    <a:pt x="64038" y="3625404"/>
                  </a:cubicBezTo>
                  <a:cubicBezTo>
                    <a:pt x="84817" y="3720536"/>
                    <a:pt x="114905" y="3813631"/>
                    <a:pt x="155554" y="3902649"/>
                  </a:cubicBezTo>
                  <a:cubicBezTo>
                    <a:pt x="165205" y="3925066"/>
                    <a:pt x="176446" y="3946945"/>
                    <a:pt x="187118" y="3968931"/>
                  </a:cubicBezTo>
                  <a:cubicBezTo>
                    <a:pt x="198700" y="3990597"/>
                    <a:pt x="209713" y="4012475"/>
                    <a:pt x="222202" y="4033711"/>
                  </a:cubicBezTo>
                  <a:cubicBezTo>
                    <a:pt x="246047" y="4076612"/>
                    <a:pt x="272615" y="4118225"/>
                    <a:pt x="299980" y="4159303"/>
                  </a:cubicBezTo>
                  <a:cubicBezTo>
                    <a:pt x="327230" y="4200488"/>
                    <a:pt x="356410" y="4240599"/>
                    <a:pt x="385818" y="4280604"/>
                  </a:cubicBezTo>
                  <a:cubicBezTo>
                    <a:pt x="415679" y="4320287"/>
                    <a:pt x="446676" y="4359434"/>
                    <a:pt x="477786" y="4398474"/>
                  </a:cubicBezTo>
                  <a:lnTo>
                    <a:pt x="609756" y="4559213"/>
                  </a:lnTo>
                  <a:lnTo>
                    <a:pt x="480825" y="4559213"/>
                  </a:lnTo>
                  <a:lnTo>
                    <a:pt x="404211" y="4446629"/>
                  </a:lnTo>
                  <a:cubicBezTo>
                    <a:pt x="376166" y="4404802"/>
                    <a:pt x="348461" y="4362759"/>
                    <a:pt x="321439" y="4320180"/>
                  </a:cubicBezTo>
                  <a:cubicBezTo>
                    <a:pt x="294415" y="4277601"/>
                    <a:pt x="267619" y="4234915"/>
                    <a:pt x="242640" y="4190941"/>
                  </a:cubicBezTo>
                  <a:cubicBezTo>
                    <a:pt x="192568" y="4103424"/>
                    <a:pt x="146584" y="4013334"/>
                    <a:pt x="109909" y="3919809"/>
                  </a:cubicBezTo>
                  <a:cubicBezTo>
                    <a:pt x="72554" y="3826608"/>
                    <a:pt x="44850" y="3729975"/>
                    <a:pt x="26229" y="3632054"/>
                  </a:cubicBezTo>
                  <a:cubicBezTo>
                    <a:pt x="8403" y="3534134"/>
                    <a:pt x="0" y="3434711"/>
                    <a:pt x="0" y="3335503"/>
                  </a:cubicBezTo>
                  <a:cubicBezTo>
                    <a:pt x="1476" y="2939959"/>
                    <a:pt x="82433" y="2545488"/>
                    <a:pt x="234352" y="2173647"/>
                  </a:cubicBezTo>
                  <a:cubicBezTo>
                    <a:pt x="272502" y="2080767"/>
                    <a:pt x="313831" y="1988745"/>
                    <a:pt x="360384" y="1898869"/>
                  </a:cubicBezTo>
                  <a:cubicBezTo>
                    <a:pt x="406255" y="1808669"/>
                    <a:pt x="456781" y="1720402"/>
                    <a:pt x="511282" y="1634172"/>
                  </a:cubicBezTo>
                  <a:cubicBezTo>
                    <a:pt x="620396" y="1461818"/>
                    <a:pt x="744951" y="1296973"/>
                    <a:pt x="884381" y="1143281"/>
                  </a:cubicBezTo>
                  <a:cubicBezTo>
                    <a:pt x="954438" y="1066703"/>
                    <a:pt x="1027559" y="992378"/>
                    <a:pt x="1104768" y="921806"/>
                  </a:cubicBezTo>
                  <a:cubicBezTo>
                    <a:pt x="1123956" y="904003"/>
                    <a:pt x="1143258" y="886414"/>
                    <a:pt x="1163128" y="869254"/>
                  </a:cubicBezTo>
                  <a:cubicBezTo>
                    <a:pt x="1182885" y="851985"/>
                    <a:pt x="1202300" y="834396"/>
                    <a:pt x="1222624" y="817773"/>
                  </a:cubicBezTo>
                  <a:cubicBezTo>
                    <a:pt x="1262819" y="783988"/>
                    <a:pt x="1304034" y="751277"/>
                    <a:pt x="1345591" y="718886"/>
                  </a:cubicBezTo>
                  <a:cubicBezTo>
                    <a:pt x="1512612" y="590184"/>
                    <a:pt x="1693030" y="476176"/>
                    <a:pt x="1883100" y="378362"/>
                  </a:cubicBezTo>
                  <a:cubicBezTo>
                    <a:pt x="2263126" y="182628"/>
                    <a:pt x="2685504" y="54677"/>
                    <a:pt x="3118895" y="13600"/>
                  </a:cubicBezTo>
                  <a:cubicBezTo>
                    <a:pt x="3227044" y="3304"/>
                    <a:pt x="3336102" y="-1067"/>
                    <a:pt x="3444904" y="22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32CECE0-15B8-4DAB-B839-B0082C6F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4598" y="2512952"/>
              <a:ext cx="5307644" cy="4336518"/>
            </a:xfrm>
            <a:custGeom>
              <a:avLst/>
              <a:gdLst>
                <a:gd name="connsiteX0" fmla="*/ 5307644 w 5307644"/>
                <a:gd name="connsiteY0" fmla="*/ 4310537 h 4336518"/>
                <a:gd name="connsiteX1" fmla="*/ 5307644 w 5307644"/>
                <a:gd name="connsiteY1" fmla="*/ 4336518 h 4336518"/>
                <a:gd name="connsiteX2" fmla="*/ 5271469 w 5307644"/>
                <a:gd name="connsiteY2" fmla="*/ 4336518 h 4336518"/>
                <a:gd name="connsiteX3" fmla="*/ 3433280 w 5307644"/>
                <a:gd name="connsiteY3" fmla="*/ 1379 h 4336518"/>
                <a:gd name="connsiteX4" fmla="*/ 3739290 w 5307644"/>
                <a:gd name="connsiteY4" fmla="*/ 5668 h 4336518"/>
                <a:gd name="connsiteX5" fmla="*/ 4345494 w 5307644"/>
                <a:gd name="connsiteY5" fmla="*/ 94581 h 4336518"/>
                <a:gd name="connsiteX6" fmla="*/ 4922289 w 5307644"/>
                <a:gd name="connsiteY6" fmla="*/ 300933 h 4336518"/>
                <a:gd name="connsiteX7" fmla="*/ 5188801 w 5307644"/>
                <a:gd name="connsiteY7" fmla="*/ 449771 h 4336518"/>
                <a:gd name="connsiteX8" fmla="*/ 5307644 w 5307644"/>
                <a:gd name="connsiteY8" fmla="*/ 531018 h 4336518"/>
                <a:gd name="connsiteX9" fmla="*/ 5307644 w 5307644"/>
                <a:gd name="connsiteY9" fmla="*/ 868543 h 4336518"/>
                <a:gd name="connsiteX10" fmla="*/ 5256558 w 5307644"/>
                <a:gd name="connsiteY10" fmla="*/ 823998 h 4336518"/>
                <a:gd name="connsiteX11" fmla="*/ 4794554 w 5307644"/>
                <a:gd name="connsiteY11" fmla="*/ 538923 h 4336518"/>
                <a:gd name="connsiteX12" fmla="*/ 4274643 w 5307644"/>
                <a:gd name="connsiteY12" fmla="*/ 359921 h 4336518"/>
                <a:gd name="connsiteX13" fmla="*/ 3722940 w 5307644"/>
                <a:gd name="connsiteY13" fmla="*/ 285703 h 4336518"/>
                <a:gd name="connsiteX14" fmla="*/ 3163858 w 5307644"/>
                <a:gd name="connsiteY14" fmla="*/ 304579 h 4336518"/>
                <a:gd name="connsiteX15" fmla="*/ 2615108 w 5307644"/>
                <a:gd name="connsiteY15" fmla="*/ 413546 h 4336518"/>
                <a:gd name="connsiteX16" fmla="*/ 2090201 w 5307644"/>
                <a:gd name="connsiteY16" fmla="*/ 603167 h 4336518"/>
                <a:gd name="connsiteX17" fmla="*/ 1152228 w 5307644"/>
                <a:gd name="connsiteY17" fmla="*/ 1185758 h 4336518"/>
                <a:gd name="connsiteX18" fmla="*/ 768796 w 5307644"/>
                <a:gd name="connsiteY18" fmla="*/ 1574544 h 4336518"/>
                <a:gd name="connsiteX19" fmla="*/ 465637 w 5307644"/>
                <a:gd name="connsiteY19" fmla="*/ 2021033 h 4336518"/>
                <a:gd name="connsiteX20" fmla="*/ 259898 w 5307644"/>
                <a:gd name="connsiteY20" fmla="*/ 2514605 h 4336518"/>
                <a:gd name="connsiteX21" fmla="*/ 185075 w 5307644"/>
                <a:gd name="connsiteY21" fmla="*/ 3040781 h 4336518"/>
                <a:gd name="connsiteX22" fmla="*/ 216639 w 5307644"/>
                <a:gd name="connsiteY22" fmla="*/ 3298400 h 4336518"/>
                <a:gd name="connsiteX23" fmla="*/ 309857 w 5307644"/>
                <a:gd name="connsiteY23" fmla="*/ 3539393 h 4336518"/>
                <a:gd name="connsiteX24" fmla="*/ 374918 w 5307644"/>
                <a:gd name="connsiteY24" fmla="*/ 3652866 h 4336518"/>
                <a:gd name="connsiteX25" fmla="*/ 449628 w 5307644"/>
                <a:gd name="connsiteY25" fmla="*/ 3762691 h 4336518"/>
                <a:gd name="connsiteX26" fmla="*/ 622212 w 5307644"/>
                <a:gd name="connsiteY26" fmla="*/ 3974942 h 4336518"/>
                <a:gd name="connsiteX27" fmla="*/ 808989 w 5307644"/>
                <a:gd name="connsiteY27" fmla="*/ 4188802 h 4336518"/>
                <a:gd name="connsiteX28" fmla="*/ 901868 w 5307644"/>
                <a:gd name="connsiteY28" fmla="*/ 4300450 h 4336518"/>
                <a:gd name="connsiteX29" fmla="*/ 931233 w 5307644"/>
                <a:gd name="connsiteY29" fmla="*/ 4336518 h 4336518"/>
                <a:gd name="connsiteX30" fmla="*/ 512426 w 5307644"/>
                <a:gd name="connsiteY30" fmla="*/ 4336518 h 4336518"/>
                <a:gd name="connsiteX31" fmla="*/ 379799 w 5307644"/>
                <a:gd name="connsiteY31" fmla="*/ 4138930 h 4336518"/>
                <a:gd name="connsiteX32" fmla="*/ 226177 w 5307644"/>
                <a:gd name="connsiteY32" fmla="*/ 3891071 h 4336518"/>
                <a:gd name="connsiteX33" fmla="*/ 156916 w 5307644"/>
                <a:gd name="connsiteY33" fmla="*/ 3759688 h 4336518"/>
                <a:gd name="connsiteX34" fmla="*/ 98101 w 5307644"/>
                <a:gd name="connsiteY34" fmla="*/ 3622191 h 4336518"/>
                <a:gd name="connsiteX35" fmla="*/ 53025 w 5307644"/>
                <a:gd name="connsiteY35" fmla="*/ 3479547 h 4336518"/>
                <a:gd name="connsiteX36" fmla="*/ 36221 w 5307644"/>
                <a:gd name="connsiteY36" fmla="*/ 3406831 h 4336518"/>
                <a:gd name="connsiteX37" fmla="*/ 28841 w 5307644"/>
                <a:gd name="connsiteY37" fmla="*/ 3370365 h 4336518"/>
                <a:gd name="connsiteX38" fmla="*/ 22709 w 5307644"/>
                <a:gd name="connsiteY38" fmla="*/ 3333792 h 4336518"/>
                <a:gd name="connsiteX39" fmla="*/ 0 w 5307644"/>
                <a:gd name="connsiteY39" fmla="*/ 3040781 h 4336518"/>
                <a:gd name="connsiteX40" fmla="*/ 63017 w 5307644"/>
                <a:gd name="connsiteY40" fmla="*/ 2469880 h 4336518"/>
                <a:gd name="connsiteX41" fmla="*/ 252405 w 5307644"/>
                <a:gd name="connsiteY41" fmla="*/ 1922897 h 4336518"/>
                <a:gd name="connsiteX42" fmla="*/ 962499 w 5307644"/>
                <a:gd name="connsiteY42" fmla="*/ 993992 h 4336518"/>
                <a:gd name="connsiteX43" fmla="*/ 1433359 w 5307644"/>
                <a:gd name="connsiteY43" fmla="*/ 630088 h 4336518"/>
                <a:gd name="connsiteX44" fmla="*/ 1959628 w 5307644"/>
                <a:gd name="connsiteY44" fmla="*/ 341151 h 4336518"/>
                <a:gd name="connsiteX45" fmla="*/ 3127865 w 5307644"/>
                <a:gd name="connsiteY45" fmla="*/ 22508 h 4336518"/>
                <a:gd name="connsiteX46" fmla="*/ 3433280 w 5307644"/>
                <a:gd name="connsiteY46" fmla="*/ 1379 h 433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07644" h="4336518">
                  <a:moveTo>
                    <a:pt x="5307644" y="4310537"/>
                  </a:moveTo>
                  <a:lnTo>
                    <a:pt x="5307644" y="4336518"/>
                  </a:lnTo>
                  <a:lnTo>
                    <a:pt x="5271469" y="4336518"/>
                  </a:lnTo>
                  <a:close/>
                  <a:moveTo>
                    <a:pt x="3433280" y="1379"/>
                  </a:moveTo>
                  <a:cubicBezTo>
                    <a:pt x="3535397" y="-1410"/>
                    <a:pt x="3637614" y="38"/>
                    <a:pt x="3739290" y="5668"/>
                  </a:cubicBezTo>
                  <a:cubicBezTo>
                    <a:pt x="3942986" y="17360"/>
                    <a:pt x="4146567" y="45995"/>
                    <a:pt x="4345494" y="94581"/>
                  </a:cubicBezTo>
                  <a:cubicBezTo>
                    <a:pt x="4544420" y="143059"/>
                    <a:pt x="4738691" y="211700"/>
                    <a:pt x="4922289" y="300933"/>
                  </a:cubicBezTo>
                  <a:cubicBezTo>
                    <a:pt x="5013975" y="345550"/>
                    <a:pt x="5103219" y="395127"/>
                    <a:pt x="5188801" y="449771"/>
                  </a:cubicBezTo>
                  <a:lnTo>
                    <a:pt x="5307644" y="531018"/>
                  </a:lnTo>
                  <a:lnTo>
                    <a:pt x="5307644" y="868543"/>
                  </a:lnTo>
                  <a:lnTo>
                    <a:pt x="5256558" y="823998"/>
                  </a:lnTo>
                  <a:cubicBezTo>
                    <a:pt x="5114289" y="712993"/>
                    <a:pt x="4959758" y="616466"/>
                    <a:pt x="4794554" y="538923"/>
                  </a:cubicBezTo>
                  <a:cubicBezTo>
                    <a:pt x="4629462" y="461166"/>
                    <a:pt x="4454722" y="401534"/>
                    <a:pt x="4274643" y="359921"/>
                  </a:cubicBezTo>
                  <a:cubicBezTo>
                    <a:pt x="4094566" y="318200"/>
                    <a:pt x="3909491" y="294176"/>
                    <a:pt x="3722940" y="285703"/>
                  </a:cubicBezTo>
                  <a:cubicBezTo>
                    <a:pt x="3536050" y="276800"/>
                    <a:pt x="3349387" y="282700"/>
                    <a:pt x="3163858" y="304579"/>
                  </a:cubicBezTo>
                  <a:cubicBezTo>
                    <a:pt x="2978444" y="326565"/>
                    <a:pt x="2794732" y="363353"/>
                    <a:pt x="2615108" y="413546"/>
                  </a:cubicBezTo>
                  <a:cubicBezTo>
                    <a:pt x="2435370" y="463526"/>
                    <a:pt x="2260060" y="528198"/>
                    <a:pt x="2090201" y="603167"/>
                  </a:cubicBezTo>
                  <a:cubicBezTo>
                    <a:pt x="1749461" y="751496"/>
                    <a:pt x="1431316" y="948195"/>
                    <a:pt x="1152228" y="1185758"/>
                  </a:cubicBezTo>
                  <a:cubicBezTo>
                    <a:pt x="1013139" y="1304915"/>
                    <a:pt x="884268" y="1434903"/>
                    <a:pt x="768796" y="1574544"/>
                  </a:cubicBezTo>
                  <a:cubicBezTo>
                    <a:pt x="653096" y="1713971"/>
                    <a:pt x="551021" y="1863481"/>
                    <a:pt x="465637" y="2021033"/>
                  </a:cubicBezTo>
                  <a:cubicBezTo>
                    <a:pt x="380253" y="2178478"/>
                    <a:pt x="309176" y="2343324"/>
                    <a:pt x="259898" y="2514605"/>
                  </a:cubicBezTo>
                  <a:cubicBezTo>
                    <a:pt x="210508" y="2685457"/>
                    <a:pt x="184960" y="2863065"/>
                    <a:pt x="185075" y="3040781"/>
                  </a:cubicBezTo>
                  <a:cubicBezTo>
                    <a:pt x="186096" y="3128084"/>
                    <a:pt x="195180" y="3214743"/>
                    <a:pt x="216639" y="3298400"/>
                  </a:cubicBezTo>
                  <a:cubicBezTo>
                    <a:pt x="237759" y="3382163"/>
                    <a:pt x="270572" y="3462280"/>
                    <a:pt x="309857" y="3539393"/>
                  </a:cubicBezTo>
                  <a:cubicBezTo>
                    <a:pt x="329727" y="3577897"/>
                    <a:pt x="351755" y="3615649"/>
                    <a:pt x="374918" y="3652866"/>
                  </a:cubicBezTo>
                  <a:cubicBezTo>
                    <a:pt x="398420" y="3689974"/>
                    <a:pt x="423514" y="3726548"/>
                    <a:pt x="449628" y="3762691"/>
                  </a:cubicBezTo>
                  <a:cubicBezTo>
                    <a:pt x="502539" y="3834764"/>
                    <a:pt x="561354" y="3904692"/>
                    <a:pt x="622212" y="3974942"/>
                  </a:cubicBezTo>
                  <a:cubicBezTo>
                    <a:pt x="683071" y="4045299"/>
                    <a:pt x="746655" y="4115657"/>
                    <a:pt x="808989" y="4188802"/>
                  </a:cubicBezTo>
                  <a:cubicBezTo>
                    <a:pt x="840214" y="4225267"/>
                    <a:pt x="871097" y="4262591"/>
                    <a:pt x="901868" y="4300450"/>
                  </a:cubicBezTo>
                  <a:lnTo>
                    <a:pt x="931233" y="4336518"/>
                  </a:lnTo>
                  <a:lnTo>
                    <a:pt x="512426" y="4336518"/>
                  </a:lnTo>
                  <a:lnTo>
                    <a:pt x="379799" y="4138930"/>
                  </a:lnTo>
                  <a:cubicBezTo>
                    <a:pt x="327002" y="4059028"/>
                    <a:pt x="274886" y="3976765"/>
                    <a:pt x="226177" y="3891071"/>
                  </a:cubicBezTo>
                  <a:cubicBezTo>
                    <a:pt x="201878" y="3848171"/>
                    <a:pt x="178376" y="3804519"/>
                    <a:pt x="156916" y="3759688"/>
                  </a:cubicBezTo>
                  <a:cubicBezTo>
                    <a:pt x="135570" y="3714750"/>
                    <a:pt x="115700" y="3668954"/>
                    <a:pt x="98101" y="3622191"/>
                  </a:cubicBezTo>
                  <a:cubicBezTo>
                    <a:pt x="80842" y="3575323"/>
                    <a:pt x="65514" y="3527810"/>
                    <a:pt x="53025" y="3479547"/>
                  </a:cubicBezTo>
                  <a:cubicBezTo>
                    <a:pt x="47121" y="3455416"/>
                    <a:pt x="41103" y="3431176"/>
                    <a:pt x="36221" y="3406831"/>
                  </a:cubicBezTo>
                  <a:lnTo>
                    <a:pt x="28841" y="3370365"/>
                  </a:lnTo>
                  <a:lnTo>
                    <a:pt x="22709" y="3333792"/>
                  </a:lnTo>
                  <a:cubicBezTo>
                    <a:pt x="6700" y="3236194"/>
                    <a:pt x="0" y="3138058"/>
                    <a:pt x="0" y="3040781"/>
                  </a:cubicBezTo>
                  <a:cubicBezTo>
                    <a:pt x="454" y="2849337"/>
                    <a:pt x="21687" y="2657893"/>
                    <a:pt x="63017" y="2469880"/>
                  </a:cubicBezTo>
                  <a:cubicBezTo>
                    <a:pt x="104233" y="2281976"/>
                    <a:pt x="167362" y="2097718"/>
                    <a:pt x="252405" y="1922897"/>
                  </a:cubicBezTo>
                  <a:cubicBezTo>
                    <a:pt x="423286" y="1573257"/>
                    <a:pt x="670922" y="1260405"/>
                    <a:pt x="962499" y="993992"/>
                  </a:cubicBezTo>
                  <a:cubicBezTo>
                    <a:pt x="1108628" y="860786"/>
                    <a:pt x="1266566" y="739269"/>
                    <a:pt x="1433359" y="630088"/>
                  </a:cubicBezTo>
                  <a:cubicBezTo>
                    <a:pt x="1600380" y="521013"/>
                    <a:pt x="1776144" y="423843"/>
                    <a:pt x="1959628" y="341151"/>
                  </a:cubicBezTo>
                  <a:cubicBezTo>
                    <a:pt x="2327051" y="176950"/>
                    <a:pt x="2722633" y="68411"/>
                    <a:pt x="3127865" y="22508"/>
                  </a:cubicBezTo>
                  <a:cubicBezTo>
                    <a:pt x="3229145" y="11193"/>
                    <a:pt x="3331163" y="4168"/>
                    <a:pt x="3433280" y="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0C5373BF-BD61-4FCF-8ECF-21DFEBE0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4026353 h 4311738"/>
                <a:gd name="connsiteX1" fmla="*/ 5308830 w 5308830"/>
                <a:gd name="connsiteY1" fmla="*/ 4311738 h 4311738"/>
                <a:gd name="connsiteX2" fmla="*/ 4948051 w 5308830"/>
                <a:gd name="connsiteY2" fmla="*/ 4311738 h 4311738"/>
                <a:gd name="connsiteX3" fmla="*/ 5002803 w 5308830"/>
                <a:gd name="connsiteY3" fmla="*/ 4271506 h 4311738"/>
                <a:gd name="connsiteX4" fmla="*/ 5221147 w 5308830"/>
                <a:gd name="connsiteY4" fmla="*/ 4102386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314056 h 4311738"/>
                <a:gd name="connsiteX9" fmla="*/ 5241798 w 5308830"/>
                <a:gd name="connsiteY9" fmla="*/ 1229961 h 4311738"/>
                <a:gd name="connsiteX10" fmla="*/ 4547599 w 5308830"/>
                <a:gd name="connsiteY10" fmla="*/ 723841 h 4311738"/>
                <a:gd name="connsiteX11" fmla="*/ 3595773 w 5308830"/>
                <a:gd name="connsiteY11" fmla="*/ 536258 h 4311738"/>
                <a:gd name="connsiteX12" fmla="*/ 2484874 w 5308830"/>
                <a:gd name="connsiteY12" fmla="*/ 738106 h 4311738"/>
                <a:gd name="connsiteX13" fmla="*/ 1497964 w 5308830"/>
                <a:gd name="connsiteY13" fmla="*/ 1292596 h 4311738"/>
                <a:gd name="connsiteX14" fmla="*/ 815348 w 5308830"/>
                <a:gd name="connsiteY14" fmla="*/ 2092157 h 4311738"/>
                <a:gd name="connsiteX15" fmla="*/ 567825 w 5308830"/>
                <a:gd name="connsiteY15" fmla="*/ 3022671 h 4311738"/>
                <a:gd name="connsiteX16" fmla="*/ 977486 w 5308830"/>
                <a:gd name="connsiteY16" fmla="*/ 3886690 h 4311738"/>
                <a:gd name="connsiteX17" fmla="*/ 1183907 w 5308830"/>
                <a:gd name="connsiteY17" fmla="*/ 4160932 h 4311738"/>
                <a:gd name="connsiteX18" fmla="*/ 1285607 w 5308830"/>
                <a:gd name="connsiteY18" fmla="*/ 4296799 h 4311738"/>
                <a:gd name="connsiteX19" fmla="*/ 1297817 w 5308830"/>
                <a:gd name="connsiteY19" fmla="*/ 4311738 h 4311738"/>
                <a:gd name="connsiteX20" fmla="*/ 602176 w 5308830"/>
                <a:gd name="connsiteY20" fmla="*/ 4311738 h 4311738"/>
                <a:gd name="connsiteX21" fmla="*/ 583893 w 5308830"/>
                <a:gd name="connsiteY21" fmla="*/ 4287205 h 4311738"/>
                <a:gd name="connsiteX22" fmla="*/ 0 w 5308830"/>
                <a:gd name="connsiteY22" fmla="*/ 3022564 h 4311738"/>
                <a:gd name="connsiteX23" fmla="*/ 3595773 w 5308830"/>
                <a:gd name="connsiteY23"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8830" h="4311738">
                  <a:moveTo>
                    <a:pt x="5308830" y="4026353"/>
                  </a:moveTo>
                  <a:lnTo>
                    <a:pt x="5308830" y="4311738"/>
                  </a:lnTo>
                  <a:lnTo>
                    <a:pt x="4948051" y="4311738"/>
                  </a:lnTo>
                  <a:lnTo>
                    <a:pt x="5002803" y="4271506"/>
                  </a:lnTo>
                  <a:cubicBezTo>
                    <a:pt x="5078400" y="4214990"/>
                    <a:pt x="5151610" y="4158780"/>
                    <a:pt x="5221147" y="4102386"/>
                  </a:cubicBezTo>
                  <a:close/>
                  <a:moveTo>
                    <a:pt x="3595773" y="0"/>
                  </a:moveTo>
                  <a:cubicBezTo>
                    <a:pt x="4261231" y="0"/>
                    <a:pt x="4825666" y="190293"/>
                    <a:pt x="5271266" y="516192"/>
                  </a:cubicBezTo>
                  <a:lnTo>
                    <a:pt x="5308830" y="546905"/>
                  </a:lnTo>
                  <a:lnTo>
                    <a:pt x="5308830" y="1314056"/>
                  </a:lnTo>
                  <a:lnTo>
                    <a:pt x="5241798" y="1229961"/>
                  </a:lnTo>
                  <a:cubicBezTo>
                    <a:pt x="5047072" y="1010846"/>
                    <a:pt x="4813516" y="840530"/>
                    <a:pt x="4547599" y="723841"/>
                  </a:cubicBezTo>
                  <a:cubicBezTo>
                    <a:pt x="4263856" y="599429"/>
                    <a:pt x="3943667" y="536258"/>
                    <a:pt x="3595773" y="536258"/>
                  </a:cubicBezTo>
                  <a:cubicBezTo>
                    <a:pt x="3226761" y="536258"/>
                    <a:pt x="2852980" y="604041"/>
                    <a:pt x="2484874" y="738106"/>
                  </a:cubicBezTo>
                  <a:cubicBezTo>
                    <a:pt x="2126422" y="868309"/>
                    <a:pt x="1785227" y="1060075"/>
                    <a:pt x="1497964" y="1292596"/>
                  </a:cubicBezTo>
                  <a:cubicBezTo>
                    <a:pt x="1205707" y="1529085"/>
                    <a:pt x="976010" y="1798180"/>
                    <a:pt x="815348" y="2092157"/>
                  </a:cubicBezTo>
                  <a:cubicBezTo>
                    <a:pt x="651166" y="2392675"/>
                    <a:pt x="567825" y="2705743"/>
                    <a:pt x="567825" y="3022671"/>
                  </a:cubicBezTo>
                  <a:cubicBezTo>
                    <a:pt x="567825" y="3341852"/>
                    <a:pt x="700784" y="3528255"/>
                    <a:pt x="977486" y="3886690"/>
                  </a:cubicBezTo>
                  <a:cubicBezTo>
                    <a:pt x="1044249" y="3973134"/>
                    <a:pt x="1113283" y="4062582"/>
                    <a:pt x="1183907" y="4160932"/>
                  </a:cubicBezTo>
                  <a:cubicBezTo>
                    <a:pt x="1217636" y="4207895"/>
                    <a:pt x="1251520" y="4253175"/>
                    <a:pt x="1285607" y="4296799"/>
                  </a:cubicBezTo>
                  <a:lnTo>
                    <a:pt x="1297817"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E6B45AB-7CCC-4949-9DC2-116644B5F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3880900 h 4311738"/>
                <a:gd name="connsiteX1" fmla="*/ 5308830 w 5308830"/>
                <a:gd name="connsiteY1" fmla="*/ 4311738 h 4311738"/>
                <a:gd name="connsiteX2" fmla="*/ 4763109 w 5308830"/>
                <a:gd name="connsiteY2" fmla="*/ 4311738 h 4311738"/>
                <a:gd name="connsiteX3" fmla="*/ 4929066 w 5308830"/>
                <a:gd name="connsiteY3" fmla="*/ 4189789 h 4311738"/>
                <a:gd name="connsiteX4" fmla="*/ 5142959 w 5308830"/>
                <a:gd name="connsiteY4" fmla="*/ 4024320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498438 h 4311738"/>
                <a:gd name="connsiteX9" fmla="*/ 5289422 w 5308830"/>
                <a:gd name="connsiteY9" fmla="*/ 1468062 h 4311738"/>
                <a:gd name="connsiteX10" fmla="*/ 5154710 w 5308830"/>
                <a:gd name="connsiteY10" fmla="*/ 1298924 h 4311738"/>
                <a:gd name="connsiteX11" fmla="*/ 4499685 w 5308830"/>
                <a:gd name="connsiteY11" fmla="*/ 821118 h 4311738"/>
                <a:gd name="connsiteX12" fmla="*/ 3595773 w 5308830"/>
                <a:gd name="connsiteY12" fmla="*/ 643510 h 4311738"/>
                <a:gd name="connsiteX13" fmla="*/ 2525523 w 5308830"/>
                <a:gd name="connsiteY13" fmla="*/ 838172 h 4311738"/>
                <a:gd name="connsiteX14" fmla="*/ 1571767 w 5308830"/>
                <a:gd name="connsiteY14" fmla="*/ 1374000 h 4311738"/>
                <a:gd name="connsiteX15" fmla="*/ 916173 w 5308830"/>
                <a:gd name="connsiteY15" fmla="*/ 2141277 h 4311738"/>
                <a:gd name="connsiteX16" fmla="*/ 681254 w 5308830"/>
                <a:gd name="connsiteY16" fmla="*/ 3022671 h 4311738"/>
                <a:gd name="connsiteX17" fmla="*/ 1069115 w 5308830"/>
                <a:gd name="connsiteY17" fmla="*/ 3823519 h 4311738"/>
                <a:gd name="connsiteX18" fmla="*/ 1277807 w 5308830"/>
                <a:gd name="connsiteY18" fmla="*/ 4100764 h 4311738"/>
                <a:gd name="connsiteX19" fmla="*/ 1373308 w 5308830"/>
                <a:gd name="connsiteY19" fmla="*/ 4228488 h 4311738"/>
                <a:gd name="connsiteX20" fmla="*/ 1441062 w 5308830"/>
                <a:gd name="connsiteY20" fmla="*/ 4311738 h 4311738"/>
                <a:gd name="connsiteX21" fmla="*/ 602176 w 5308830"/>
                <a:gd name="connsiteY21" fmla="*/ 4311738 h 4311738"/>
                <a:gd name="connsiteX22" fmla="*/ 583893 w 5308830"/>
                <a:gd name="connsiteY22" fmla="*/ 4287205 h 4311738"/>
                <a:gd name="connsiteX23" fmla="*/ 0 w 5308830"/>
                <a:gd name="connsiteY23" fmla="*/ 3022564 h 4311738"/>
                <a:gd name="connsiteX24" fmla="*/ 3595773 w 5308830"/>
                <a:gd name="connsiteY24"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830" h="4311738">
                  <a:moveTo>
                    <a:pt x="5308830" y="3880900"/>
                  </a:moveTo>
                  <a:lnTo>
                    <a:pt x="5308830" y="4311738"/>
                  </a:lnTo>
                  <a:lnTo>
                    <a:pt x="4763109" y="4311738"/>
                  </a:lnTo>
                  <a:lnTo>
                    <a:pt x="4929066" y="4189789"/>
                  </a:lnTo>
                  <a:cubicBezTo>
                    <a:pt x="5003230" y="4134367"/>
                    <a:pt x="5074975" y="4079340"/>
                    <a:pt x="5142959" y="4024320"/>
                  </a:cubicBezTo>
                  <a:close/>
                  <a:moveTo>
                    <a:pt x="3595773" y="0"/>
                  </a:moveTo>
                  <a:cubicBezTo>
                    <a:pt x="4261231" y="0"/>
                    <a:pt x="4825666" y="190293"/>
                    <a:pt x="5271266" y="516192"/>
                  </a:cubicBezTo>
                  <a:lnTo>
                    <a:pt x="5308830" y="546905"/>
                  </a:lnTo>
                  <a:lnTo>
                    <a:pt x="5308830" y="1498438"/>
                  </a:lnTo>
                  <a:lnTo>
                    <a:pt x="5289422" y="1468062"/>
                  </a:lnTo>
                  <a:cubicBezTo>
                    <a:pt x="5247242" y="1408963"/>
                    <a:pt x="5202313" y="1352510"/>
                    <a:pt x="5154710" y="1298924"/>
                  </a:cubicBezTo>
                  <a:cubicBezTo>
                    <a:pt x="4970772" y="1091928"/>
                    <a:pt x="4750500" y="931159"/>
                    <a:pt x="4499685" y="821118"/>
                  </a:cubicBezTo>
                  <a:cubicBezTo>
                    <a:pt x="4231156" y="703248"/>
                    <a:pt x="3926977" y="643510"/>
                    <a:pt x="3595773" y="643510"/>
                  </a:cubicBezTo>
                  <a:cubicBezTo>
                    <a:pt x="3245836" y="643510"/>
                    <a:pt x="2875688" y="710757"/>
                    <a:pt x="2525523" y="838172"/>
                  </a:cubicBezTo>
                  <a:cubicBezTo>
                    <a:pt x="2179105" y="964084"/>
                    <a:pt x="1849265" y="1149415"/>
                    <a:pt x="1571767" y="1374000"/>
                  </a:cubicBezTo>
                  <a:cubicBezTo>
                    <a:pt x="1294611" y="1598264"/>
                    <a:pt x="1067980" y="1863603"/>
                    <a:pt x="916173" y="2141277"/>
                  </a:cubicBezTo>
                  <a:cubicBezTo>
                    <a:pt x="760280" y="2426459"/>
                    <a:pt x="681254" y="2723010"/>
                    <a:pt x="681254" y="3022671"/>
                  </a:cubicBezTo>
                  <a:cubicBezTo>
                    <a:pt x="681254" y="3309032"/>
                    <a:pt x="800134" y="3475166"/>
                    <a:pt x="1069115" y="3823519"/>
                  </a:cubicBezTo>
                  <a:cubicBezTo>
                    <a:pt x="1136445" y="3910714"/>
                    <a:pt x="1206047" y="4000912"/>
                    <a:pt x="1277807" y="4100764"/>
                  </a:cubicBezTo>
                  <a:cubicBezTo>
                    <a:pt x="1309528" y="4144925"/>
                    <a:pt x="1341351" y="4187490"/>
                    <a:pt x="1373308" y="4228488"/>
                  </a:cubicBezTo>
                  <a:lnTo>
                    <a:pt x="1441062"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61D22245-3D67-419C-A6B5-DD0EB0D83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3758" y="0"/>
            <a:ext cx="5081407" cy="3133064"/>
            <a:chOff x="5907711" y="0"/>
            <a:chExt cx="5081407" cy="3133064"/>
          </a:xfrm>
          <a:solidFill>
            <a:schemeClr val="accent5">
              <a:alpha val="5000"/>
            </a:schemeClr>
          </a:solidFill>
        </p:grpSpPr>
        <p:sp>
          <p:nvSpPr>
            <p:cNvPr id="50" name="Freeform: Shape 49">
              <a:extLst>
                <a:ext uri="{FF2B5EF4-FFF2-40B4-BE49-F238E27FC236}">
                  <a16:creationId xmlns:a16="http://schemas.microsoft.com/office/drawing/2014/main" id="{E3A64720-9AA0-4796-8E62-15672228C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9200" y="0"/>
              <a:ext cx="5069918" cy="3111852"/>
            </a:xfrm>
            <a:custGeom>
              <a:avLst/>
              <a:gdLst>
                <a:gd name="connsiteX0" fmla="*/ 145909 w 5069918"/>
                <a:gd name="connsiteY0" fmla="*/ 0 h 3111852"/>
                <a:gd name="connsiteX1" fmla="*/ 205279 w 5069918"/>
                <a:gd name="connsiteY1" fmla="*/ 0 h 3111852"/>
                <a:gd name="connsiteX2" fmla="*/ 202868 w 5069918"/>
                <a:gd name="connsiteY2" fmla="*/ 5043 h 3111852"/>
                <a:gd name="connsiteX3" fmla="*/ 191273 w 5069918"/>
                <a:gd name="connsiteY3" fmla="*/ 30818 h 3111852"/>
                <a:gd name="connsiteX4" fmla="*/ 169129 w 5069918"/>
                <a:gd name="connsiteY4" fmla="*/ 82781 h 3111852"/>
                <a:gd name="connsiteX5" fmla="*/ 148381 w 5069918"/>
                <a:gd name="connsiteY5" fmla="*/ 135320 h 3111852"/>
                <a:gd name="connsiteX6" fmla="*/ 80903 w 5069918"/>
                <a:gd name="connsiteY6" fmla="*/ 350499 h 3111852"/>
                <a:gd name="connsiteX7" fmla="*/ 26154 w 5069918"/>
                <a:gd name="connsiteY7" fmla="*/ 796339 h 3111852"/>
                <a:gd name="connsiteX8" fmla="*/ 49170 w 5069918"/>
                <a:gd name="connsiteY8" fmla="*/ 1018931 h 3111852"/>
                <a:gd name="connsiteX9" fmla="*/ 119437 w 5069918"/>
                <a:gd name="connsiteY9" fmla="*/ 1231804 h 3111852"/>
                <a:gd name="connsiteX10" fmla="*/ 143672 w 5069918"/>
                <a:gd name="connsiteY10" fmla="*/ 1282696 h 3111852"/>
                <a:gd name="connsiteX11" fmla="*/ 170611 w 5069918"/>
                <a:gd name="connsiteY11" fmla="*/ 1332436 h 3111852"/>
                <a:gd name="connsiteX12" fmla="*/ 230330 w 5069918"/>
                <a:gd name="connsiteY12" fmla="*/ 1428867 h 3111852"/>
                <a:gd name="connsiteX13" fmla="*/ 296237 w 5069918"/>
                <a:gd name="connsiteY13" fmla="*/ 1522004 h 3111852"/>
                <a:gd name="connsiteX14" fmla="*/ 366853 w 5069918"/>
                <a:gd name="connsiteY14" fmla="*/ 1612506 h 3111852"/>
                <a:gd name="connsiteX15" fmla="*/ 513838 w 5069918"/>
                <a:gd name="connsiteY15" fmla="*/ 1791535 h 3111852"/>
                <a:gd name="connsiteX16" fmla="*/ 587330 w 5069918"/>
                <a:gd name="connsiteY16" fmla="*/ 1882283 h 3111852"/>
                <a:gd name="connsiteX17" fmla="*/ 658817 w 5069918"/>
                <a:gd name="connsiteY17" fmla="*/ 1974186 h 3111852"/>
                <a:gd name="connsiteX18" fmla="*/ 730305 w 5069918"/>
                <a:gd name="connsiteY18" fmla="*/ 2062959 h 3111852"/>
                <a:gd name="connsiteX19" fmla="*/ 805018 w 5069918"/>
                <a:gd name="connsiteY19" fmla="*/ 2148685 h 3111852"/>
                <a:gd name="connsiteX20" fmla="*/ 963424 w 5069918"/>
                <a:gd name="connsiteY20" fmla="*/ 2310337 h 3111852"/>
                <a:gd name="connsiteX21" fmla="*/ 1319204 w 5069918"/>
                <a:gd name="connsiteY21" fmla="*/ 2580196 h 3111852"/>
                <a:gd name="connsiteX22" fmla="*/ 1515882 w 5069918"/>
                <a:gd name="connsiteY22" fmla="*/ 2681651 h 3111852"/>
                <a:gd name="connsiteX23" fmla="*/ 1723456 w 5069918"/>
                <a:gd name="connsiteY23" fmla="*/ 2758319 h 3111852"/>
                <a:gd name="connsiteX24" fmla="*/ 1939662 w 5069918"/>
                <a:gd name="connsiteY24" fmla="*/ 2811269 h 3111852"/>
                <a:gd name="connsiteX25" fmla="*/ 2162581 w 5069918"/>
                <a:gd name="connsiteY25" fmla="*/ 2840916 h 3111852"/>
                <a:gd name="connsiteX26" fmla="*/ 2389597 w 5069918"/>
                <a:gd name="connsiteY26" fmla="*/ 2850221 h 3111852"/>
                <a:gd name="connsiteX27" fmla="*/ 2446002 w 5069918"/>
                <a:gd name="connsiteY27" fmla="*/ 2849808 h 3111852"/>
                <a:gd name="connsiteX28" fmla="*/ 2473638 w 5069918"/>
                <a:gd name="connsiteY28" fmla="*/ 2849151 h 3111852"/>
                <a:gd name="connsiteX29" fmla="*/ 2501187 w 5069918"/>
                <a:gd name="connsiteY29" fmla="*/ 2847832 h 3111852"/>
                <a:gd name="connsiteX30" fmla="*/ 2610685 w 5069918"/>
                <a:gd name="connsiteY30" fmla="*/ 2838774 h 3111852"/>
                <a:gd name="connsiteX31" fmla="*/ 3033071 w 5069918"/>
                <a:gd name="connsiteY31" fmla="*/ 2730979 h 3111852"/>
                <a:gd name="connsiteX32" fmla="*/ 3232974 w 5069918"/>
                <a:gd name="connsiteY32" fmla="*/ 2637430 h 3111852"/>
                <a:gd name="connsiteX33" fmla="*/ 3425990 w 5069918"/>
                <a:gd name="connsiteY33" fmla="*/ 2523622 h 3111852"/>
                <a:gd name="connsiteX34" fmla="*/ 3613601 w 5069918"/>
                <a:gd name="connsiteY34" fmla="*/ 2394827 h 3111852"/>
                <a:gd name="connsiteX35" fmla="*/ 3706185 w 5069918"/>
                <a:gd name="connsiteY35" fmla="*/ 2326642 h 3111852"/>
                <a:gd name="connsiteX36" fmla="*/ 3799729 w 5069918"/>
                <a:gd name="connsiteY36" fmla="*/ 2255904 h 3111852"/>
                <a:gd name="connsiteX37" fmla="*/ 4175561 w 5069918"/>
                <a:gd name="connsiteY37" fmla="*/ 1976821 h 3111852"/>
                <a:gd name="connsiteX38" fmla="*/ 4517132 w 5069918"/>
                <a:gd name="connsiteY38" fmla="*/ 1683080 h 3111852"/>
                <a:gd name="connsiteX39" fmla="*/ 4659758 w 5069918"/>
                <a:gd name="connsiteY39" fmla="*/ 1519452 h 3111852"/>
                <a:gd name="connsiteX40" fmla="*/ 4773178 w 5069918"/>
                <a:gd name="connsiteY40" fmla="*/ 1340423 h 3111852"/>
                <a:gd name="connsiteX41" fmla="*/ 4892092 w 5069918"/>
                <a:gd name="connsiteY41" fmla="*/ 938311 h 3111852"/>
                <a:gd name="connsiteX42" fmla="*/ 4898804 w 5069918"/>
                <a:gd name="connsiteY42" fmla="*/ 831503 h 3111852"/>
                <a:gd name="connsiteX43" fmla="*/ 4899153 w 5069918"/>
                <a:gd name="connsiteY43" fmla="*/ 776988 h 3111852"/>
                <a:gd name="connsiteX44" fmla="*/ 4898456 w 5069918"/>
                <a:gd name="connsiteY44" fmla="*/ 721484 h 3111852"/>
                <a:gd name="connsiteX45" fmla="*/ 4886774 w 5069918"/>
                <a:gd name="connsiteY45" fmla="*/ 499635 h 3111852"/>
                <a:gd name="connsiteX46" fmla="*/ 4815896 w 5069918"/>
                <a:gd name="connsiteY46" fmla="*/ 59970 h 3111852"/>
                <a:gd name="connsiteX47" fmla="*/ 4798654 w 5069918"/>
                <a:gd name="connsiteY47" fmla="*/ 0 h 3111852"/>
                <a:gd name="connsiteX48" fmla="*/ 4909441 w 5069918"/>
                <a:gd name="connsiteY48" fmla="*/ 0 h 3111852"/>
                <a:gd name="connsiteX49" fmla="*/ 4921297 w 5069918"/>
                <a:gd name="connsiteY49" fmla="*/ 34112 h 3111852"/>
                <a:gd name="connsiteX50" fmla="*/ 5027482 w 5069918"/>
                <a:gd name="connsiteY50" fmla="*/ 483740 h 3111852"/>
                <a:gd name="connsiteX51" fmla="*/ 5058082 w 5069918"/>
                <a:gd name="connsiteY51" fmla="*/ 712837 h 3111852"/>
                <a:gd name="connsiteX52" fmla="*/ 5063486 w 5069918"/>
                <a:gd name="connsiteY52" fmla="*/ 770400 h 3111852"/>
                <a:gd name="connsiteX53" fmla="*/ 5067846 w 5069918"/>
                <a:gd name="connsiteY53" fmla="*/ 829033 h 3111852"/>
                <a:gd name="connsiteX54" fmla="*/ 5069414 w 5069918"/>
                <a:gd name="connsiteY54" fmla="*/ 948521 h 3111852"/>
                <a:gd name="connsiteX55" fmla="*/ 5040732 w 5069918"/>
                <a:gd name="connsiteY55" fmla="*/ 1188571 h 3111852"/>
                <a:gd name="connsiteX56" fmla="*/ 4964102 w 5069918"/>
                <a:gd name="connsiteY56" fmla="*/ 1421620 h 3111852"/>
                <a:gd name="connsiteX57" fmla="*/ 4689486 w 5069918"/>
                <a:gd name="connsiteY57" fmla="*/ 1828757 h 3111852"/>
                <a:gd name="connsiteX58" fmla="*/ 4333792 w 5069918"/>
                <a:gd name="connsiteY58" fmla="*/ 2155355 h 3111852"/>
                <a:gd name="connsiteX59" fmla="*/ 3965196 w 5069918"/>
                <a:gd name="connsiteY59" fmla="*/ 2446790 h 3111852"/>
                <a:gd name="connsiteX60" fmla="*/ 3873745 w 5069918"/>
                <a:gd name="connsiteY60" fmla="*/ 2519916 h 3111852"/>
                <a:gd name="connsiteX61" fmla="*/ 3779416 w 5069918"/>
                <a:gd name="connsiteY61" fmla="*/ 2593454 h 3111852"/>
                <a:gd name="connsiteX62" fmla="*/ 3582739 w 5069918"/>
                <a:gd name="connsiteY62" fmla="*/ 2735343 h 3111852"/>
                <a:gd name="connsiteX63" fmla="*/ 3371851 w 5069918"/>
                <a:gd name="connsiteY63" fmla="*/ 2865126 h 3111852"/>
                <a:gd name="connsiteX64" fmla="*/ 3143614 w 5069918"/>
                <a:gd name="connsiteY64" fmla="*/ 2974568 h 3111852"/>
                <a:gd name="connsiteX65" fmla="*/ 2643552 w 5069918"/>
                <a:gd name="connsiteY65" fmla="*/ 3101304 h 3111852"/>
                <a:gd name="connsiteX66" fmla="*/ 2514264 w 5069918"/>
                <a:gd name="connsiteY66" fmla="*/ 3110445 h 3111852"/>
                <a:gd name="connsiteX67" fmla="*/ 2481920 w 5069918"/>
                <a:gd name="connsiteY67" fmla="*/ 3111598 h 3111852"/>
                <a:gd name="connsiteX68" fmla="*/ 2449664 w 5069918"/>
                <a:gd name="connsiteY68" fmla="*/ 3111763 h 3111852"/>
                <a:gd name="connsiteX69" fmla="*/ 2386284 w 5069918"/>
                <a:gd name="connsiteY69" fmla="*/ 3111022 h 3111852"/>
                <a:gd name="connsiteX70" fmla="*/ 2260658 w 5069918"/>
                <a:gd name="connsiteY70" fmla="*/ 3106080 h 3111852"/>
                <a:gd name="connsiteX71" fmla="*/ 2134945 w 5069918"/>
                <a:gd name="connsiteY71" fmla="*/ 3094716 h 3111852"/>
                <a:gd name="connsiteX72" fmla="*/ 1884564 w 5069918"/>
                <a:gd name="connsiteY72" fmla="*/ 3054200 h 3111852"/>
                <a:gd name="connsiteX73" fmla="*/ 1639764 w 5069918"/>
                <a:gd name="connsiteY73" fmla="*/ 2984286 h 3111852"/>
                <a:gd name="connsiteX74" fmla="*/ 1407081 w 5069918"/>
                <a:gd name="connsiteY74" fmla="*/ 2882913 h 3111852"/>
                <a:gd name="connsiteX75" fmla="*/ 1193491 w 5069918"/>
                <a:gd name="connsiteY75" fmla="*/ 2750989 h 3111852"/>
                <a:gd name="connsiteX76" fmla="*/ 836141 w 5069918"/>
                <a:gd name="connsiteY76" fmla="*/ 2418627 h 3111852"/>
                <a:gd name="connsiteX77" fmla="*/ 690812 w 5069918"/>
                <a:gd name="connsiteY77" fmla="*/ 2230210 h 3111852"/>
                <a:gd name="connsiteX78" fmla="*/ 562397 w 5069918"/>
                <a:gd name="connsiteY78" fmla="*/ 2033725 h 3111852"/>
                <a:gd name="connsiteX79" fmla="*/ 502504 w 5069918"/>
                <a:gd name="connsiteY79" fmla="*/ 1936223 h 3111852"/>
                <a:gd name="connsiteX80" fmla="*/ 440258 w 5069918"/>
                <a:gd name="connsiteY80" fmla="*/ 1840368 h 3111852"/>
                <a:gd name="connsiteX81" fmla="*/ 310360 w 5069918"/>
                <a:gd name="connsiteY81" fmla="*/ 1649481 h 3111852"/>
                <a:gd name="connsiteX82" fmla="*/ 246806 w 5069918"/>
                <a:gd name="connsiteY82" fmla="*/ 1552391 h 3111852"/>
                <a:gd name="connsiteX83" fmla="*/ 186303 w 5069918"/>
                <a:gd name="connsiteY83" fmla="*/ 1453160 h 3111852"/>
                <a:gd name="connsiteX84" fmla="*/ 84390 w 5069918"/>
                <a:gd name="connsiteY84" fmla="*/ 1244980 h 3111852"/>
                <a:gd name="connsiteX85" fmla="*/ 20139 w 5069918"/>
                <a:gd name="connsiteY85" fmla="*/ 1024037 h 3111852"/>
                <a:gd name="connsiteX86" fmla="*/ 0 w 5069918"/>
                <a:gd name="connsiteY86" fmla="*/ 796339 h 3111852"/>
                <a:gd name="connsiteX87" fmla="*/ 102773 w 5069918"/>
                <a:gd name="connsiteY87" fmla="*/ 121376 h 31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069918" h="3111852">
                  <a:moveTo>
                    <a:pt x="145909" y="0"/>
                  </a:moveTo>
                  <a:lnTo>
                    <a:pt x="205279" y="0"/>
                  </a:lnTo>
                  <a:lnTo>
                    <a:pt x="202868" y="5043"/>
                  </a:lnTo>
                  <a:lnTo>
                    <a:pt x="191273" y="30818"/>
                  </a:lnTo>
                  <a:cubicBezTo>
                    <a:pt x="183688" y="48029"/>
                    <a:pt x="176016" y="65240"/>
                    <a:pt x="169129" y="82781"/>
                  </a:cubicBezTo>
                  <a:cubicBezTo>
                    <a:pt x="162242" y="100321"/>
                    <a:pt x="154658" y="117615"/>
                    <a:pt x="148381" y="135320"/>
                  </a:cubicBezTo>
                  <a:cubicBezTo>
                    <a:pt x="121529" y="205646"/>
                    <a:pt x="98775" y="277455"/>
                    <a:pt x="80903" y="350499"/>
                  </a:cubicBezTo>
                  <a:cubicBezTo>
                    <a:pt x="44636" y="496258"/>
                    <a:pt x="26067" y="646299"/>
                    <a:pt x="26154" y="796339"/>
                  </a:cubicBezTo>
                  <a:cubicBezTo>
                    <a:pt x="26590" y="871114"/>
                    <a:pt x="34001" y="945722"/>
                    <a:pt x="49170" y="1018931"/>
                  </a:cubicBezTo>
                  <a:cubicBezTo>
                    <a:pt x="65124" y="1091975"/>
                    <a:pt x="88226" y="1163454"/>
                    <a:pt x="119437" y="1231804"/>
                  </a:cubicBezTo>
                  <a:cubicBezTo>
                    <a:pt x="126847" y="1249016"/>
                    <a:pt x="135478" y="1265815"/>
                    <a:pt x="143672" y="1282696"/>
                  </a:cubicBezTo>
                  <a:cubicBezTo>
                    <a:pt x="152565" y="1299331"/>
                    <a:pt x="161021" y="1316130"/>
                    <a:pt x="170611" y="1332436"/>
                  </a:cubicBezTo>
                  <a:cubicBezTo>
                    <a:pt x="188919" y="1365375"/>
                    <a:pt x="209319" y="1397327"/>
                    <a:pt x="230330" y="1428867"/>
                  </a:cubicBezTo>
                  <a:cubicBezTo>
                    <a:pt x="251253" y="1460489"/>
                    <a:pt x="273658" y="1491288"/>
                    <a:pt x="296237" y="1522004"/>
                  </a:cubicBezTo>
                  <a:cubicBezTo>
                    <a:pt x="319165" y="1552474"/>
                    <a:pt x="342966" y="1582531"/>
                    <a:pt x="366853" y="1612506"/>
                  </a:cubicBezTo>
                  <a:cubicBezTo>
                    <a:pt x="414714" y="1672540"/>
                    <a:pt x="464756" y="1731337"/>
                    <a:pt x="513838" y="1791535"/>
                  </a:cubicBezTo>
                  <a:cubicBezTo>
                    <a:pt x="538509" y="1821510"/>
                    <a:pt x="563094" y="1851732"/>
                    <a:pt x="587330" y="1882283"/>
                  </a:cubicBezTo>
                  <a:cubicBezTo>
                    <a:pt x="611479" y="1912588"/>
                    <a:pt x="635453" y="1944787"/>
                    <a:pt x="658817" y="1974186"/>
                  </a:cubicBezTo>
                  <a:cubicBezTo>
                    <a:pt x="682008" y="2004326"/>
                    <a:pt x="706330" y="2033560"/>
                    <a:pt x="730305" y="2062959"/>
                  </a:cubicBezTo>
                  <a:cubicBezTo>
                    <a:pt x="754977" y="2091864"/>
                    <a:pt x="779474" y="2120768"/>
                    <a:pt x="805018" y="2148685"/>
                  </a:cubicBezTo>
                  <a:cubicBezTo>
                    <a:pt x="855757" y="2204847"/>
                    <a:pt x="908500" y="2258951"/>
                    <a:pt x="963424" y="2310337"/>
                  </a:cubicBezTo>
                  <a:cubicBezTo>
                    <a:pt x="1073444" y="2412862"/>
                    <a:pt x="1192183" y="2504353"/>
                    <a:pt x="1319204" y="2580196"/>
                  </a:cubicBezTo>
                  <a:cubicBezTo>
                    <a:pt x="1382846" y="2617913"/>
                    <a:pt x="1448143" y="2652500"/>
                    <a:pt x="1515882" y="2681651"/>
                  </a:cubicBezTo>
                  <a:cubicBezTo>
                    <a:pt x="1583184" y="2711626"/>
                    <a:pt x="1652666" y="2736908"/>
                    <a:pt x="1723456" y="2758319"/>
                  </a:cubicBezTo>
                  <a:cubicBezTo>
                    <a:pt x="1794246" y="2779812"/>
                    <a:pt x="1866431" y="2797188"/>
                    <a:pt x="1939662" y="2811269"/>
                  </a:cubicBezTo>
                  <a:cubicBezTo>
                    <a:pt x="2012981" y="2825104"/>
                    <a:pt x="2087519" y="2834574"/>
                    <a:pt x="2162581" y="2840916"/>
                  </a:cubicBezTo>
                  <a:cubicBezTo>
                    <a:pt x="2237643" y="2847338"/>
                    <a:pt x="2313489" y="2850139"/>
                    <a:pt x="2389597" y="2850221"/>
                  </a:cubicBezTo>
                  <a:cubicBezTo>
                    <a:pt x="2408602" y="2850221"/>
                    <a:pt x="2427869" y="2850550"/>
                    <a:pt x="2446002" y="2849808"/>
                  </a:cubicBezTo>
                  <a:lnTo>
                    <a:pt x="2473638" y="2849151"/>
                  </a:lnTo>
                  <a:lnTo>
                    <a:pt x="2501187" y="2847832"/>
                  </a:lnTo>
                  <a:cubicBezTo>
                    <a:pt x="2537890" y="2846268"/>
                    <a:pt x="2574418" y="2842809"/>
                    <a:pt x="2610685" y="2838774"/>
                  </a:cubicBezTo>
                  <a:cubicBezTo>
                    <a:pt x="2755926" y="2821975"/>
                    <a:pt x="2897244" y="2785164"/>
                    <a:pt x="3033071" y="2730979"/>
                  </a:cubicBezTo>
                  <a:cubicBezTo>
                    <a:pt x="3101158" y="2704132"/>
                    <a:pt x="3167589" y="2672263"/>
                    <a:pt x="3232974" y="2637430"/>
                  </a:cubicBezTo>
                  <a:cubicBezTo>
                    <a:pt x="3298446" y="2602760"/>
                    <a:pt x="3362697" y="2564303"/>
                    <a:pt x="3425990" y="2523622"/>
                  </a:cubicBezTo>
                  <a:cubicBezTo>
                    <a:pt x="3489282" y="2482859"/>
                    <a:pt x="3551529" y="2439461"/>
                    <a:pt x="3613601" y="2394827"/>
                  </a:cubicBezTo>
                  <a:cubicBezTo>
                    <a:pt x="3644549" y="2372511"/>
                    <a:pt x="3675411" y="2349617"/>
                    <a:pt x="3706185" y="2326642"/>
                  </a:cubicBezTo>
                  <a:lnTo>
                    <a:pt x="3799729" y="2255904"/>
                  </a:lnTo>
                  <a:cubicBezTo>
                    <a:pt x="3926402" y="2160954"/>
                    <a:pt x="4053597" y="2070123"/>
                    <a:pt x="4175561" y="1976821"/>
                  </a:cubicBezTo>
                  <a:cubicBezTo>
                    <a:pt x="4297526" y="1883601"/>
                    <a:pt x="4414084" y="1787582"/>
                    <a:pt x="4517132" y="1683080"/>
                  </a:cubicBezTo>
                  <a:cubicBezTo>
                    <a:pt x="4568480" y="1630705"/>
                    <a:pt x="4616604" y="1576438"/>
                    <a:pt x="4659758" y="1519452"/>
                  </a:cubicBezTo>
                  <a:cubicBezTo>
                    <a:pt x="4702650" y="1462383"/>
                    <a:pt x="4741184" y="1402845"/>
                    <a:pt x="4773178" y="1340423"/>
                  </a:cubicBezTo>
                  <a:cubicBezTo>
                    <a:pt x="4837865" y="1215829"/>
                    <a:pt x="4877446" y="1079787"/>
                    <a:pt x="4892092" y="938311"/>
                  </a:cubicBezTo>
                  <a:cubicBezTo>
                    <a:pt x="4895666" y="902982"/>
                    <a:pt x="4897845" y="867325"/>
                    <a:pt x="4898804" y="831503"/>
                  </a:cubicBezTo>
                  <a:cubicBezTo>
                    <a:pt x="4899066" y="813633"/>
                    <a:pt x="4899414" y="795764"/>
                    <a:pt x="4899153" y="776988"/>
                  </a:cubicBezTo>
                  <a:cubicBezTo>
                    <a:pt x="4898979" y="758460"/>
                    <a:pt x="4899066" y="740012"/>
                    <a:pt x="4898456" y="721484"/>
                  </a:cubicBezTo>
                  <a:cubicBezTo>
                    <a:pt x="4896974" y="647452"/>
                    <a:pt x="4893226" y="573502"/>
                    <a:pt x="4886774" y="499635"/>
                  </a:cubicBezTo>
                  <a:cubicBezTo>
                    <a:pt x="4873610" y="351981"/>
                    <a:pt x="4851030" y="204740"/>
                    <a:pt x="4815896" y="59970"/>
                  </a:cubicBezTo>
                  <a:lnTo>
                    <a:pt x="4798654" y="0"/>
                  </a:lnTo>
                  <a:lnTo>
                    <a:pt x="4909441" y="0"/>
                  </a:lnTo>
                  <a:lnTo>
                    <a:pt x="4921297" y="34112"/>
                  </a:lnTo>
                  <a:cubicBezTo>
                    <a:pt x="4966630" y="181436"/>
                    <a:pt x="5002460" y="331724"/>
                    <a:pt x="5027482" y="483740"/>
                  </a:cubicBezTo>
                  <a:cubicBezTo>
                    <a:pt x="5040123" y="559749"/>
                    <a:pt x="5050323" y="636170"/>
                    <a:pt x="5058082" y="712837"/>
                  </a:cubicBezTo>
                  <a:cubicBezTo>
                    <a:pt x="5060261" y="732025"/>
                    <a:pt x="5061743" y="751213"/>
                    <a:pt x="5063486" y="770400"/>
                  </a:cubicBezTo>
                  <a:cubicBezTo>
                    <a:pt x="5065318" y="789340"/>
                    <a:pt x="5066625" y="809186"/>
                    <a:pt x="5067846" y="829033"/>
                  </a:cubicBezTo>
                  <a:cubicBezTo>
                    <a:pt x="5069851" y="868643"/>
                    <a:pt x="5070461" y="908500"/>
                    <a:pt x="5069414" y="948521"/>
                  </a:cubicBezTo>
                  <a:cubicBezTo>
                    <a:pt x="5067060" y="1028483"/>
                    <a:pt x="5057820" y="1109021"/>
                    <a:pt x="5040732" y="1188571"/>
                  </a:cubicBezTo>
                  <a:cubicBezTo>
                    <a:pt x="5023123" y="1268038"/>
                    <a:pt x="4997578" y="1346435"/>
                    <a:pt x="4964102" y="1421620"/>
                  </a:cubicBezTo>
                  <a:cubicBezTo>
                    <a:pt x="4897409" y="1572485"/>
                    <a:pt x="4799942" y="1709020"/>
                    <a:pt x="4689486" y="1828757"/>
                  </a:cubicBezTo>
                  <a:cubicBezTo>
                    <a:pt x="4579116" y="1949234"/>
                    <a:pt x="4456716" y="2054888"/>
                    <a:pt x="4333792" y="2155355"/>
                  </a:cubicBezTo>
                  <a:cubicBezTo>
                    <a:pt x="4210520" y="2255657"/>
                    <a:pt x="4085853" y="2350524"/>
                    <a:pt x="3965196" y="2446790"/>
                  </a:cubicBezTo>
                  <a:lnTo>
                    <a:pt x="3873745" y="2519916"/>
                  </a:lnTo>
                  <a:cubicBezTo>
                    <a:pt x="3842621" y="2544539"/>
                    <a:pt x="3811324" y="2569162"/>
                    <a:pt x="3779416" y="2593454"/>
                  </a:cubicBezTo>
                  <a:cubicBezTo>
                    <a:pt x="3715862" y="2642123"/>
                    <a:pt x="3650652" y="2689804"/>
                    <a:pt x="3582739" y="2735343"/>
                  </a:cubicBezTo>
                  <a:cubicBezTo>
                    <a:pt x="3514913" y="2780800"/>
                    <a:pt x="3445170" y="2824939"/>
                    <a:pt x="3371851" y="2865126"/>
                  </a:cubicBezTo>
                  <a:cubicBezTo>
                    <a:pt x="3298533" y="2905230"/>
                    <a:pt x="3222687" y="2942452"/>
                    <a:pt x="3143614" y="2974568"/>
                  </a:cubicBezTo>
                  <a:cubicBezTo>
                    <a:pt x="2985994" y="3039625"/>
                    <a:pt x="2815732" y="3083105"/>
                    <a:pt x="2643552" y="3101304"/>
                  </a:cubicBezTo>
                  <a:cubicBezTo>
                    <a:pt x="2600484" y="3105587"/>
                    <a:pt x="2557331" y="3109046"/>
                    <a:pt x="2514264" y="3110445"/>
                  </a:cubicBezTo>
                  <a:lnTo>
                    <a:pt x="2481920" y="3111598"/>
                  </a:lnTo>
                  <a:lnTo>
                    <a:pt x="2449664" y="3111763"/>
                  </a:lnTo>
                  <a:cubicBezTo>
                    <a:pt x="2427869" y="3112092"/>
                    <a:pt x="2407207" y="3111434"/>
                    <a:pt x="2386284" y="3111022"/>
                  </a:cubicBezTo>
                  <a:cubicBezTo>
                    <a:pt x="2344525" y="3110528"/>
                    <a:pt x="2302505" y="3108140"/>
                    <a:pt x="2260658" y="3106080"/>
                  </a:cubicBezTo>
                  <a:cubicBezTo>
                    <a:pt x="2218725" y="3102787"/>
                    <a:pt x="2176791" y="3099740"/>
                    <a:pt x="2134945" y="3094716"/>
                  </a:cubicBezTo>
                  <a:cubicBezTo>
                    <a:pt x="2051165" y="3085246"/>
                    <a:pt x="1967473" y="3072317"/>
                    <a:pt x="1884564" y="3054200"/>
                  </a:cubicBezTo>
                  <a:cubicBezTo>
                    <a:pt x="1801657" y="3036084"/>
                    <a:pt x="1719708" y="3012778"/>
                    <a:pt x="1639764" y="2984286"/>
                  </a:cubicBezTo>
                  <a:cubicBezTo>
                    <a:pt x="1559820" y="2955710"/>
                    <a:pt x="1481969" y="2921618"/>
                    <a:pt x="1407081" y="2882913"/>
                  </a:cubicBezTo>
                  <a:cubicBezTo>
                    <a:pt x="1332455" y="2843633"/>
                    <a:pt x="1260794" y="2799741"/>
                    <a:pt x="1193491" y="2750989"/>
                  </a:cubicBezTo>
                  <a:cubicBezTo>
                    <a:pt x="1058362" y="2653982"/>
                    <a:pt x="939973" y="2540257"/>
                    <a:pt x="836141" y="2418627"/>
                  </a:cubicBezTo>
                  <a:cubicBezTo>
                    <a:pt x="784444" y="2357523"/>
                    <a:pt x="736321" y="2294444"/>
                    <a:pt x="690812" y="2230210"/>
                  </a:cubicBezTo>
                  <a:cubicBezTo>
                    <a:pt x="645217" y="2165978"/>
                    <a:pt x="602674" y="2100345"/>
                    <a:pt x="562397" y="2033725"/>
                  </a:cubicBezTo>
                  <a:cubicBezTo>
                    <a:pt x="541823" y="2000044"/>
                    <a:pt x="522992" y="1968504"/>
                    <a:pt x="502504" y="1936223"/>
                  </a:cubicBezTo>
                  <a:cubicBezTo>
                    <a:pt x="482192" y="1904189"/>
                    <a:pt x="461530" y="1872155"/>
                    <a:pt x="440258" y="1840368"/>
                  </a:cubicBezTo>
                  <a:lnTo>
                    <a:pt x="310360" y="1649481"/>
                  </a:lnTo>
                  <a:cubicBezTo>
                    <a:pt x="288826" y="1617365"/>
                    <a:pt x="267555" y="1585084"/>
                    <a:pt x="246806" y="1552391"/>
                  </a:cubicBezTo>
                  <a:cubicBezTo>
                    <a:pt x="226057" y="1519698"/>
                    <a:pt x="205483" y="1486923"/>
                    <a:pt x="186303" y="1453160"/>
                  </a:cubicBezTo>
                  <a:cubicBezTo>
                    <a:pt x="147857" y="1385962"/>
                    <a:pt x="112550" y="1316790"/>
                    <a:pt x="84390" y="1244980"/>
                  </a:cubicBezTo>
                  <a:cubicBezTo>
                    <a:pt x="55708" y="1173418"/>
                    <a:pt x="34436" y="1099222"/>
                    <a:pt x="20139" y="1024037"/>
                  </a:cubicBezTo>
                  <a:cubicBezTo>
                    <a:pt x="6452" y="948852"/>
                    <a:pt x="0" y="872513"/>
                    <a:pt x="0" y="796339"/>
                  </a:cubicBezTo>
                  <a:cubicBezTo>
                    <a:pt x="850" y="568560"/>
                    <a:pt x="36028" y="341245"/>
                    <a:pt x="102773" y="1213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1BCBF53-F859-485D-8008-16DE1F4FB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3885" y="1"/>
              <a:ext cx="4960549" cy="2918955"/>
            </a:xfrm>
            <a:custGeom>
              <a:avLst/>
              <a:gdLst>
                <a:gd name="connsiteX0" fmla="*/ 154335 w 4960549"/>
                <a:gd name="connsiteY0" fmla="*/ 0 h 2918955"/>
                <a:gd name="connsiteX1" fmla="*/ 347871 w 4960549"/>
                <a:gd name="connsiteY1" fmla="*/ 0 h 2918955"/>
                <a:gd name="connsiteX2" fmla="*/ 268143 w 4960549"/>
                <a:gd name="connsiteY2" fmla="*/ 165468 h 2918955"/>
                <a:gd name="connsiteX3" fmla="*/ 199554 w 4960549"/>
                <a:gd name="connsiteY3" fmla="*/ 358938 h 2918955"/>
                <a:gd name="connsiteX4" fmla="*/ 142104 w 4960549"/>
                <a:gd name="connsiteY4" fmla="*/ 762944 h 2918955"/>
                <a:gd name="connsiteX5" fmla="*/ 166339 w 4960549"/>
                <a:gd name="connsiteY5" fmla="*/ 960748 h 2918955"/>
                <a:gd name="connsiteX6" fmla="*/ 237914 w 4960549"/>
                <a:gd name="connsiteY6" fmla="*/ 1145787 h 2918955"/>
                <a:gd name="connsiteX7" fmla="*/ 287868 w 4960549"/>
                <a:gd name="connsiteY7" fmla="*/ 1232913 h 2918955"/>
                <a:gd name="connsiteX8" fmla="*/ 345232 w 4960549"/>
                <a:gd name="connsiteY8" fmla="*/ 1317239 h 2918955"/>
                <a:gd name="connsiteX9" fmla="*/ 477745 w 4960549"/>
                <a:gd name="connsiteY9" fmla="*/ 1480209 h 2918955"/>
                <a:gd name="connsiteX10" fmla="*/ 621156 w 4960549"/>
                <a:gd name="connsiteY10" fmla="*/ 1644414 h 2918955"/>
                <a:gd name="connsiteX11" fmla="*/ 692469 w 4960549"/>
                <a:gd name="connsiteY11" fmla="*/ 1730140 h 2918955"/>
                <a:gd name="connsiteX12" fmla="*/ 726731 w 4960549"/>
                <a:gd name="connsiteY12" fmla="*/ 1772220 h 2918955"/>
                <a:gd name="connsiteX13" fmla="*/ 760295 w 4960549"/>
                <a:gd name="connsiteY13" fmla="*/ 1812489 h 2918955"/>
                <a:gd name="connsiteX14" fmla="*/ 1048685 w 4960549"/>
                <a:gd name="connsiteY14" fmla="*/ 2110101 h 2918955"/>
                <a:gd name="connsiteX15" fmla="*/ 1202035 w 4960549"/>
                <a:gd name="connsiteY15" fmla="*/ 2244002 h 2918955"/>
                <a:gd name="connsiteX16" fmla="*/ 1362620 w 4960549"/>
                <a:gd name="connsiteY16" fmla="*/ 2367443 h 2918955"/>
                <a:gd name="connsiteX17" fmla="*/ 1721364 w 4960549"/>
                <a:gd name="connsiteY17" fmla="*/ 2562694 h 2918955"/>
                <a:gd name="connsiteX18" fmla="*/ 1922052 w 4960549"/>
                <a:gd name="connsiteY18" fmla="*/ 2617868 h 2918955"/>
                <a:gd name="connsiteX19" fmla="*/ 1973488 w 4960549"/>
                <a:gd name="connsiteY19" fmla="*/ 2627586 h 2918955"/>
                <a:gd name="connsiteX20" fmla="*/ 2025360 w 4960549"/>
                <a:gd name="connsiteY20" fmla="*/ 2635738 h 2918955"/>
                <a:gd name="connsiteX21" fmla="*/ 2130063 w 4960549"/>
                <a:gd name="connsiteY21" fmla="*/ 2647432 h 2918955"/>
                <a:gd name="connsiteX22" fmla="*/ 2182719 w 4960549"/>
                <a:gd name="connsiteY22" fmla="*/ 2651220 h 2918955"/>
                <a:gd name="connsiteX23" fmla="*/ 2235551 w 4960549"/>
                <a:gd name="connsiteY23" fmla="*/ 2653855 h 2918955"/>
                <a:gd name="connsiteX24" fmla="*/ 2288556 w 4960549"/>
                <a:gd name="connsiteY24" fmla="*/ 2655008 h 2918955"/>
                <a:gd name="connsiteX25" fmla="*/ 2341648 w 4960549"/>
                <a:gd name="connsiteY25" fmla="*/ 2654761 h 2918955"/>
                <a:gd name="connsiteX26" fmla="*/ 2368238 w 4960549"/>
                <a:gd name="connsiteY26" fmla="*/ 2654514 h 2918955"/>
                <a:gd name="connsiteX27" fmla="*/ 2393869 w 4960549"/>
                <a:gd name="connsiteY27" fmla="*/ 2653443 h 2918955"/>
                <a:gd name="connsiteX28" fmla="*/ 2419413 w 4960549"/>
                <a:gd name="connsiteY28" fmla="*/ 2652208 h 2918955"/>
                <a:gd name="connsiteX29" fmla="*/ 2444869 w 4960549"/>
                <a:gd name="connsiteY29" fmla="*/ 2650232 h 2918955"/>
                <a:gd name="connsiteX30" fmla="*/ 2545823 w 4960549"/>
                <a:gd name="connsiteY30" fmla="*/ 2638456 h 2918955"/>
                <a:gd name="connsiteX31" fmla="*/ 2930373 w 4960549"/>
                <a:gd name="connsiteY31" fmla="*/ 2519213 h 2918955"/>
                <a:gd name="connsiteX32" fmla="*/ 3285631 w 4960549"/>
                <a:gd name="connsiteY32" fmla="*/ 2310210 h 2918955"/>
                <a:gd name="connsiteX33" fmla="*/ 3371764 w 4960549"/>
                <a:gd name="connsiteY33" fmla="*/ 2248778 h 2918955"/>
                <a:gd name="connsiteX34" fmla="*/ 3457898 w 4960549"/>
                <a:gd name="connsiteY34" fmla="*/ 2185286 h 2918955"/>
                <a:gd name="connsiteX35" fmla="*/ 3632344 w 4960549"/>
                <a:gd name="connsiteY35" fmla="*/ 2053527 h 2918955"/>
                <a:gd name="connsiteX36" fmla="*/ 3990915 w 4960549"/>
                <a:gd name="connsiteY36" fmla="*/ 1798490 h 2918955"/>
                <a:gd name="connsiteX37" fmla="*/ 4324988 w 4960549"/>
                <a:gd name="connsiteY37" fmla="*/ 1544854 h 2918955"/>
                <a:gd name="connsiteX38" fmla="*/ 4592107 w 4960549"/>
                <a:gd name="connsiteY38" fmla="*/ 1254159 h 2918955"/>
                <a:gd name="connsiteX39" fmla="*/ 4683123 w 4960549"/>
                <a:gd name="connsiteY39" fmla="*/ 1085179 h 2918955"/>
                <a:gd name="connsiteX40" fmla="*/ 4738568 w 4960549"/>
                <a:gd name="connsiteY40" fmla="*/ 900551 h 2918955"/>
                <a:gd name="connsiteX41" fmla="*/ 4753913 w 4960549"/>
                <a:gd name="connsiteY41" fmla="*/ 803708 h 2918955"/>
                <a:gd name="connsiteX42" fmla="*/ 4756441 w 4960549"/>
                <a:gd name="connsiteY42" fmla="*/ 779167 h 2918955"/>
                <a:gd name="connsiteX43" fmla="*/ 4758358 w 4960549"/>
                <a:gd name="connsiteY43" fmla="*/ 754133 h 2918955"/>
                <a:gd name="connsiteX44" fmla="*/ 4761147 w 4960549"/>
                <a:gd name="connsiteY44" fmla="*/ 702417 h 2918955"/>
                <a:gd name="connsiteX45" fmla="*/ 4756353 w 4960549"/>
                <a:gd name="connsiteY45" fmla="*/ 495638 h 2918955"/>
                <a:gd name="connsiteX46" fmla="*/ 4725578 w 4960549"/>
                <a:gd name="connsiteY46" fmla="*/ 291411 h 2918955"/>
                <a:gd name="connsiteX47" fmla="*/ 4673358 w 4960549"/>
                <a:gd name="connsiteY47" fmla="*/ 92042 h 2918955"/>
                <a:gd name="connsiteX48" fmla="*/ 4644342 w 4960549"/>
                <a:gd name="connsiteY48" fmla="*/ 0 h 2918955"/>
                <a:gd name="connsiteX49" fmla="*/ 4862756 w 4960549"/>
                <a:gd name="connsiteY49" fmla="*/ 0 h 2918955"/>
                <a:gd name="connsiteX50" fmla="*/ 4876138 w 4960549"/>
                <a:gd name="connsiteY50" fmla="*/ 45680 h 2918955"/>
                <a:gd name="connsiteX51" fmla="*/ 4911707 w 4960549"/>
                <a:gd name="connsiteY51" fmla="*/ 263329 h 2918955"/>
                <a:gd name="connsiteX52" fmla="*/ 4934809 w 4960549"/>
                <a:gd name="connsiteY52" fmla="*/ 481145 h 2918955"/>
                <a:gd name="connsiteX53" fmla="*/ 4953205 w 4960549"/>
                <a:gd name="connsiteY53" fmla="*/ 698959 h 2918955"/>
                <a:gd name="connsiteX54" fmla="*/ 4956953 w 4960549"/>
                <a:gd name="connsiteY54" fmla="*/ 753557 h 2918955"/>
                <a:gd name="connsiteX55" fmla="*/ 4958611 w 4960549"/>
                <a:gd name="connsiteY55" fmla="*/ 781638 h 2918955"/>
                <a:gd name="connsiteX56" fmla="*/ 4959831 w 4960549"/>
                <a:gd name="connsiteY56" fmla="*/ 810213 h 2918955"/>
                <a:gd name="connsiteX57" fmla="*/ 4958174 w 4960549"/>
                <a:gd name="connsiteY57" fmla="*/ 925338 h 2918955"/>
                <a:gd name="connsiteX58" fmla="*/ 4834030 w 4960549"/>
                <a:gd name="connsiteY58" fmla="*/ 1377519 h 2918955"/>
                <a:gd name="connsiteX59" fmla="*/ 4558106 w 4960549"/>
                <a:gd name="connsiteY59" fmla="*/ 1761515 h 2918955"/>
                <a:gd name="connsiteX60" fmla="*/ 4389937 w 4960549"/>
                <a:gd name="connsiteY60" fmla="*/ 1921603 h 2918955"/>
                <a:gd name="connsiteX61" fmla="*/ 4214618 w 4960549"/>
                <a:gd name="connsiteY61" fmla="*/ 2067115 h 2918955"/>
                <a:gd name="connsiteX62" fmla="*/ 3858489 w 4960549"/>
                <a:gd name="connsiteY62" fmla="*/ 2329316 h 2918955"/>
                <a:gd name="connsiteX63" fmla="*/ 3768868 w 4960549"/>
                <a:gd name="connsiteY63" fmla="*/ 2393301 h 2918955"/>
                <a:gd name="connsiteX64" fmla="*/ 3676806 w 4960549"/>
                <a:gd name="connsiteY64" fmla="*/ 2457698 h 2918955"/>
                <a:gd name="connsiteX65" fmla="*/ 3582477 w 4960549"/>
                <a:gd name="connsiteY65" fmla="*/ 2521272 h 2918955"/>
                <a:gd name="connsiteX66" fmla="*/ 3485185 w 4960549"/>
                <a:gd name="connsiteY66" fmla="*/ 2583035 h 2918955"/>
                <a:gd name="connsiteX67" fmla="*/ 3280923 w 4960549"/>
                <a:gd name="connsiteY67" fmla="*/ 2698983 h 2918955"/>
                <a:gd name="connsiteX68" fmla="*/ 3061230 w 4960549"/>
                <a:gd name="connsiteY68" fmla="*/ 2797555 h 2918955"/>
                <a:gd name="connsiteX69" fmla="*/ 2583137 w 4960549"/>
                <a:gd name="connsiteY69" fmla="*/ 2910950 h 2918955"/>
                <a:gd name="connsiteX70" fmla="*/ 2460038 w 4960549"/>
                <a:gd name="connsiteY70" fmla="*/ 2918280 h 2918955"/>
                <a:gd name="connsiteX71" fmla="*/ 2429263 w 4960549"/>
                <a:gd name="connsiteY71" fmla="*/ 2918938 h 2918955"/>
                <a:gd name="connsiteX72" fmla="*/ 2398576 w 4960549"/>
                <a:gd name="connsiteY72" fmla="*/ 2918774 h 2918955"/>
                <a:gd name="connsiteX73" fmla="*/ 2367977 w 4960549"/>
                <a:gd name="connsiteY73" fmla="*/ 2918444 h 2918955"/>
                <a:gd name="connsiteX74" fmla="*/ 2338249 w 4960549"/>
                <a:gd name="connsiteY74" fmla="*/ 2917374 h 2918955"/>
                <a:gd name="connsiteX75" fmla="*/ 2100770 w 4960549"/>
                <a:gd name="connsiteY75" fmla="*/ 2899503 h 2918955"/>
                <a:gd name="connsiteX76" fmla="*/ 1864776 w 4960549"/>
                <a:gd name="connsiteY76" fmla="*/ 2860141 h 2918955"/>
                <a:gd name="connsiteX77" fmla="*/ 1632964 w 4960549"/>
                <a:gd name="connsiteY77" fmla="*/ 2798461 h 2918955"/>
                <a:gd name="connsiteX78" fmla="*/ 1189219 w 4960549"/>
                <a:gd name="connsiteY78" fmla="*/ 2613010 h 2918955"/>
                <a:gd name="connsiteX79" fmla="*/ 815305 w 4960549"/>
                <a:gd name="connsiteY79" fmla="*/ 2324292 h 2918955"/>
                <a:gd name="connsiteX80" fmla="*/ 663699 w 4960549"/>
                <a:gd name="connsiteY80" fmla="*/ 2150535 h 2918955"/>
                <a:gd name="connsiteX81" fmla="*/ 531274 w 4960549"/>
                <a:gd name="connsiteY81" fmla="*/ 1966565 h 2918955"/>
                <a:gd name="connsiteX82" fmla="*/ 500325 w 4960549"/>
                <a:gd name="connsiteY82" fmla="*/ 1919709 h 2918955"/>
                <a:gd name="connsiteX83" fmla="*/ 470771 w 4960549"/>
                <a:gd name="connsiteY83" fmla="*/ 1874252 h 2918955"/>
                <a:gd name="connsiteX84" fmla="*/ 412448 w 4960549"/>
                <a:gd name="connsiteY84" fmla="*/ 1786137 h 2918955"/>
                <a:gd name="connsiteX85" fmla="*/ 291616 w 4960549"/>
                <a:gd name="connsiteY85" fmla="*/ 1606122 h 2918955"/>
                <a:gd name="connsiteX86" fmla="*/ 173662 w 4960549"/>
                <a:gd name="connsiteY86" fmla="*/ 1415812 h 2918955"/>
                <a:gd name="connsiteX87" fmla="*/ 120483 w 4960549"/>
                <a:gd name="connsiteY87" fmla="*/ 1314934 h 2918955"/>
                <a:gd name="connsiteX88" fmla="*/ 75324 w 4960549"/>
                <a:gd name="connsiteY88" fmla="*/ 1209361 h 2918955"/>
                <a:gd name="connsiteX89" fmla="*/ 40713 w 4960549"/>
                <a:gd name="connsiteY89" fmla="*/ 1099837 h 2918955"/>
                <a:gd name="connsiteX90" fmla="*/ 27811 w 4960549"/>
                <a:gd name="connsiteY90" fmla="*/ 1044004 h 2918955"/>
                <a:gd name="connsiteX91" fmla="*/ 22144 w 4960549"/>
                <a:gd name="connsiteY91" fmla="*/ 1016004 h 2918955"/>
                <a:gd name="connsiteX92" fmla="*/ 17436 w 4960549"/>
                <a:gd name="connsiteY92" fmla="*/ 987923 h 2918955"/>
                <a:gd name="connsiteX93" fmla="*/ 0 w 4960549"/>
                <a:gd name="connsiteY93" fmla="*/ 762944 h 2918955"/>
                <a:gd name="connsiteX94" fmla="*/ 48385 w 4960549"/>
                <a:gd name="connsiteY94" fmla="*/ 324597 h 2918955"/>
                <a:gd name="connsiteX95" fmla="*/ 108474 w 4960549"/>
                <a:gd name="connsiteY95" fmla="*/ 110839 h 291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60549" h="2918955">
                  <a:moveTo>
                    <a:pt x="154335" y="0"/>
                  </a:moveTo>
                  <a:lnTo>
                    <a:pt x="347871" y="0"/>
                  </a:lnTo>
                  <a:lnTo>
                    <a:pt x="268143" y="165468"/>
                  </a:lnTo>
                  <a:cubicBezTo>
                    <a:pt x="241575" y="228661"/>
                    <a:pt x="218473" y="293182"/>
                    <a:pt x="199554" y="358938"/>
                  </a:cubicBezTo>
                  <a:cubicBezTo>
                    <a:pt x="161632" y="490121"/>
                    <a:pt x="142016" y="626491"/>
                    <a:pt x="142104" y="762944"/>
                  </a:cubicBezTo>
                  <a:cubicBezTo>
                    <a:pt x="142888" y="829977"/>
                    <a:pt x="149862" y="896516"/>
                    <a:pt x="166339" y="960748"/>
                  </a:cubicBezTo>
                  <a:cubicBezTo>
                    <a:pt x="182555" y="1025063"/>
                    <a:pt x="207750" y="1086579"/>
                    <a:pt x="237914" y="1145787"/>
                  </a:cubicBezTo>
                  <a:cubicBezTo>
                    <a:pt x="253170" y="1175351"/>
                    <a:pt x="270084" y="1204338"/>
                    <a:pt x="287868" y="1232913"/>
                  </a:cubicBezTo>
                  <a:cubicBezTo>
                    <a:pt x="305914" y="1261406"/>
                    <a:pt x="325181" y="1289488"/>
                    <a:pt x="345232" y="1317239"/>
                  </a:cubicBezTo>
                  <a:cubicBezTo>
                    <a:pt x="385858" y="1372578"/>
                    <a:pt x="431017" y="1426270"/>
                    <a:pt x="477745" y="1480209"/>
                  </a:cubicBezTo>
                  <a:cubicBezTo>
                    <a:pt x="524474" y="1534231"/>
                    <a:pt x="573294" y="1588252"/>
                    <a:pt x="621156" y="1644414"/>
                  </a:cubicBezTo>
                  <a:cubicBezTo>
                    <a:pt x="645130" y="1672413"/>
                    <a:pt x="668843" y="1701070"/>
                    <a:pt x="692469" y="1730140"/>
                  </a:cubicBezTo>
                  <a:lnTo>
                    <a:pt x="726731" y="1772220"/>
                  </a:lnTo>
                  <a:cubicBezTo>
                    <a:pt x="737977" y="1785644"/>
                    <a:pt x="748700" y="1799396"/>
                    <a:pt x="760295" y="1812489"/>
                  </a:cubicBezTo>
                  <a:cubicBezTo>
                    <a:pt x="850788" y="1919050"/>
                    <a:pt x="948952" y="2017128"/>
                    <a:pt x="1048685" y="2110101"/>
                  </a:cubicBezTo>
                  <a:cubicBezTo>
                    <a:pt x="1098814" y="2156382"/>
                    <a:pt x="1149814" y="2201097"/>
                    <a:pt x="1202035" y="2244002"/>
                  </a:cubicBezTo>
                  <a:cubicBezTo>
                    <a:pt x="1254256" y="2286906"/>
                    <a:pt x="1307435" y="2328410"/>
                    <a:pt x="1362620" y="2367443"/>
                  </a:cubicBezTo>
                  <a:cubicBezTo>
                    <a:pt x="1472554" y="2445675"/>
                    <a:pt x="1591118" y="2515590"/>
                    <a:pt x="1721364" y="2562694"/>
                  </a:cubicBezTo>
                  <a:cubicBezTo>
                    <a:pt x="1786314" y="2586246"/>
                    <a:pt x="1853617" y="2604280"/>
                    <a:pt x="1922052" y="2617868"/>
                  </a:cubicBezTo>
                  <a:cubicBezTo>
                    <a:pt x="1939227" y="2621080"/>
                    <a:pt x="1956227" y="2624786"/>
                    <a:pt x="1973488" y="2627586"/>
                  </a:cubicBezTo>
                  <a:lnTo>
                    <a:pt x="2025360" y="2635738"/>
                  </a:lnTo>
                  <a:cubicBezTo>
                    <a:pt x="2060145" y="2640103"/>
                    <a:pt x="2094930" y="2644714"/>
                    <a:pt x="2130063" y="2647432"/>
                  </a:cubicBezTo>
                  <a:cubicBezTo>
                    <a:pt x="2147587" y="2648996"/>
                    <a:pt x="2165109" y="2650479"/>
                    <a:pt x="2182719" y="2651220"/>
                  </a:cubicBezTo>
                  <a:cubicBezTo>
                    <a:pt x="2200330" y="2652043"/>
                    <a:pt x="2217853" y="2653361"/>
                    <a:pt x="2235551" y="2653855"/>
                  </a:cubicBezTo>
                  <a:lnTo>
                    <a:pt x="2288556" y="2655008"/>
                  </a:lnTo>
                  <a:cubicBezTo>
                    <a:pt x="2306166" y="2655419"/>
                    <a:pt x="2323951" y="2654843"/>
                    <a:pt x="2341648" y="2654761"/>
                  </a:cubicBezTo>
                  <a:lnTo>
                    <a:pt x="2368238" y="2654514"/>
                  </a:lnTo>
                  <a:cubicBezTo>
                    <a:pt x="2376869" y="2654267"/>
                    <a:pt x="2385325" y="2653773"/>
                    <a:pt x="2393869" y="2653443"/>
                  </a:cubicBezTo>
                  <a:cubicBezTo>
                    <a:pt x="2402412" y="2653031"/>
                    <a:pt x="2410956" y="2652785"/>
                    <a:pt x="2419413" y="2652208"/>
                  </a:cubicBezTo>
                  <a:lnTo>
                    <a:pt x="2444869" y="2650232"/>
                  </a:lnTo>
                  <a:cubicBezTo>
                    <a:pt x="2478782" y="2647679"/>
                    <a:pt x="2512433" y="2643397"/>
                    <a:pt x="2545823" y="2638456"/>
                  </a:cubicBezTo>
                  <a:cubicBezTo>
                    <a:pt x="2679470" y="2617539"/>
                    <a:pt x="2807973" y="2576612"/>
                    <a:pt x="2930373" y="2519213"/>
                  </a:cubicBezTo>
                  <a:cubicBezTo>
                    <a:pt x="3053210" y="2462475"/>
                    <a:pt x="3170117" y="2389842"/>
                    <a:pt x="3285631" y="2310210"/>
                  </a:cubicBezTo>
                  <a:cubicBezTo>
                    <a:pt x="3314487" y="2290364"/>
                    <a:pt x="3343169" y="2269612"/>
                    <a:pt x="3371764" y="2248778"/>
                  </a:cubicBezTo>
                  <a:cubicBezTo>
                    <a:pt x="3400534" y="2227943"/>
                    <a:pt x="3429216" y="2206779"/>
                    <a:pt x="3457898" y="2185286"/>
                  </a:cubicBezTo>
                  <a:lnTo>
                    <a:pt x="3632344" y="2053527"/>
                  </a:lnTo>
                  <a:cubicBezTo>
                    <a:pt x="3752043" y="1963848"/>
                    <a:pt x="3872873" y="1880345"/>
                    <a:pt x="3990915" y="1798490"/>
                  </a:cubicBezTo>
                  <a:cubicBezTo>
                    <a:pt x="4108869" y="1716634"/>
                    <a:pt x="4222377" y="1633955"/>
                    <a:pt x="4324988" y="1544854"/>
                  </a:cubicBezTo>
                  <a:cubicBezTo>
                    <a:pt x="4427599" y="1455916"/>
                    <a:pt x="4520271" y="1361132"/>
                    <a:pt x="4592107" y="1254159"/>
                  </a:cubicBezTo>
                  <a:cubicBezTo>
                    <a:pt x="4628025" y="1200715"/>
                    <a:pt x="4658712" y="1144388"/>
                    <a:pt x="4683123" y="1085179"/>
                  </a:cubicBezTo>
                  <a:cubicBezTo>
                    <a:pt x="4707707" y="1026051"/>
                    <a:pt x="4725405" y="964125"/>
                    <a:pt x="4738568" y="900551"/>
                  </a:cubicBezTo>
                  <a:cubicBezTo>
                    <a:pt x="4745107" y="868764"/>
                    <a:pt x="4750338" y="836400"/>
                    <a:pt x="4753913" y="803708"/>
                  </a:cubicBezTo>
                  <a:cubicBezTo>
                    <a:pt x="4754959" y="795555"/>
                    <a:pt x="4755656" y="787320"/>
                    <a:pt x="4756441" y="779167"/>
                  </a:cubicBezTo>
                  <a:cubicBezTo>
                    <a:pt x="4757137" y="770932"/>
                    <a:pt x="4758010" y="762862"/>
                    <a:pt x="4758358" y="754133"/>
                  </a:cubicBezTo>
                  <a:lnTo>
                    <a:pt x="4761147" y="702417"/>
                  </a:lnTo>
                  <a:cubicBezTo>
                    <a:pt x="4763677" y="633409"/>
                    <a:pt x="4762107" y="564317"/>
                    <a:pt x="4756353" y="495638"/>
                  </a:cubicBezTo>
                  <a:cubicBezTo>
                    <a:pt x="4750774" y="426876"/>
                    <a:pt x="4740051" y="358691"/>
                    <a:pt x="4725578" y="291411"/>
                  </a:cubicBezTo>
                  <a:cubicBezTo>
                    <a:pt x="4710932" y="224131"/>
                    <a:pt x="4692625" y="157758"/>
                    <a:pt x="4673358" y="92042"/>
                  </a:cubicBezTo>
                  <a:lnTo>
                    <a:pt x="4644342" y="0"/>
                  </a:lnTo>
                  <a:lnTo>
                    <a:pt x="4862756" y="0"/>
                  </a:lnTo>
                  <a:lnTo>
                    <a:pt x="4876138" y="45680"/>
                  </a:lnTo>
                  <a:cubicBezTo>
                    <a:pt x="4892005" y="117818"/>
                    <a:pt x="4903077" y="190532"/>
                    <a:pt x="4911707" y="263329"/>
                  </a:cubicBezTo>
                  <a:cubicBezTo>
                    <a:pt x="4920513" y="336044"/>
                    <a:pt x="4927575" y="408677"/>
                    <a:pt x="4934809" y="481145"/>
                  </a:cubicBezTo>
                  <a:cubicBezTo>
                    <a:pt x="4941697" y="553694"/>
                    <a:pt x="4947799" y="626244"/>
                    <a:pt x="4953205" y="698959"/>
                  </a:cubicBezTo>
                  <a:lnTo>
                    <a:pt x="4956953" y="753557"/>
                  </a:lnTo>
                  <a:cubicBezTo>
                    <a:pt x="4957651" y="762533"/>
                    <a:pt x="4958087" y="772168"/>
                    <a:pt x="4958611" y="781638"/>
                  </a:cubicBezTo>
                  <a:cubicBezTo>
                    <a:pt x="4959133" y="791108"/>
                    <a:pt x="4959657" y="800661"/>
                    <a:pt x="4959831" y="810213"/>
                  </a:cubicBezTo>
                  <a:cubicBezTo>
                    <a:pt x="4961139" y="848341"/>
                    <a:pt x="4960703" y="886798"/>
                    <a:pt x="4958174" y="925338"/>
                  </a:cubicBezTo>
                  <a:cubicBezTo>
                    <a:pt x="4948759" y="1079578"/>
                    <a:pt x="4904907" y="1234972"/>
                    <a:pt x="4834030" y="1377519"/>
                  </a:cubicBezTo>
                  <a:cubicBezTo>
                    <a:pt x="4763327" y="1520478"/>
                    <a:pt x="4665861" y="1648779"/>
                    <a:pt x="4558106" y="1761515"/>
                  </a:cubicBezTo>
                  <a:cubicBezTo>
                    <a:pt x="4504229" y="1818090"/>
                    <a:pt x="4447650" y="1871123"/>
                    <a:pt x="4389937" y="1921603"/>
                  </a:cubicBezTo>
                  <a:cubicBezTo>
                    <a:pt x="4332223" y="1972083"/>
                    <a:pt x="4273726" y="2020669"/>
                    <a:pt x="4214618" y="2067115"/>
                  </a:cubicBezTo>
                  <a:cubicBezTo>
                    <a:pt x="4096664" y="2160417"/>
                    <a:pt x="3976094" y="2245484"/>
                    <a:pt x="3858489" y="2329316"/>
                  </a:cubicBezTo>
                  <a:lnTo>
                    <a:pt x="3768868" y="2393301"/>
                  </a:lnTo>
                  <a:cubicBezTo>
                    <a:pt x="3738529" y="2414794"/>
                    <a:pt x="3707929" y="2436452"/>
                    <a:pt x="3676806" y="2457698"/>
                  </a:cubicBezTo>
                  <a:cubicBezTo>
                    <a:pt x="3645770" y="2479027"/>
                    <a:pt x="3614385" y="2500273"/>
                    <a:pt x="3582477" y="2521272"/>
                  </a:cubicBezTo>
                  <a:cubicBezTo>
                    <a:pt x="3550483" y="2542107"/>
                    <a:pt x="3518226" y="2562776"/>
                    <a:pt x="3485185" y="2583035"/>
                  </a:cubicBezTo>
                  <a:cubicBezTo>
                    <a:pt x="3419451" y="2623633"/>
                    <a:pt x="3351625" y="2662996"/>
                    <a:pt x="3280923" y="2698983"/>
                  </a:cubicBezTo>
                  <a:cubicBezTo>
                    <a:pt x="3210307" y="2735134"/>
                    <a:pt x="3137251" y="2768732"/>
                    <a:pt x="3061230" y="2797555"/>
                  </a:cubicBezTo>
                  <a:cubicBezTo>
                    <a:pt x="2909886" y="2856024"/>
                    <a:pt x="2747295" y="2895468"/>
                    <a:pt x="2583137" y="2910950"/>
                  </a:cubicBezTo>
                  <a:cubicBezTo>
                    <a:pt x="2542075" y="2914657"/>
                    <a:pt x="2501013" y="2917456"/>
                    <a:pt x="2460038" y="2918280"/>
                  </a:cubicBezTo>
                  <a:lnTo>
                    <a:pt x="2429263" y="2918938"/>
                  </a:lnTo>
                  <a:cubicBezTo>
                    <a:pt x="2419064" y="2919021"/>
                    <a:pt x="2408777" y="2918774"/>
                    <a:pt x="2398576" y="2918774"/>
                  </a:cubicBezTo>
                  <a:lnTo>
                    <a:pt x="2367977" y="2918444"/>
                  </a:lnTo>
                  <a:lnTo>
                    <a:pt x="2338249" y="2917374"/>
                  </a:lnTo>
                  <a:cubicBezTo>
                    <a:pt x="2259089" y="2914985"/>
                    <a:pt x="2179756" y="2909057"/>
                    <a:pt x="2100770" y="2899503"/>
                  </a:cubicBezTo>
                  <a:cubicBezTo>
                    <a:pt x="2021699" y="2890445"/>
                    <a:pt x="1942801" y="2877434"/>
                    <a:pt x="1864776" y="2860141"/>
                  </a:cubicBezTo>
                  <a:cubicBezTo>
                    <a:pt x="1786836" y="2842683"/>
                    <a:pt x="1709508" y="2822013"/>
                    <a:pt x="1632964" y="2798461"/>
                  </a:cubicBezTo>
                  <a:cubicBezTo>
                    <a:pt x="1480138" y="2750946"/>
                    <a:pt x="1329055" y="2691818"/>
                    <a:pt x="1189219" y="2613010"/>
                  </a:cubicBezTo>
                  <a:cubicBezTo>
                    <a:pt x="1049296" y="2534366"/>
                    <a:pt x="924367" y="2434640"/>
                    <a:pt x="815305" y="2324292"/>
                  </a:cubicBezTo>
                  <a:cubicBezTo>
                    <a:pt x="760469" y="2269200"/>
                    <a:pt x="710603" y="2210567"/>
                    <a:pt x="663699" y="2150535"/>
                  </a:cubicBezTo>
                  <a:cubicBezTo>
                    <a:pt x="617059" y="2090255"/>
                    <a:pt x="572684" y="2029069"/>
                    <a:pt x="531274" y="1966565"/>
                  </a:cubicBezTo>
                  <a:cubicBezTo>
                    <a:pt x="520638" y="1951084"/>
                    <a:pt x="510612" y="1935355"/>
                    <a:pt x="500325" y="1919709"/>
                  </a:cubicBezTo>
                  <a:lnTo>
                    <a:pt x="470771" y="1874252"/>
                  </a:lnTo>
                  <a:cubicBezTo>
                    <a:pt x="451853" y="1844853"/>
                    <a:pt x="432238" y="1815701"/>
                    <a:pt x="412448" y="1786137"/>
                  </a:cubicBezTo>
                  <a:lnTo>
                    <a:pt x="291616" y="1606122"/>
                  </a:lnTo>
                  <a:cubicBezTo>
                    <a:pt x="251078" y="1544771"/>
                    <a:pt x="211062" y="1481609"/>
                    <a:pt x="173662" y="1415812"/>
                  </a:cubicBezTo>
                  <a:cubicBezTo>
                    <a:pt x="155005" y="1382872"/>
                    <a:pt x="136960" y="1349355"/>
                    <a:pt x="120483" y="1314934"/>
                  </a:cubicBezTo>
                  <a:cubicBezTo>
                    <a:pt x="104093" y="1280429"/>
                    <a:pt x="88837" y="1245266"/>
                    <a:pt x="75324" y="1209361"/>
                  </a:cubicBezTo>
                  <a:cubicBezTo>
                    <a:pt x="62072" y="1173375"/>
                    <a:pt x="50303" y="1136893"/>
                    <a:pt x="40713" y="1099837"/>
                  </a:cubicBezTo>
                  <a:cubicBezTo>
                    <a:pt x="36180" y="1081308"/>
                    <a:pt x="31560" y="1062697"/>
                    <a:pt x="27811" y="1044004"/>
                  </a:cubicBezTo>
                  <a:lnTo>
                    <a:pt x="22144" y="1016004"/>
                  </a:lnTo>
                  <a:lnTo>
                    <a:pt x="17436" y="987923"/>
                  </a:lnTo>
                  <a:cubicBezTo>
                    <a:pt x="5144" y="912986"/>
                    <a:pt x="0" y="837636"/>
                    <a:pt x="0" y="762944"/>
                  </a:cubicBezTo>
                  <a:cubicBezTo>
                    <a:pt x="349" y="615951"/>
                    <a:pt x="16652" y="468957"/>
                    <a:pt x="48385" y="324597"/>
                  </a:cubicBezTo>
                  <a:cubicBezTo>
                    <a:pt x="64209" y="252459"/>
                    <a:pt x="84238" y="181021"/>
                    <a:pt x="108474" y="11083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36F5721-88D0-4683-BB23-289611A4A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666325 w 4934374"/>
                <a:gd name="connsiteY1" fmla="*/ 0 h 2888360"/>
                <a:gd name="connsiteX2" fmla="*/ 626038 w 4934374"/>
                <a:gd name="connsiteY2" fmla="*/ 65170 h 2888360"/>
                <a:gd name="connsiteX3" fmla="*/ 435986 w 4934374"/>
                <a:gd name="connsiteY3" fmla="*/ 779635 h 2888360"/>
                <a:gd name="connsiteX4" fmla="*/ 750530 w 4934374"/>
                <a:gd name="connsiteY4" fmla="*/ 1443043 h 2888360"/>
                <a:gd name="connsiteX5" fmla="*/ 909024 w 4934374"/>
                <a:gd name="connsiteY5" fmla="*/ 1653610 h 2888360"/>
                <a:gd name="connsiteX6" fmla="*/ 2396223 w 4934374"/>
                <a:gd name="connsiteY6" fmla="*/ 2476694 h 2888360"/>
                <a:gd name="connsiteX7" fmla="*/ 3525201 w 4934374"/>
                <a:gd name="connsiteY7" fmla="*/ 1970327 h 2888360"/>
                <a:gd name="connsiteX8" fmla="*/ 3662596 w 4934374"/>
                <a:gd name="connsiteY8" fmla="*/ 1869778 h 2888360"/>
                <a:gd name="connsiteX9" fmla="*/ 4287500 w 4934374"/>
                <a:gd name="connsiteY9" fmla="*/ 1344141 h 2888360"/>
                <a:gd name="connsiteX10" fmla="*/ 4498563 w 4934374"/>
                <a:gd name="connsiteY10" fmla="*/ 779635 h 2888360"/>
                <a:gd name="connsiteX11" fmla="*/ 4376239 w 4934374"/>
                <a:gd name="connsiteY11" fmla="*/ 16511 h 2888360"/>
                <a:gd name="connsiteX12" fmla="*/ 4369703 w 4934374"/>
                <a:gd name="connsiteY12" fmla="*/ 0 h 2888360"/>
                <a:gd name="connsiteX13" fmla="*/ 4823642 w 4934374"/>
                <a:gd name="connsiteY13" fmla="*/ 0 h 2888360"/>
                <a:gd name="connsiteX14" fmla="*/ 4850554 w 4934374"/>
                <a:gd name="connsiteY14" fmla="*/ 89409 h 2888360"/>
                <a:gd name="connsiteX15" fmla="*/ 4934374 w 4934374"/>
                <a:gd name="connsiteY15" fmla="*/ 779553 h 2888360"/>
                <a:gd name="connsiteX16" fmla="*/ 3793540 w 4934374"/>
                <a:gd name="connsiteY16" fmla="*/ 2294701 h 2888360"/>
                <a:gd name="connsiteX17" fmla="*/ 2396135 w 4934374"/>
                <a:gd name="connsiteY17" fmla="*/ 2888360 h 2888360"/>
                <a:gd name="connsiteX18" fmla="*/ 548273 w 4934374"/>
                <a:gd name="connsiteY18" fmla="*/ 1884684 h 2888360"/>
                <a:gd name="connsiteX19" fmla="*/ 0 w 4934374"/>
                <a:gd name="connsiteY19" fmla="*/ 779553 h 2888360"/>
                <a:gd name="connsiteX20" fmla="*/ 137335 w 4934374"/>
                <a:gd name="connsiteY20"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34374" h="2888360">
                  <a:moveTo>
                    <a:pt x="179816" y="0"/>
                  </a:moveTo>
                  <a:lnTo>
                    <a:pt x="666325" y="0"/>
                  </a:lnTo>
                  <a:lnTo>
                    <a:pt x="626038" y="65170"/>
                  </a:lnTo>
                  <a:cubicBezTo>
                    <a:pt x="499976" y="295913"/>
                    <a:pt x="435986" y="536292"/>
                    <a:pt x="435986" y="779635"/>
                  </a:cubicBezTo>
                  <a:cubicBezTo>
                    <a:pt x="435986" y="1024707"/>
                    <a:pt x="538074" y="1167830"/>
                    <a:pt x="750530" y="1443043"/>
                  </a:cubicBezTo>
                  <a:cubicBezTo>
                    <a:pt x="801792" y="1509416"/>
                    <a:pt x="854797" y="1578096"/>
                    <a:pt x="909024" y="1653610"/>
                  </a:cubicBezTo>
                  <a:cubicBezTo>
                    <a:pt x="1323389" y="2230552"/>
                    <a:pt x="1768180" y="2476694"/>
                    <a:pt x="2396223" y="2476694"/>
                  </a:cubicBezTo>
                  <a:cubicBezTo>
                    <a:pt x="2808409" y="2476694"/>
                    <a:pt x="3110835" y="2276173"/>
                    <a:pt x="3525201" y="1970327"/>
                  </a:cubicBezTo>
                  <a:cubicBezTo>
                    <a:pt x="3571493" y="1936152"/>
                    <a:pt x="3617786" y="1902388"/>
                    <a:pt x="3662596" y="1869778"/>
                  </a:cubicBezTo>
                  <a:cubicBezTo>
                    <a:pt x="3905479" y="1692809"/>
                    <a:pt x="4134849" y="1525640"/>
                    <a:pt x="4287500" y="1344141"/>
                  </a:cubicBezTo>
                  <a:cubicBezTo>
                    <a:pt x="4433439" y="1170630"/>
                    <a:pt x="4498563" y="996543"/>
                    <a:pt x="4498563" y="779635"/>
                  </a:cubicBezTo>
                  <a:cubicBezTo>
                    <a:pt x="4498563" y="507799"/>
                    <a:pt x="4456499" y="249674"/>
                    <a:pt x="4376239" y="16511"/>
                  </a:cubicBezTo>
                  <a:lnTo>
                    <a:pt x="4369703"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DC43E93-F81B-4DAE-9F0A-DF9299A8C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767292 w 4934374"/>
                <a:gd name="connsiteY1" fmla="*/ 0 h 2888360"/>
                <a:gd name="connsiteX2" fmla="*/ 703453 w 4934374"/>
                <a:gd name="connsiteY2" fmla="*/ 102886 h 2888360"/>
                <a:gd name="connsiteX3" fmla="*/ 523079 w 4934374"/>
                <a:gd name="connsiteY3" fmla="*/ 779635 h 2888360"/>
                <a:gd name="connsiteX4" fmla="*/ 820885 w 4934374"/>
                <a:gd name="connsiteY4" fmla="*/ 1394539 h 2888360"/>
                <a:gd name="connsiteX5" fmla="*/ 981122 w 4934374"/>
                <a:gd name="connsiteY5" fmla="*/ 1607412 h 2888360"/>
                <a:gd name="connsiteX6" fmla="*/ 1592426 w 4934374"/>
                <a:gd name="connsiteY6" fmla="*/ 2196871 h 2888360"/>
                <a:gd name="connsiteX7" fmla="*/ 2396135 w 4934374"/>
                <a:gd name="connsiteY7" fmla="*/ 2394345 h 2888360"/>
                <a:gd name="connsiteX8" fmla="*/ 2913111 w 4934374"/>
                <a:gd name="connsiteY8" fmla="*/ 2268597 h 2888360"/>
                <a:gd name="connsiteX9" fmla="*/ 3471411 w 4934374"/>
                <a:gd name="connsiteY9" fmla="*/ 1905518 h 2888360"/>
                <a:gd name="connsiteX10" fmla="*/ 3609242 w 4934374"/>
                <a:gd name="connsiteY10" fmla="*/ 1804640 h 2888360"/>
                <a:gd name="connsiteX11" fmla="*/ 4219151 w 4934374"/>
                <a:gd name="connsiteY11" fmla="*/ 1292919 h 2888360"/>
                <a:gd name="connsiteX12" fmla="*/ 4411295 w 4934374"/>
                <a:gd name="connsiteY12" fmla="*/ 779635 h 2888360"/>
                <a:gd name="connsiteX13" fmla="*/ 4294235 w 4934374"/>
                <a:gd name="connsiteY13" fmla="*/ 44685 h 2888360"/>
                <a:gd name="connsiteX14" fmla="*/ 4276624 w 4934374"/>
                <a:gd name="connsiteY14" fmla="*/ 0 h 2888360"/>
                <a:gd name="connsiteX15" fmla="*/ 4823642 w 4934374"/>
                <a:gd name="connsiteY15" fmla="*/ 0 h 2888360"/>
                <a:gd name="connsiteX16" fmla="*/ 4850554 w 4934374"/>
                <a:gd name="connsiteY16" fmla="*/ 89409 h 2888360"/>
                <a:gd name="connsiteX17" fmla="*/ 4934374 w 4934374"/>
                <a:gd name="connsiteY17" fmla="*/ 779553 h 2888360"/>
                <a:gd name="connsiteX18" fmla="*/ 3793540 w 4934374"/>
                <a:gd name="connsiteY18" fmla="*/ 2294701 h 2888360"/>
                <a:gd name="connsiteX19" fmla="*/ 2396135 w 4934374"/>
                <a:gd name="connsiteY19" fmla="*/ 2888360 h 2888360"/>
                <a:gd name="connsiteX20" fmla="*/ 548273 w 4934374"/>
                <a:gd name="connsiteY20" fmla="*/ 1884684 h 2888360"/>
                <a:gd name="connsiteX21" fmla="*/ 0 w 4934374"/>
                <a:gd name="connsiteY21" fmla="*/ 779553 h 2888360"/>
                <a:gd name="connsiteX22" fmla="*/ 137335 w 4934374"/>
                <a:gd name="connsiteY22"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4374" h="2888360">
                  <a:moveTo>
                    <a:pt x="179816" y="0"/>
                  </a:moveTo>
                  <a:lnTo>
                    <a:pt x="767292" y="0"/>
                  </a:lnTo>
                  <a:lnTo>
                    <a:pt x="703453" y="102886"/>
                  </a:lnTo>
                  <a:cubicBezTo>
                    <a:pt x="583756" y="321853"/>
                    <a:pt x="523079" y="549550"/>
                    <a:pt x="523079" y="779635"/>
                  </a:cubicBezTo>
                  <a:cubicBezTo>
                    <a:pt x="523079" y="999508"/>
                    <a:pt x="614356" y="1127068"/>
                    <a:pt x="820885" y="1394539"/>
                  </a:cubicBezTo>
                  <a:cubicBezTo>
                    <a:pt x="872582" y="1461489"/>
                    <a:pt x="926023" y="1530745"/>
                    <a:pt x="981122" y="1607412"/>
                  </a:cubicBezTo>
                  <a:cubicBezTo>
                    <a:pt x="1175968" y="1878671"/>
                    <a:pt x="1375871" y="2071535"/>
                    <a:pt x="1592426" y="2196871"/>
                  </a:cubicBezTo>
                  <a:cubicBezTo>
                    <a:pt x="1821970" y="2329783"/>
                    <a:pt x="2084904" y="2394345"/>
                    <a:pt x="2396135" y="2394345"/>
                  </a:cubicBezTo>
                  <a:cubicBezTo>
                    <a:pt x="2572762" y="2394345"/>
                    <a:pt x="2737009" y="2354405"/>
                    <a:pt x="2913111" y="2268597"/>
                  </a:cubicBezTo>
                  <a:cubicBezTo>
                    <a:pt x="3093922" y="2180483"/>
                    <a:pt x="3272903" y="2052018"/>
                    <a:pt x="3471411" y="1905518"/>
                  </a:cubicBezTo>
                  <a:cubicBezTo>
                    <a:pt x="3517964" y="1871178"/>
                    <a:pt x="3564344" y="1837332"/>
                    <a:pt x="3609242" y="1804640"/>
                  </a:cubicBezTo>
                  <a:cubicBezTo>
                    <a:pt x="3847765" y="1630800"/>
                    <a:pt x="4073038" y="1466594"/>
                    <a:pt x="4219151" y="1292919"/>
                  </a:cubicBezTo>
                  <a:cubicBezTo>
                    <a:pt x="4353843" y="1132832"/>
                    <a:pt x="4411295" y="979332"/>
                    <a:pt x="4411295" y="779635"/>
                  </a:cubicBezTo>
                  <a:cubicBezTo>
                    <a:pt x="4411295" y="517475"/>
                    <a:pt x="4371040" y="268882"/>
                    <a:pt x="4294235" y="44685"/>
                  </a:cubicBezTo>
                  <a:lnTo>
                    <a:pt x="4276624"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2EECE7B-E861-4242-BD71-ADD8F2DD3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7711" y="0"/>
              <a:ext cx="5069918" cy="3133064"/>
            </a:xfrm>
            <a:custGeom>
              <a:avLst/>
              <a:gdLst>
                <a:gd name="connsiteX0" fmla="*/ 153448 w 5069918"/>
                <a:gd name="connsiteY0" fmla="*/ 0 h 3133064"/>
                <a:gd name="connsiteX1" fmla="*/ 215434 w 5069918"/>
                <a:gd name="connsiteY1" fmla="*/ 0 h 3133064"/>
                <a:gd name="connsiteX2" fmla="*/ 215073 w 5069918"/>
                <a:gd name="connsiteY2" fmla="*/ 727 h 3133064"/>
                <a:gd name="connsiteX3" fmla="*/ 202868 w 5069918"/>
                <a:gd name="connsiteY3" fmla="*/ 26255 h 3133064"/>
                <a:gd name="connsiteX4" fmla="*/ 191273 w 5069918"/>
                <a:gd name="connsiteY4" fmla="*/ 52030 h 3133064"/>
                <a:gd name="connsiteX5" fmla="*/ 169129 w 5069918"/>
                <a:gd name="connsiteY5" fmla="*/ 103993 h 3133064"/>
                <a:gd name="connsiteX6" fmla="*/ 148381 w 5069918"/>
                <a:gd name="connsiteY6" fmla="*/ 156532 h 3133064"/>
                <a:gd name="connsiteX7" fmla="*/ 80903 w 5069918"/>
                <a:gd name="connsiteY7" fmla="*/ 371711 h 3133064"/>
                <a:gd name="connsiteX8" fmla="*/ 26154 w 5069918"/>
                <a:gd name="connsiteY8" fmla="*/ 817551 h 3133064"/>
                <a:gd name="connsiteX9" fmla="*/ 49169 w 5069918"/>
                <a:gd name="connsiteY9" fmla="*/ 1040143 h 3133064"/>
                <a:gd name="connsiteX10" fmla="*/ 119437 w 5069918"/>
                <a:gd name="connsiteY10" fmla="*/ 1253016 h 3133064"/>
                <a:gd name="connsiteX11" fmla="*/ 143672 w 5069918"/>
                <a:gd name="connsiteY11" fmla="*/ 1303908 h 3133064"/>
                <a:gd name="connsiteX12" fmla="*/ 170611 w 5069918"/>
                <a:gd name="connsiteY12" fmla="*/ 1353648 h 3133064"/>
                <a:gd name="connsiteX13" fmla="*/ 230330 w 5069918"/>
                <a:gd name="connsiteY13" fmla="*/ 1450079 h 3133064"/>
                <a:gd name="connsiteX14" fmla="*/ 279545 w 5069918"/>
                <a:gd name="connsiteY14" fmla="*/ 1519627 h 3133064"/>
                <a:gd name="connsiteX15" fmla="*/ 228347 w 5069918"/>
                <a:gd name="connsiteY15" fmla="*/ 1437024 h 3133064"/>
                <a:gd name="connsiteX16" fmla="*/ 175168 w 5069918"/>
                <a:gd name="connsiteY16" fmla="*/ 1336146 h 3133064"/>
                <a:gd name="connsiteX17" fmla="*/ 130009 w 5069918"/>
                <a:gd name="connsiteY17" fmla="*/ 1230573 h 3133064"/>
                <a:gd name="connsiteX18" fmla="*/ 95398 w 5069918"/>
                <a:gd name="connsiteY18" fmla="*/ 1121049 h 3133064"/>
                <a:gd name="connsiteX19" fmla="*/ 82496 w 5069918"/>
                <a:gd name="connsiteY19" fmla="*/ 1065216 h 3133064"/>
                <a:gd name="connsiteX20" fmla="*/ 76829 w 5069918"/>
                <a:gd name="connsiteY20" fmla="*/ 1037216 h 3133064"/>
                <a:gd name="connsiteX21" fmla="*/ 72121 w 5069918"/>
                <a:gd name="connsiteY21" fmla="*/ 1009135 h 3133064"/>
                <a:gd name="connsiteX22" fmla="*/ 54685 w 5069918"/>
                <a:gd name="connsiteY22" fmla="*/ 784156 h 3133064"/>
                <a:gd name="connsiteX23" fmla="*/ 103070 w 5069918"/>
                <a:gd name="connsiteY23" fmla="*/ 345810 h 3133064"/>
                <a:gd name="connsiteX24" fmla="*/ 163159 w 5069918"/>
                <a:gd name="connsiteY24" fmla="*/ 132051 h 3133064"/>
                <a:gd name="connsiteX25" fmla="*/ 217797 w 5069918"/>
                <a:gd name="connsiteY25" fmla="*/ 0 h 3133064"/>
                <a:gd name="connsiteX26" fmla="*/ 848227 w 5069918"/>
                <a:gd name="connsiteY26" fmla="*/ 0 h 3133064"/>
                <a:gd name="connsiteX27" fmla="*/ 771226 w 5069918"/>
                <a:gd name="connsiteY27" fmla="*/ 124098 h 3133064"/>
                <a:gd name="connsiteX28" fmla="*/ 590852 w 5069918"/>
                <a:gd name="connsiteY28" fmla="*/ 800847 h 3133064"/>
                <a:gd name="connsiteX29" fmla="*/ 888658 w 5069918"/>
                <a:gd name="connsiteY29" fmla="*/ 1415751 h 3133064"/>
                <a:gd name="connsiteX30" fmla="*/ 1048895 w 5069918"/>
                <a:gd name="connsiteY30" fmla="*/ 1628624 h 3133064"/>
                <a:gd name="connsiteX31" fmla="*/ 1660199 w 5069918"/>
                <a:gd name="connsiteY31" fmla="*/ 2218083 h 3133064"/>
                <a:gd name="connsiteX32" fmla="*/ 2463908 w 5069918"/>
                <a:gd name="connsiteY32" fmla="*/ 2415557 h 3133064"/>
                <a:gd name="connsiteX33" fmla="*/ 2980884 w 5069918"/>
                <a:gd name="connsiteY33" fmla="*/ 2289809 h 3133064"/>
                <a:gd name="connsiteX34" fmla="*/ 3539184 w 5069918"/>
                <a:gd name="connsiteY34" fmla="*/ 1926730 h 3133064"/>
                <a:gd name="connsiteX35" fmla="*/ 3677015 w 5069918"/>
                <a:gd name="connsiteY35" fmla="*/ 1825852 h 3133064"/>
                <a:gd name="connsiteX36" fmla="*/ 4286924 w 5069918"/>
                <a:gd name="connsiteY36" fmla="*/ 1314131 h 3133064"/>
                <a:gd name="connsiteX37" fmla="*/ 4479068 w 5069918"/>
                <a:gd name="connsiteY37" fmla="*/ 800847 h 3133064"/>
                <a:gd name="connsiteX38" fmla="*/ 4362007 w 5069918"/>
                <a:gd name="connsiteY38" fmla="*/ 65898 h 3133064"/>
                <a:gd name="connsiteX39" fmla="*/ 4336037 w 5069918"/>
                <a:gd name="connsiteY39" fmla="*/ 0 h 3133064"/>
                <a:gd name="connsiteX40" fmla="*/ 4913604 w 5069918"/>
                <a:gd name="connsiteY40" fmla="*/ 0 h 3133064"/>
                <a:gd name="connsiteX41" fmla="*/ 4930823 w 5069918"/>
                <a:gd name="connsiteY41" fmla="*/ 66892 h 3133064"/>
                <a:gd name="connsiteX42" fmla="*/ 4940407 w 5069918"/>
                <a:gd name="connsiteY42" fmla="*/ 125535 h 3133064"/>
                <a:gd name="connsiteX43" fmla="*/ 4982006 w 5069918"/>
                <a:gd name="connsiteY43" fmla="*/ 278378 h 3133064"/>
                <a:gd name="connsiteX44" fmla="*/ 5027482 w 5069918"/>
                <a:gd name="connsiteY44" fmla="*/ 504952 h 3133064"/>
                <a:gd name="connsiteX45" fmla="*/ 5058082 w 5069918"/>
                <a:gd name="connsiteY45" fmla="*/ 734049 h 3133064"/>
                <a:gd name="connsiteX46" fmla="*/ 5063486 w 5069918"/>
                <a:gd name="connsiteY46" fmla="*/ 791612 h 3133064"/>
                <a:gd name="connsiteX47" fmla="*/ 5067846 w 5069918"/>
                <a:gd name="connsiteY47" fmla="*/ 850245 h 3133064"/>
                <a:gd name="connsiteX48" fmla="*/ 5069414 w 5069918"/>
                <a:gd name="connsiteY48" fmla="*/ 969733 h 3133064"/>
                <a:gd name="connsiteX49" fmla="*/ 5040732 w 5069918"/>
                <a:gd name="connsiteY49" fmla="*/ 1209783 h 3133064"/>
                <a:gd name="connsiteX50" fmla="*/ 4964102 w 5069918"/>
                <a:gd name="connsiteY50" fmla="*/ 1442832 h 3133064"/>
                <a:gd name="connsiteX51" fmla="*/ 4689486 w 5069918"/>
                <a:gd name="connsiteY51" fmla="*/ 1849969 h 3133064"/>
                <a:gd name="connsiteX52" fmla="*/ 4333792 w 5069918"/>
                <a:gd name="connsiteY52" fmla="*/ 2176567 h 3133064"/>
                <a:gd name="connsiteX53" fmla="*/ 3965196 w 5069918"/>
                <a:gd name="connsiteY53" fmla="*/ 2468002 h 3133064"/>
                <a:gd name="connsiteX54" fmla="*/ 3873745 w 5069918"/>
                <a:gd name="connsiteY54" fmla="*/ 2541128 h 3133064"/>
                <a:gd name="connsiteX55" fmla="*/ 3779416 w 5069918"/>
                <a:gd name="connsiteY55" fmla="*/ 2614666 h 3133064"/>
                <a:gd name="connsiteX56" fmla="*/ 3582739 w 5069918"/>
                <a:gd name="connsiteY56" fmla="*/ 2756555 h 3133064"/>
                <a:gd name="connsiteX57" fmla="*/ 3371851 w 5069918"/>
                <a:gd name="connsiteY57" fmla="*/ 2886338 h 3133064"/>
                <a:gd name="connsiteX58" fmla="*/ 3143614 w 5069918"/>
                <a:gd name="connsiteY58" fmla="*/ 2995780 h 3133064"/>
                <a:gd name="connsiteX59" fmla="*/ 2643552 w 5069918"/>
                <a:gd name="connsiteY59" fmla="*/ 3122516 h 3133064"/>
                <a:gd name="connsiteX60" fmla="*/ 2514264 w 5069918"/>
                <a:gd name="connsiteY60" fmla="*/ 3131657 h 3133064"/>
                <a:gd name="connsiteX61" fmla="*/ 2481920 w 5069918"/>
                <a:gd name="connsiteY61" fmla="*/ 3132810 h 3133064"/>
                <a:gd name="connsiteX62" fmla="*/ 2449664 w 5069918"/>
                <a:gd name="connsiteY62" fmla="*/ 3132975 h 3133064"/>
                <a:gd name="connsiteX63" fmla="*/ 2386284 w 5069918"/>
                <a:gd name="connsiteY63" fmla="*/ 3132234 h 3133064"/>
                <a:gd name="connsiteX64" fmla="*/ 2260658 w 5069918"/>
                <a:gd name="connsiteY64" fmla="*/ 3127292 h 3133064"/>
                <a:gd name="connsiteX65" fmla="*/ 2134945 w 5069918"/>
                <a:gd name="connsiteY65" fmla="*/ 3115928 h 3133064"/>
                <a:gd name="connsiteX66" fmla="*/ 1884564 w 5069918"/>
                <a:gd name="connsiteY66" fmla="*/ 3075412 h 3133064"/>
                <a:gd name="connsiteX67" fmla="*/ 1639764 w 5069918"/>
                <a:gd name="connsiteY67" fmla="*/ 3005498 h 3133064"/>
                <a:gd name="connsiteX68" fmla="*/ 1407081 w 5069918"/>
                <a:gd name="connsiteY68" fmla="*/ 2904125 h 3133064"/>
                <a:gd name="connsiteX69" fmla="*/ 1193491 w 5069918"/>
                <a:gd name="connsiteY69" fmla="*/ 2772201 h 3133064"/>
                <a:gd name="connsiteX70" fmla="*/ 836141 w 5069918"/>
                <a:gd name="connsiteY70" fmla="*/ 2439839 h 3133064"/>
                <a:gd name="connsiteX71" fmla="*/ 690812 w 5069918"/>
                <a:gd name="connsiteY71" fmla="*/ 2251422 h 3133064"/>
                <a:gd name="connsiteX72" fmla="*/ 562397 w 5069918"/>
                <a:gd name="connsiteY72" fmla="*/ 2054937 h 3133064"/>
                <a:gd name="connsiteX73" fmla="*/ 502504 w 5069918"/>
                <a:gd name="connsiteY73" fmla="*/ 1957435 h 3133064"/>
                <a:gd name="connsiteX74" fmla="*/ 440258 w 5069918"/>
                <a:gd name="connsiteY74" fmla="*/ 1861580 h 3133064"/>
                <a:gd name="connsiteX75" fmla="*/ 310360 w 5069918"/>
                <a:gd name="connsiteY75" fmla="*/ 1670693 h 3133064"/>
                <a:gd name="connsiteX76" fmla="*/ 246806 w 5069918"/>
                <a:gd name="connsiteY76" fmla="*/ 1573603 h 3133064"/>
                <a:gd name="connsiteX77" fmla="*/ 186303 w 5069918"/>
                <a:gd name="connsiteY77" fmla="*/ 1474372 h 3133064"/>
                <a:gd name="connsiteX78" fmla="*/ 84390 w 5069918"/>
                <a:gd name="connsiteY78" fmla="*/ 1266192 h 3133064"/>
                <a:gd name="connsiteX79" fmla="*/ 20139 w 5069918"/>
                <a:gd name="connsiteY79" fmla="*/ 1045249 h 3133064"/>
                <a:gd name="connsiteX80" fmla="*/ 0 w 5069918"/>
                <a:gd name="connsiteY80" fmla="*/ 817551 h 3133064"/>
                <a:gd name="connsiteX81" fmla="*/ 102773 w 5069918"/>
                <a:gd name="connsiteY81" fmla="*/ 142588 h 313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69918" h="3133064">
                  <a:moveTo>
                    <a:pt x="153448" y="0"/>
                  </a:moveTo>
                  <a:lnTo>
                    <a:pt x="215434" y="0"/>
                  </a:lnTo>
                  <a:lnTo>
                    <a:pt x="215073" y="727"/>
                  </a:lnTo>
                  <a:lnTo>
                    <a:pt x="202868" y="26255"/>
                  </a:lnTo>
                  <a:lnTo>
                    <a:pt x="191273" y="52030"/>
                  </a:lnTo>
                  <a:cubicBezTo>
                    <a:pt x="183688" y="69241"/>
                    <a:pt x="176016" y="86452"/>
                    <a:pt x="169129" y="103993"/>
                  </a:cubicBezTo>
                  <a:cubicBezTo>
                    <a:pt x="162242" y="121533"/>
                    <a:pt x="154658" y="138827"/>
                    <a:pt x="148381" y="156532"/>
                  </a:cubicBezTo>
                  <a:cubicBezTo>
                    <a:pt x="121529" y="226858"/>
                    <a:pt x="98775" y="298667"/>
                    <a:pt x="80903" y="371711"/>
                  </a:cubicBezTo>
                  <a:cubicBezTo>
                    <a:pt x="44636" y="517470"/>
                    <a:pt x="26067" y="667511"/>
                    <a:pt x="26154" y="817551"/>
                  </a:cubicBezTo>
                  <a:cubicBezTo>
                    <a:pt x="26589" y="892326"/>
                    <a:pt x="34000" y="966934"/>
                    <a:pt x="49169" y="1040143"/>
                  </a:cubicBezTo>
                  <a:cubicBezTo>
                    <a:pt x="65123" y="1113187"/>
                    <a:pt x="88226" y="1184666"/>
                    <a:pt x="119437" y="1253016"/>
                  </a:cubicBezTo>
                  <a:cubicBezTo>
                    <a:pt x="126847" y="1270228"/>
                    <a:pt x="135478" y="1287027"/>
                    <a:pt x="143672" y="1303908"/>
                  </a:cubicBezTo>
                  <a:cubicBezTo>
                    <a:pt x="152565" y="1320543"/>
                    <a:pt x="161021" y="1337342"/>
                    <a:pt x="170611" y="1353648"/>
                  </a:cubicBezTo>
                  <a:cubicBezTo>
                    <a:pt x="188919" y="1386587"/>
                    <a:pt x="209319" y="1418539"/>
                    <a:pt x="230330" y="1450079"/>
                  </a:cubicBezTo>
                  <a:lnTo>
                    <a:pt x="279545" y="1519627"/>
                  </a:lnTo>
                  <a:lnTo>
                    <a:pt x="228347" y="1437024"/>
                  </a:lnTo>
                  <a:cubicBezTo>
                    <a:pt x="209690" y="1404084"/>
                    <a:pt x="191645" y="1370567"/>
                    <a:pt x="175168" y="1336146"/>
                  </a:cubicBezTo>
                  <a:cubicBezTo>
                    <a:pt x="158778" y="1301641"/>
                    <a:pt x="143522" y="1266478"/>
                    <a:pt x="130009" y="1230573"/>
                  </a:cubicBezTo>
                  <a:cubicBezTo>
                    <a:pt x="116757" y="1194587"/>
                    <a:pt x="104988" y="1158105"/>
                    <a:pt x="95398" y="1121049"/>
                  </a:cubicBezTo>
                  <a:cubicBezTo>
                    <a:pt x="90865" y="1102520"/>
                    <a:pt x="86245" y="1083909"/>
                    <a:pt x="82496" y="1065216"/>
                  </a:cubicBezTo>
                  <a:lnTo>
                    <a:pt x="76829" y="1037216"/>
                  </a:lnTo>
                  <a:lnTo>
                    <a:pt x="72121" y="1009135"/>
                  </a:lnTo>
                  <a:cubicBezTo>
                    <a:pt x="59829" y="934198"/>
                    <a:pt x="54685" y="858847"/>
                    <a:pt x="54685" y="784156"/>
                  </a:cubicBezTo>
                  <a:cubicBezTo>
                    <a:pt x="55033" y="637163"/>
                    <a:pt x="71337" y="490169"/>
                    <a:pt x="103070" y="345810"/>
                  </a:cubicBezTo>
                  <a:cubicBezTo>
                    <a:pt x="118894" y="273671"/>
                    <a:pt x="138923" y="202233"/>
                    <a:pt x="163159" y="132051"/>
                  </a:cubicBezTo>
                  <a:lnTo>
                    <a:pt x="217797" y="0"/>
                  </a:lnTo>
                  <a:lnTo>
                    <a:pt x="848227" y="0"/>
                  </a:lnTo>
                  <a:lnTo>
                    <a:pt x="771226" y="124098"/>
                  </a:lnTo>
                  <a:cubicBezTo>
                    <a:pt x="651529" y="343066"/>
                    <a:pt x="590852" y="570762"/>
                    <a:pt x="590852" y="800847"/>
                  </a:cubicBezTo>
                  <a:cubicBezTo>
                    <a:pt x="590852" y="1020720"/>
                    <a:pt x="682129" y="1148280"/>
                    <a:pt x="888658" y="1415751"/>
                  </a:cubicBezTo>
                  <a:cubicBezTo>
                    <a:pt x="940355" y="1482701"/>
                    <a:pt x="993796" y="1551957"/>
                    <a:pt x="1048895" y="1628624"/>
                  </a:cubicBezTo>
                  <a:cubicBezTo>
                    <a:pt x="1243741" y="1899883"/>
                    <a:pt x="1443644" y="2092747"/>
                    <a:pt x="1660199" y="2218083"/>
                  </a:cubicBezTo>
                  <a:cubicBezTo>
                    <a:pt x="1889743" y="2350995"/>
                    <a:pt x="2152677" y="2415557"/>
                    <a:pt x="2463908" y="2415557"/>
                  </a:cubicBezTo>
                  <a:cubicBezTo>
                    <a:pt x="2640535" y="2415557"/>
                    <a:pt x="2804782" y="2375617"/>
                    <a:pt x="2980884" y="2289809"/>
                  </a:cubicBezTo>
                  <a:cubicBezTo>
                    <a:pt x="3161695" y="2201695"/>
                    <a:pt x="3340676" y="2073230"/>
                    <a:pt x="3539184" y="1926730"/>
                  </a:cubicBezTo>
                  <a:cubicBezTo>
                    <a:pt x="3585737" y="1892390"/>
                    <a:pt x="3632117" y="1858544"/>
                    <a:pt x="3677015" y="1825852"/>
                  </a:cubicBezTo>
                  <a:cubicBezTo>
                    <a:pt x="3915538" y="1652012"/>
                    <a:pt x="4140811" y="1487806"/>
                    <a:pt x="4286924" y="1314131"/>
                  </a:cubicBezTo>
                  <a:cubicBezTo>
                    <a:pt x="4421616" y="1154044"/>
                    <a:pt x="4479068" y="1000544"/>
                    <a:pt x="4479068" y="800847"/>
                  </a:cubicBezTo>
                  <a:cubicBezTo>
                    <a:pt x="4479068" y="538687"/>
                    <a:pt x="4438813" y="290094"/>
                    <a:pt x="4362007" y="65898"/>
                  </a:cubicBezTo>
                  <a:lnTo>
                    <a:pt x="4336037" y="0"/>
                  </a:lnTo>
                  <a:lnTo>
                    <a:pt x="4913604" y="0"/>
                  </a:lnTo>
                  <a:lnTo>
                    <a:pt x="4930823" y="66892"/>
                  </a:lnTo>
                  <a:lnTo>
                    <a:pt x="4940407" y="125535"/>
                  </a:lnTo>
                  <a:lnTo>
                    <a:pt x="4982006" y="278378"/>
                  </a:lnTo>
                  <a:cubicBezTo>
                    <a:pt x="4999758" y="353368"/>
                    <a:pt x="5014971" y="428944"/>
                    <a:pt x="5027482" y="504952"/>
                  </a:cubicBezTo>
                  <a:cubicBezTo>
                    <a:pt x="5040123" y="580961"/>
                    <a:pt x="5050323" y="657382"/>
                    <a:pt x="5058082" y="734049"/>
                  </a:cubicBezTo>
                  <a:cubicBezTo>
                    <a:pt x="5060261" y="753237"/>
                    <a:pt x="5061743" y="772425"/>
                    <a:pt x="5063486" y="791612"/>
                  </a:cubicBezTo>
                  <a:cubicBezTo>
                    <a:pt x="5065318" y="810552"/>
                    <a:pt x="5066625" y="830398"/>
                    <a:pt x="5067846" y="850245"/>
                  </a:cubicBezTo>
                  <a:cubicBezTo>
                    <a:pt x="5069851" y="889855"/>
                    <a:pt x="5070461" y="929712"/>
                    <a:pt x="5069414" y="969733"/>
                  </a:cubicBezTo>
                  <a:cubicBezTo>
                    <a:pt x="5067060" y="1049695"/>
                    <a:pt x="5057820" y="1130233"/>
                    <a:pt x="5040732" y="1209783"/>
                  </a:cubicBezTo>
                  <a:cubicBezTo>
                    <a:pt x="5023123" y="1289250"/>
                    <a:pt x="4997578" y="1367647"/>
                    <a:pt x="4964102" y="1442832"/>
                  </a:cubicBezTo>
                  <a:cubicBezTo>
                    <a:pt x="4897409" y="1593697"/>
                    <a:pt x="4799942" y="1730232"/>
                    <a:pt x="4689486" y="1849969"/>
                  </a:cubicBezTo>
                  <a:cubicBezTo>
                    <a:pt x="4579116" y="1970446"/>
                    <a:pt x="4456716" y="2076100"/>
                    <a:pt x="4333792" y="2176567"/>
                  </a:cubicBezTo>
                  <a:cubicBezTo>
                    <a:pt x="4210520" y="2276869"/>
                    <a:pt x="4085853" y="2371736"/>
                    <a:pt x="3965196" y="2468002"/>
                  </a:cubicBezTo>
                  <a:lnTo>
                    <a:pt x="3873745" y="2541128"/>
                  </a:lnTo>
                  <a:cubicBezTo>
                    <a:pt x="3842621" y="2565751"/>
                    <a:pt x="3811324" y="2590374"/>
                    <a:pt x="3779416" y="2614666"/>
                  </a:cubicBezTo>
                  <a:cubicBezTo>
                    <a:pt x="3715862" y="2663335"/>
                    <a:pt x="3650652" y="2711016"/>
                    <a:pt x="3582739" y="2756555"/>
                  </a:cubicBezTo>
                  <a:cubicBezTo>
                    <a:pt x="3514913" y="2802012"/>
                    <a:pt x="3445170" y="2846151"/>
                    <a:pt x="3371851" y="2886338"/>
                  </a:cubicBezTo>
                  <a:cubicBezTo>
                    <a:pt x="3298533" y="2926442"/>
                    <a:pt x="3222687" y="2963664"/>
                    <a:pt x="3143614" y="2995780"/>
                  </a:cubicBezTo>
                  <a:cubicBezTo>
                    <a:pt x="2985994" y="3060837"/>
                    <a:pt x="2815732" y="3104317"/>
                    <a:pt x="2643552" y="3122516"/>
                  </a:cubicBezTo>
                  <a:cubicBezTo>
                    <a:pt x="2600484" y="3126799"/>
                    <a:pt x="2557331" y="3130258"/>
                    <a:pt x="2514264" y="3131657"/>
                  </a:cubicBezTo>
                  <a:lnTo>
                    <a:pt x="2481920" y="3132810"/>
                  </a:lnTo>
                  <a:lnTo>
                    <a:pt x="2449664" y="3132975"/>
                  </a:lnTo>
                  <a:cubicBezTo>
                    <a:pt x="2427868" y="3133304"/>
                    <a:pt x="2407207" y="3132646"/>
                    <a:pt x="2386284" y="3132234"/>
                  </a:cubicBezTo>
                  <a:cubicBezTo>
                    <a:pt x="2344524" y="3131740"/>
                    <a:pt x="2302505" y="3129352"/>
                    <a:pt x="2260658" y="3127292"/>
                  </a:cubicBezTo>
                  <a:cubicBezTo>
                    <a:pt x="2218725" y="3123999"/>
                    <a:pt x="2176791" y="3120952"/>
                    <a:pt x="2134945" y="3115928"/>
                  </a:cubicBezTo>
                  <a:cubicBezTo>
                    <a:pt x="2051165" y="3106458"/>
                    <a:pt x="1967473" y="3093529"/>
                    <a:pt x="1884564" y="3075412"/>
                  </a:cubicBezTo>
                  <a:cubicBezTo>
                    <a:pt x="1801657" y="3057296"/>
                    <a:pt x="1719708" y="3033990"/>
                    <a:pt x="1639764" y="3005498"/>
                  </a:cubicBezTo>
                  <a:cubicBezTo>
                    <a:pt x="1559820" y="2976922"/>
                    <a:pt x="1481969" y="2942830"/>
                    <a:pt x="1407081" y="2904125"/>
                  </a:cubicBezTo>
                  <a:cubicBezTo>
                    <a:pt x="1332455" y="2864845"/>
                    <a:pt x="1260794" y="2820953"/>
                    <a:pt x="1193491" y="2772201"/>
                  </a:cubicBezTo>
                  <a:cubicBezTo>
                    <a:pt x="1058362" y="2675194"/>
                    <a:pt x="939973" y="2561469"/>
                    <a:pt x="836141" y="2439839"/>
                  </a:cubicBezTo>
                  <a:cubicBezTo>
                    <a:pt x="784444" y="2378735"/>
                    <a:pt x="736321" y="2315656"/>
                    <a:pt x="690812" y="2251422"/>
                  </a:cubicBezTo>
                  <a:cubicBezTo>
                    <a:pt x="645217" y="2187190"/>
                    <a:pt x="602674" y="2121557"/>
                    <a:pt x="562397" y="2054937"/>
                  </a:cubicBezTo>
                  <a:cubicBezTo>
                    <a:pt x="541823" y="2021256"/>
                    <a:pt x="522992" y="1989716"/>
                    <a:pt x="502504" y="1957435"/>
                  </a:cubicBezTo>
                  <a:cubicBezTo>
                    <a:pt x="482192" y="1925401"/>
                    <a:pt x="461530" y="1893367"/>
                    <a:pt x="440258" y="1861580"/>
                  </a:cubicBezTo>
                  <a:lnTo>
                    <a:pt x="310360" y="1670693"/>
                  </a:lnTo>
                  <a:cubicBezTo>
                    <a:pt x="288826" y="1638577"/>
                    <a:pt x="267555" y="1606296"/>
                    <a:pt x="246806" y="1573603"/>
                  </a:cubicBezTo>
                  <a:cubicBezTo>
                    <a:pt x="226057" y="1540910"/>
                    <a:pt x="205483" y="1508135"/>
                    <a:pt x="186303" y="1474372"/>
                  </a:cubicBezTo>
                  <a:cubicBezTo>
                    <a:pt x="147857" y="1407174"/>
                    <a:pt x="112550" y="1338002"/>
                    <a:pt x="84390" y="1266192"/>
                  </a:cubicBezTo>
                  <a:cubicBezTo>
                    <a:pt x="55708" y="1194630"/>
                    <a:pt x="34436" y="1120434"/>
                    <a:pt x="20139" y="1045249"/>
                  </a:cubicBezTo>
                  <a:cubicBezTo>
                    <a:pt x="6452" y="970064"/>
                    <a:pt x="0" y="893725"/>
                    <a:pt x="0" y="817551"/>
                  </a:cubicBezTo>
                  <a:cubicBezTo>
                    <a:pt x="850" y="589772"/>
                    <a:pt x="36028" y="362457"/>
                    <a:pt x="102773" y="1425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title 2">
            <a:extLst>
              <a:ext uri="{FF2B5EF4-FFF2-40B4-BE49-F238E27FC236}">
                <a16:creationId xmlns:a16="http://schemas.microsoft.com/office/drawing/2014/main" id="{F08CD234-329F-4791-9B9F-4F0BD1B1A179}"/>
              </a:ext>
            </a:extLst>
          </p:cNvPr>
          <p:cNvSpPr>
            <a:spLocks noGrp="1"/>
          </p:cNvSpPr>
          <p:nvPr>
            <p:ph type="subTitle" idx="1"/>
          </p:nvPr>
        </p:nvSpPr>
        <p:spPr>
          <a:xfrm>
            <a:off x="804672" y="2939026"/>
            <a:ext cx="5946202" cy="838831"/>
          </a:xfrm>
        </p:spPr>
        <p:txBody>
          <a:bodyPr anchor="b">
            <a:normAutofit/>
          </a:bodyPr>
          <a:lstStyle/>
          <a:p>
            <a:pPr algn="l"/>
            <a:r>
              <a:rPr lang="en-US" sz="2000" b="1">
                <a:solidFill>
                  <a:schemeClr val="tx2"/>
                </a:solidFill>
                <a:latin typeface="Oswald" panose="00000500000000000000" pitchFamily="2" charset="0"/>
              </a:rPr>
              <a:t>PRESENTER: Brandon Ritchey</a:t>
            </a:r>
          </a:p>
          <a:p>
            <a:pPr algn="l"/>
            <a:endParaRPr lang="en-US" sz="2000" b="1">
              <a:solidFill>
                <a:schemeClr val="tx2"/>
              </a:solidFill>
              <a:latin typeface="Oswald" panose="00000500000000000000" pitchFamily="2" charset="0"/>
            </a:endParaRPr>
          </a:p>
          <a:p>
            <a:pPr algn="l"/>
            <a:endParaRPr lang="en-US" sz="2000" b="1">
              <a:solidFill>
                <a:schemeClr val="tx2"/>
              </a:solidFill>
              <a:latin typeface="Oswald" panose="00000500000000000000" pitchFamily="2" charset="0"/>
            </a:endParaRPr>
          </a:p>
        </p:txBody>
      </p:sp>
      <p:pic>
        <p:nvPicPr>
          <p:cNvPr id="4" name="x__x0000_i1025">
            <a:extLst>
              <a:ext uri="{FF2B5EF4-FFF2-40B4-BE49-F238E27FC236}">
                <a16:creationId xmlns:a16="http://schemas.microsoft.com/office/drawing/2014/main" id="{01650AA0-0E9C-CC2D-6908-21580453F65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5475305" y="604725"/>
            <a:ext cx="2378315" cy="6897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EA5113C-4CBD-C63E-65B0-3D36B32AE0EB}"/>
              </a:ext>
            </a:extLst>
          </p:cNvPr>
          <p:cNvPicPr>
            <a:picLocks noChangeAspect="1"/>
          </p:cNvPicPr>
          <p:nvPr/>
        </p:nvPicPr>
        <p:blipFill>
          <a:blip r:embed="rId4"/>
          <a:stretch>
            <a:fillRect/>
          </a:stretch>
        </p:blipFill>
        <p:spPr>
          <a:xfrm>
            <a:off x="8442670" y="4200716"/>
            <a:ext cx="3421939" cy="2061718"/>
          </a:xfrm>
          <a:prstGeom prst="rect">
            <a:avLst/>
          </a:prstGeom>
        </p:spPr>
      </p:pic>
    </p:spTree>
    <p:extLst>
      <p:ext uri="{BB962C8B-B14F-4D97-AF65-F5344CB8AC3E}">
        <p14:creationId xmlns:p14="http://schemas.microsoft.com/office/powerpoint/2010/main" val="330415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Rectangle 4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35467" y="1250994"/>
            <a:ext cx="3765505" cy="2829121"/>
          </a:xfrm>
          <a:prstGeom prst="ellipse">
            <a:avLst/>
          </a:prstGeom>
        </p:spPr>
        <p:txBody>
          <a:bodyPr vert="horz" lIns="91440" tIns="45720" rIns="91440" bIns="45720" rtlCol="0" anchor="b">
            <a:normAutofit/>
          </a:bodyPr>
          <a:lstStyle/>
          <a:p>
            <a:pPr algn="r"/>
            <a:r>
              <a:rPr lang="en-US" sz="3700" kern="1200" dirty="0">
                <a:solidFill>
                  <a:srgbClr val="FFFFFF"/>
                </a:solidFill>
                <a:latin typeface="Oswald" panose="00000500000000000000" pitchFamily="2" charset="0"/>
              </a:rPr>
              <a:t>Parent of Record on the </a:t>
            </a:r>
            <a:r>
              <a:rPr lang="en-US" sz="3700" dirty="0">
                <a:solidFill>
                  <a:srgbClr val="FFFFFF"/>
                </a:solidFill>
                <a:latin typeface="Oswald" panose="00000500000000000000" pitchFamily="2" charset="0"/>
                <a:sym typeface="Oswald"/>
              </a:rPr>
              <a:t>FAFSA</a:t>
            </a:r>
            <a:r>
              <a:rPr lang="en-US" sz="3700" dirty="0">
                <a:solidFill>
                  <a:srgbClr val="FFFFFF"/>
                </a:solidFill>
                <a:latin typeface="Oswald" panose="00000500000000000000" pitchFamily="2" charset="0"/>
                <a:sym typeface="Arial"/>
              </a:rPr>
              <a:t>®</a:t>
            </a:r>
            <a:endParaRPr lang="en-US" sz="3700" kern="1200" dirty="0">
              <a:solidFill>
                <a:srgbClr val="FFFFFF"/>
              </a:solidFill>
              <a:latin typeface="Oswald" panose="00000500000000000000" pitchFamily="2" charset="0"/>
            </a:endParaRPr>
          </a:p>
        </p:txBody>
      </p:sp>
      <p:graphicFrame>
        <p:nvGraphicFramePr>
          <p:cNvPr id="5" name="Content Placeholder 1">
            <a:extLst>
              <a:ext uri="{FF2B5EF4-FFF2-40B4-BE49-F238E27FC236}">
                <a16:creationId xmlns:a16="http://schemas.microsoft.com/office/drawing/2014/main" id="{D7C8864B-BF0A-AD6E-31A3-CAE45B06CE82}"/>
              </a:ext>
            </a:extLst>
          </p:cNvPr>
          <p:cNvGraphicFramePr>
            <a:graphicFrameLocks noGrp="1"/>
          </p:cNvGraphicFramePr>
          <p:nvPr>
            <p:ph idx="1"/>
            <p:extLst>
              <p:ext uri="{D42A27DB-BD31-4B8C-83A1-F6EECF244321}">
                <p14:modId xmlns:p14="http://schemas.microsoft.com/office/powerpoint/2010/main" val="16153111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8258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F54EFC5-0C7D-4CFB-69E8-27F3438318E0}"/>
              </a:ext>
            </a:extLst>
          </p:cNvPr>
          <p:cNvSpPr>
            <a:spLocks noGrp="1"/>
          </p:cNvSpPr>
          <p:nvPr>
            <p:ph type="title"/>
          </p:nvPr>
        </p:nvSpPr>
        <p:spPr>
          <a:xfrm>
            <a:off x="418225" y="489329"/>
            <a:ext cx="3201366" cy="3387497"/>
          </a:xfrm>
        </p:spPr>
        <p:txBody>
          <a:bodyPr vert="horz" lIns="91440" tIns="45720" rIns="91440" bIns="45720" rtlCol="0" anchor="b">
            <a:normAutofit/>
          </a:bodyPr>
          <a:lstStyle/>
          <a:p>
            <a:pPr algn="r">
              <a:spcBef>
                <a:spcPct val="0"/>
              </a:spcBef>
            </a:pPr>
            <a:r>
              <a:rPr lang="en-US" sz="3700" dirty="0">
                <a:solidFill>
                  <a:srgbClr val="FFFFFF"/>
                </a:solidFill>
                <a:latin typeface="Oswald" panose="00000500000000000000" pitchFamily="2" charset="0"/>
                <a:ea typeface="+mj-ea"/>
                <a:cs typeface="+mj-cs"/>
              </a:rPr>
              <a:t>Parent Wizard Questions</a:t>
            </a:r>
          </a:p>
        </p:txBody>
      </p:sp>
      <p:sp>
        <p:nvSpPr>
          <p:cNvPr id="6" name="Text Placeholder 5">
            <a:extLst>
              <a:ext uri="{FF2B5EF4-FFF2-40B4-BE49-F238E27FC236}">
                <a16:creationId xmlns:a16="http://schemas.microsoft.com/office/drawing/2014/main" id="{81B39D44-4914-AF84-F2DC-6297CA93944C}"/>
              </a:ext>
            </a:extLst>
          </p:cNvPr>
          <p:cNvSpPr>
            <a:spLocks noGrp="1"/>
          </p:cNvSpPr>
          <p:nvPr>
            <p:ph type="body" idx="1"/>
          </p:nvPr>
        </p:nvSpPr>
        <p:spPr>
          <a:xfrm>
            <a:off x="3900973" y="-559836"/>
            <a:ext cx="4208521" cy="7791060"/>
          </a:xfrm>
        </p:spPr>
        <p:txBody>
          <a:bodyPr vert="horz" lIns="91440" tIns="45720" rIns="91440" bIns="45720" rtlCol="0" anchor="ctr">
            <a:normAutofit/>
          </a:bodyPr>
          <a:lstStyle/>
          <a:p>
            <a:pPr indent="-228600"/>
            <a:r>
              <a:rPr lang="en-US" sz="1400" dirty="0">
                <a:latin typeface="+mn-lt"/>
                <a:ea typeface="+mn-ea"/>
                <a:cs typeface="+mn-cs"/>
              </a:rPr>
              <a:t>Are your parents married to each other?</a:t>
            </a:r>
          </a:p>
          <a:p>
            <a:pPr lvl="1" indent="-228600"/>
            <a:r>
              <a:rPr lang="en-US" sz="1400" dirty="0"/>
              <a:t>If yes, provide information about both parents</a:t>
            </a:r>
          </a:p>
          <a:p>
            <a:pPr lvl="1" indent="-228600"/>
            <a:r>
              <a:rPr lang="en-US" sz="1400" dirty="0"/>
              <a:t>If no, next question</a:t>
            </a:r>
          </a:p>
          <a:p>
            <a:pPr indent="-228600"/>
            <a:r>
              <a:rPr lang="en-US" sz="1400" dirty="0">
                <a:latin typeface="+mn-lt"/>
                <a:ea typeface="+mn-ea"/>
                <a:cs typeface="+mn-cs"/>
              </a:rPr>
              <a:t>Do the parents live together?</a:t>
            </a:r>
          </a:p>
          <a:p>
            <a:pPr lvl="1" indent="-228600"/>
            <a:r>
              <a:rPr lang="en-US" sz="1400" dirty="0"/>
              <a:t>If yes, provide information about both parents</a:t>
            </a:r>
          </a:p>
          <a:p>
            <a:pPr lvl="1" indent="-228600"/>
            <a:r>
              <a:rPr lang="en-US" sz="1400" dirty="0"/>
              <a:t>If no, next question</a:t>
            </a:r>
          </a:p>
          <a:p>
            <a:pPr indent="-228600"/>
            <a:r>
              <a:rPr lang="en-US" sz="1400" dirty="0">
                <a:latin typeface="+mn-lt"/>
                <a:ea typeface="+mn-ea"/>
                <a:cs typeface="+mn-cs"/>
              </a:rPr>
              <a:t>Did one parent provide more financial support than the other over the past 12 months?</a:t>
            </a:r>
          </a:p>
          <a:p>
            <a:pPr lvl="1" indent="-228600"/>
            <a:r>
              <a:rPr lang="en-US" sz="1400" dirty="0"/>
              <a:t>If both parents provided an exact equal amount of financial support or if they don’t support the student financially, select “No,” and refer to the parent with the greater income or assets in the next question.</a:t>
            </a:r>
          </a:p>
          <a:p>
            <a:pPr lvl="1" indent="-228600"/>
            <a:r>
              <a:rPr lang="en-US" sz="1400" dirty="0"/>
              <a:t>Yes or No, next question</a:t>
            </a:r>
          </a:p>
          <a:p>
            <a:pPr indent="-228600"/>
            <a:r>
              <a:rPr lang="en-US" sz="1400" dirty="0">
                <a:latin typeface="+mn-lt"/>
                <a:ea typeface="+mn-ea"/>
                <a:cs typeface="+mn-cs"/>
              </a:rPr>
              <a:t>Has the parent you identified in the previous question remarried?</a:t>
            </a:r>
          </a:p>
          <a:p>
            <a:pPr lvl="1" indent="-228600"/>
            <a:r>
              <a:rPr lang="en-US" sz="1400" dirty="0"/>
              <a:t>If yes, provide information for the parent and stepparent</a:t>
            </a:r>
          </a:p>
          <a:p>
            <a:pPr lvl="1" indent="-228600"/>
            <a:r>
              <a:rPr lang="en-US" sz="1400" dirty="0"/>
              <a:t>If no, provide information about this parent only</a:t>
            </a:r>
          </a:p>
        </p:txBody>
      </p:sp>
      <p:pic>
        <p:nvPicPr>
          <p:cNvPr id="8" name="Picture 7">
            <a:extLst>
              <a:ext uri="{FF2B5EF4-FFF2-40B4-BE49-F238E27FC236}">
                <a16:creationId xmlns:a16="http://schemas.microsoft.com/office/drawing/2014/main" id="{D9AC5F06-D928-50D8-4A34-21CBFF6BC308}"/>
              </a:ext>
            </a:extLst>
          </p:cNvPr>
          <p:cNvPicPr>
            <a:picLocks noChangeAspect="1"/>
          </p:cNvPicPr>
          <p:nvPr/>
        </p:nvPicPr>
        <p:blipFill>
          <a:blip r:embed="rId2"/>
          <a:stretch>
            <a:fillRect/>
          </a:stretch>
        </p:blipFill>
        <p:spPr>
          <a:xfrm>
            <a:off x="7938799" y="1007530"/>
            <a:ext cx="4208521" cy="4599476"/>
          </a:xfrm>
          <a:prstGeom prst="rect">
            <a:avLst/>
          </a:prstGeom>
        </p:spPr>
      </p:pic>
    </p:spTree>
    <p:extLst>
      <p:ext uri="{BB962C8B-B14F-4D97-AF65-F5344CB8AC3E}">
        <p14:creationId xmlns:p14="http://schemas.microsoft.com/office/powerpoint/2010/main" val="3518049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433DB6-8D7E-7797-0A71-6166FFF16DE3}"/>
              </a:ext>
            </a:extLst>
          </p:cNvPr>
          <p:cNvSpPr>
            <a:spLocks noGrp="1"/>
          </p:cNvSpPr>
          <p:nvPr>
            <p:ph type="title"/>
          </p:nvPr>
        </p:nvSpPr>
        <p:spPr>
          <a:xfrm>
            <a:off x="838200" y="557188"/>
            <a:ext cx="10515600" cy="1133499"/>
          </a:xfrm>
        </p:spPr>
        <p:txBody>
          <a:bodyPr>
            <a:normAutofit/>
          </a:bodyPr>
          <a:lstStyle/>
          <a:p>
            <a:pPr algn="ctr"/>
            <a:r>
              <a:rPr lang="en-US" sz="5200" dirty="0">
                <a:latin typeface="Oswald" panose="00000500000000000000" pitchFamily="2" charset="0"/>
              </a:rPr>
              <a:t>Contributors </a:t>
            </a:r>
            <a:endParaRPr lang="en-US" sz="5200">
              <a:latin typeface="Oswald" panose="00000500000000000000" pitchFamily="2" charset="0"/>
            </a:endParaRPr>
          </a:p>
        </p:txBody>
      </p:sp>
      <p:graphicFrame>
        <p:nvGraphicFramePr>
          <p:cNvPr id="25" name="Content Placeholder 2">
            <a:extLst>
              <a:ext uri="{FF2B5EF4-FFF2-40B4-BE49-F238E27FC236}">
                <a16:creationId xmlns:a16="http://schemas.microsoft.com/office/drawing/2014/main" id="{CBCD99CC-245B-1E24-DF57-309051D00DBD}"/>
              </a:ext>
            </a:extLst>
          </p:cNvPr>
          <p:cNvGraphicFramePr>
            <a:graphicFrameLocks noGrp="1"/>
          </p:cNvGraphicFramePr>
          <p:nvPr>
            <p:ph idx="1"/>
            <p:extLst>
              <p:ext uri="{D42A27DB-BD31-4B8C-83A1-F6EECF244321}">
                <p14:modId xmlns:p14="http://schemas.microsoft.com/office/powerpoint/2010/main" val="280834960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3733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81"/>
        <p:cNvGrpSpPr/>
        <p:nvPr/>
      </p:nvGrpSpPr>
      <p:grpSpPr>
        <a:xfrm>
          <a:off x="0" y="0"/>
          <a:ext cx="0" cy="0"/>
          <a:chOff x="0" y="0"/>
          <a:chExt cx="0" cy="0"/>
        </a:xfrm>
      </p:grpSpPr>
      <p:sp useBgFill="1">
        <p:nvSpPr>
          <p:cNvPr id="914" name="Rectangle 90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Rectangle 90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6" name="Rectangle 90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Rectangle 90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8" name="Freeform: Shape 90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2" name="Google Shape;882;p14"/>
          <p:cNvSpPr txBox="1">
            <a:spLocks noGrp="1"/>
          </p:cNvSpPr>
          <p:nvPr>
            <p:ph type="title" idx="4294967295"/>
          </p:nvPr>
        </p:nvSpPr>
        <p:spPr>
          <a:xfrm>
            <a:off x="98615" y="2501549"/>
            <a:ext cx="3680283" cy="3071906"/>
          </a:xfrm>
          <a:prstGeom prst="rect">
            <a:avLst/>
          </a:prstGeom>
        </p:spPr>
        <p:txBody>
          <a:bodyPr spcFirstLastPara="1" vert="horz" lIns="91440" tIns="45720" rIns="91440" bIns="45720" rtlCol="0" anchor="t" anchorCtr="0">
            <a:normAutofit/>
          </a:bodyPr>
          <a:lstStyle/>
          <a:p>
            <a:pPr marL="0" marR="0" lvl="0" indent="0" algn="r">
              <a:spcAft>
                <a:spcPts val="0"/>
              </a:spcAft>
              <a:buClr>
                <a:schemeClr val="dk1"/>
              </a:buClr>
              <a:buSzPts val="4250"/>
            </a:pPr>
            <a:r>
              <a:rPr lang="en-US" sz="3700" dirty="0">
                <a:solidFill>
                  <a:srgbClr val="FFFFFF"/>
                </a:solidFill>
                <a:latin typeface="Oswald" panose="00000500000000000000" pitchFamily="2" charset="0"/>
                <a:sym typeface="Oswald"/>
              </a:rPr>
              <a:t>Dependent Student FAFSA</a:t>
            </a:r>
            <a:r>
              <a:rPr lang="en-US" sz="3700" dirty="0">
                <a:solidFill>
                  <a:srgbClr val="FFFFFF"/>
                </a:solidFill>
                <a:latin typeface="Oswald" panose="00000500000000000000" pitchFamily="2" charset="0"/>
                <a:sym typeface="Arial"/>
              </a:rPr>
              <a:t>®</a:t>
            </a:r>
            <a:r>
              <a:rPr lang="en-US" sz="3700" dirty="0">
                <a:solidFill>
                  <a:srgbClr val="FFFFFF"/>
                </a:solidFill>
                <a:latin typeface="Oswald" panose="00000500000000000000" pitchFamily="2" charset="0"/>
                <a:sym typeface="Oswald"/>
              </a:rPr>
              <a:t> Form Landing Page</a:t>
            </a:r>
          </a:p>
        </p:txBody>
      </p:sp>
      <p:pic>
        <p:nvPicPr>
          <p:cNvPr id="884" name="Google Shape;884;p14" descr="Screenshot of the Free Application for Federal Student Aid (FAFSA) form landing page. Buttons display the option to “Start a New Form” or “Edit Existing Form.”"/>
          <p:cNvPicPr preferRelativeResize="0"/>
          <p:nvPr/>
        </p:nvPicPr>
        <p:blipFill rotWithShape="1">
          <a:blip r:embed="rId3"/>
          <a:srcRect l="525"/>
          <a:stretch/>
        </p:blipFill>
        <p:spPr>
          <a:xfrm>
            <a:off x="4502428" y="514367"/>
            <a:ext cx="7225748" cy="582926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7"/>
        <p:cNvGrpSpPr/>
        <p:nvPr/>
      </p:nvGrpSpPr>
      <p:grpSpPr>
        <a:xfrm>
          <a:off x="0" y="0"/>
          <a:ext cx="0" cy="0"/>
          <a:chOff x="0" y="0"/>
          <a:chExt cx="0" cy="0"/>
        </a:xfrm>
      </p:grpSpPr>
      <p:sp useBgFill="1">
        <p:nvSpPr>
          <p:cNvPr id="905" name="Rectangle 90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Rectangle 90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9" name="Rectangle 90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Rectangle 91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3" name="Freeform: Shape 91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8" name="Google Shape;898;p16"/>
          <p:cNvSpPr txBox="1">
            <a:spLocks noGrp="1"/>
          </p:cNvSpPr>
          <p:nvPr>
            <p:ph type="title" idx="4294967295"/>
          </p:nvPr>
        </p:nvSpPr>
        <p:spPr>
          <a:xfrm>
            <a:off x="660041" y="2767106"/>
            <a:ext cx="2880828" cy="3071906"/>
          </a:xfrm>
          <a:prstGeom prst="rect">
            <a:avLst/>
          </a:prstGeom>
        </p:spPr>
        <p:txBody>
          <a:bodyPr spcFirstLastPara="1" vert="horz" lIns="91440" tIns="45720" rIns="91440" bIns="45720" rtlCol="0" anchor="t" anchorCtr="0">
            <a:normAutofit/>
          </a:bodyPr>
          <a:lstStyle/>
          <a:p>
            <a:pPr marL="0" marR="0" lvl="0" indent="0" algn="r">
              <a:spcAft>
                <a:spcPts val="0"/>
              </a:spcAft>
              <a:buClr>
                <a:schemeClr val="dk1"/>
              </a:buClr>
              <a:buSzPts val="4250"/>
            </a:pPr>
            <a:r>
              <a:rPr lang="en-US" sz="3700" dirty="0">
                <a:solidFill>
                  <a:srgbClr val="FFFFFF"/>
                </a:solidFill>
                <a:latin typeface="Oswald" panose="00000500000000000000" pitchFamily="2" charset="0"/>
                <a:sym typeface="Oswald"/>
              </a:rPr>
              <a:t>FAFSA</a:t>
            </a:r>
            <a:r>
              <a:rPr lang="en-US" sz="3700" dirty="0">
                <a:solidFill>
                  <a:srgbClr val="FFFFFF"/>
                </a:solidFill>
                <a:latin typeface="Oswald" panose="00000500000000000000" pitchFamily="2" charset="0"/>
                <a:sym typeface="Arial"/>
              </a:rPr>
              <a:t>®</a:t>
            </a:r>
            <a:r>
              <a:rPr lang="en-US" sz="3700" dirty="0">
                <a:solidFill>
                  <a:srgbClr val="FFFFFF"/>
                </a:solidFill>
                <a:latin typeface="Oswald" panose="00000500000000000000" pitchFamily="2" charset="0"/>
                <a:sym typeface="Oswald"/>
              </a:rPr>
              <a:t> Roles</a:t>
            </a:r>
          </a:p>
        </p:txBody>
      </p:sp>
      <p:pic>
        <p:nvPicPr>
          <p:cNvPr id="900" name="Google Shape;900;p16" descr="Screenshot of the welcome to the FAFSA form section, which instructs the student to select the role for completing the form: “Student” or “Parent.”"/>
          <p:cNvPicPr preferRelativeResize="0"/>
          <p:nvPr/>
        </p:nvPicPr>
        <p:blipFill rotWithShape="1">
          <a:blip r:embed="rId3"/>
          <a:stretch/>
        </p:blipFill>
        <p:spPr>
          <a:xfrm>
            <a:off x="4502428" y="1243211"/>
            <a:ext cx="7225748" cy="437157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F54EFC5-0C7D-4CFB-69E8-27F3438318E0}"/>
              </a:ext>
            </a:extLst>
          </p:cNvPr>
          <p:cNvSpPr>
            <a:spLocks noGrp="1"/>
          </p:cNvSpPr>
          <p:nvPr>
            <p:ph type="title"/>
          </p:nvPr>
        </p:nvSpPr>
        <p:spPr>
          <a:xfrm>
            <a:off x="418225" y="808235"/>
            <a:ext cx="3201366" cy="3387497"/>
          </a:xfrm>
        </p:spPr>
        <p:txBody>
          <a:bodyPr vert="horz" lIns="91440" tIns="45720" rIns="91440" bIns="45720" rtlCol="0" anchor="b">
            <a:normAutofit/>
          </a:bodyPr>
          <a:lstStyle/>
          <a:p>
            <a:pPr algn="r">
              <a:spcBef>
                <a:spcPct val="0"/>
              </a:spcBef>
              <a:buSzPts val="4250"/>
            </a:pPr>
            <a:r>
              <a:rPr lang="en-US" sz="3700" dirty="0">
                <a:solidFill>
                  <a:srgbClr val="FFFFFF"/>
                </a:solidFill>
                <a:latin typeface="Oswald" panose="00000500000000000000" pitchFamily="2" charset="0"/>
                <a:ea typeface="+mj-ea"/>
                <a:cs typeface="+mj-cs"/>
                <a:sym typeface="Oswald"/>
              </a:rPr>
              <a:t>Dependent Student Provides Consent</a:t>
            </a:r>
            <a:endParaRPr lang="en-US" sz="3700" dirty="0">
              <a:solidFill>
                <a:srgbClr val="FFFFFF"/>
              </a:solidFill>
              <a:latin typeface="Oswald" panose="00000500000000000000" pitchFamily="2" charset="0"/>
              <a:ea typeface="+mj-ea"/>
              <a:cs typeface="+mj-cs"/>
            </a:endParaRPr>
          </a:p>
        </p:txBody>
      </p:sp>
      <p:sp>
        <p:nvSpPr>
          <p:cNvPr id="6" name="Text Placeholder 5">
            <a:extLst>
              <a:ext uri="{FF2B5EF4-FFF2-40B4-BE49-F238E27FC236}">
                <a16:creationId xmlns:a16="http://schemas.microsoft.com/office/drawing/2014/main" id="{81B39D44-4914-AF84-F2DC-6297CA93944C}"/>
              </a:ext>
            </a:extLst>
          </p:cNvPr>
          <p:cNvSpPr>
            <a:spLocks noGrp="1"/>
          </p:cNvSpPr>
          <p:nvPr>
            <p:ph type="body" idx="1"/>
          </p:nvPr>
        </p:nvSpPr>
        <p:spPr>
          <a:xfrm>
            <a:off x="4140200" y="93133"/>
            <a:ext cx="2324658" cy="6536268"/>
          </a:xfrm>
        </p:spPr>
        <p:txBody>
          <a:bodyPr vert="horz" lIns="91440" tIns="45720" rIns="91440" bIns="45720" rtlCol="0" anchor="ctr">
            <a:norm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400" i="0" u="none" strike="noStrike" kern="0" cap="none" spc="0" normalizeH="0" baseline="0" noProof="0" dirty="0">
                <a:ln>
                  <a:noFill/>
                </a:ln>
                <a:solidFill>
                  <a:srgbClr val="191918"/>
                </a:solidFill>
                <a:effectLst/>
                <a:uLnTx/>
                <a:uFillTx/>
                <a:latin typeface="Arial"/>
                <a:ea typeface="Arial"/>
                <a:cs typeface="Arial"/>
                <a:sym typeface="Arial"/>
              </a:rPr>
              <a:t>By providing consent, the student’s federal tax information is transferred directly into the FAFSA</a:t>
            </a:r>
            <a:r>
              <a:rPr kumimoji="0" lang="en-US" sz="1400" i="0" u="none" strike="noStrike" kern="0" cap="none" spc="0" normalizeH="0" baseline="30000" noProof="0" dirty="0">
                <a:ln>
                  <a:noFill/>
                </a:ln>
                <a:solidFill>
                  <a:srgbClr val="191918"/>
                </a:solidFill>
                <a:effectLst/>
                <a:uLnTx/>
                <a:uFillTx/>
                <a:latin typeface="Arial"/>
                <a:ea typeface="Arial"/>
                <a:cs typeface="Arial"/>
                <a:sym typeface="Arial"/>
              </a:rPr>
              <a:t>®</a:t>
            </a:r>
            <a:r>
              <a:rPr kumimoji="0" lang="en-US" sz="1400" i="0" u="none" strike="noStrike" kern="0" cap="none" spc="0" normalizeH="0" baseline="0" noProof="0" dirty="0">
                <a:ln>
                  <a:noFill/>
                </a:ln>
                <a:solidFill>
                  <a:srgbClr val="191918"/>
                </a:solidFill>
                <a:effectLst/>
                <a:uLnTx/>
                <a:uFillTx/>
                <a:latin typeface="Arial"/>
                <a:ea typeface="Arial"/>
                <a:cs typeface="Arial"/>
                <a:sym typeface="Arial"/>
              </a:rPr>
              <a:t> form from the IRS to help complete the Student Financials section. </a:t>
            </a: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endParaRPr lang="en-US" sz="1400" kern="0" dirty="0">
              <a:solidFill>
                <a:srgbClr val="191918"/>
              </a:solidFill>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400" i="0" u="none" strike="noStrike" kern="0" cap="none" spc="0" normalizeH="0" baseline="0" noProof="0" dirty="0">
                <a:ln>
                  <a:noFill/>
                </a:ln>
                <a:solidFill>
                  <a:srgbClr val="191918"/>
                </a:solidFill>
                <a:effectLst/>
                <a:uLnTx/>
                <a:uFillTx/>
                <a:latin typeface="Arial"/>
                <a:ea typeface="Arial"/>
                <a:cs typeface="Arial"/>
                <a:sym typeface="Arial"/>
              </a:rPr>
              <a:t>The student selects "Approve" to provide consent and is taken to the next page. </a:t>
            </a:r>
          </a:p>
        </p:txBody>
      </p:sp>
      <p:pic>
        <p:nvPicPr>
          <p:cNvPr id="2" name="Google Shape;939;p21" descr="Screenshot of the consent page for the retrieval and disclosure of federal tax information. A bulleted list of statements defines what the student is affirming and giving consent to.">
            <a:extLst>
              <a:ext uri="{FF2B5EF4-FFF2-40B4-BE49-F238E27FC236}">
                <a16:creationId xmlns:a16="http://schemas.microsoft.com/office/drawing/2014/main" id="{F2DC4FBC-51B7-07E4-0C8B-2730BE525D65}"/>
              </a:ext>
            </a:extLst>
          </p:cNvPr>
          <p:cNvPicPr preferRelativeResize="0"/>
          <p:nvPr/>
        </p:nvPicPr>
        <p:blipFill rotWithShape="1">
          <a:blip r:embed="rId2">
            <a:alphaModFix/>
          </a:blip>
          <a:srcRect/>
          <a:stretch/>
        </p:blipFill>
        <p:spPr>
          <a:xfrm>
            <a:off x="6464858" y="276855"/>
            <a:ext cx="5724094" cy="6168823"/>
          </a:xfrm>
          <a:prstGeom prst="rect">
            <a:avLst/>
          </a:prstGeom>
          <a:noFill/>
          <a:ln w="12700"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2732204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F54EFC5-0C7D-4CFB-69E8-27F3438318E0}"/>
              </a:ext>
            </a:extLst>
          </p:cNvPr>
          <p:cNvSpPr>
            <a:spLocks noGrp="1"/>
          </p:cNvSpPr>
          <p:nvPr>
            <p:ph type="title"/>
          </p:nvPr>
        </p:nvSpPr>
        <p:spPr>
          <a:xfrm>
            <a:off x="500480" y="875968"/>
            <a:ext cx="3201366" cy="3387497"/>
          </a:xfrm>
        </p:spPr>
        <p:txBody>
          <a:bodyPr vert="horz" lIns="91440" tIns="45720" rIns="91440" bIns="45720" rtlCol="0" anchor="b">
            <a:normAutofit/>
          </a:bodyPr>
          <a:lstStyle/>
          <a:p>
            <a:pPr algn="r">
              <a:spcBef>
                <a:spcPct val="0"/>
              </a:spcBef>
              <a:buSzPts val="4250"/>
            </a:pPr>
            <a:r>
              <a:rPr lang="en-US" sz="3700" dirty="0">
                <a:solidFill>
                  <a:srgbClr val="FFFFFF"/>
                </a:solidFill>
                <a:latin typeface="Oswald" panose="00000500000000000000" pitchFamily="2" charset="0"/>
                <a:ea typeface="+mj-ea"/>
                <a:cs typeface="+mj-cs"/>
                <a:sym typeface="Oswald"/>
              </a:rPr>
              <a:t>Dependent Student Unusual Circumstances</a:t>
            </a:r>
            <a:endParaRPr lang="en-US" sz="3700" dirty="0">
              <a:solidFill>
                <a:srgbClr val="FFFFFF"/>
              </a:solidFill>
              <a:latin typeface="Oswald" panose="00000500000000000000" pitchFamily="2" charset="0"/>
              <a:ea typeface="+mj-ea"/>
              <a:cs typeface="+mj-cs"/>
            </a:endParaRPr>
          </a:p>
        </p:txBody>
      </p:sp>
      <p:sp>
        <p:nvSpPr>
          <p:cNvPr id="6" name="Text Placeholder 5">
            <a:extLst>
              <a:ext uri="{FF2B5EF4-FFF2-40B4-BE49-F238E27FC236}">
                <a16:creationId xmlns:a16="http://schemas.microsoft.com/office/drawing/2014/main" id="{81B39D44-4914-AF84-F2DC-6297CA93944C}"/>
              </a:ext>
            </a:extLst>
          </p:cNvPr>
          <p:cNvSpPr>
            <a:spLocks noGrp="1"/>
          </p:cNvSpPr>
          <p:nvPr>
            <p:ph type="body" idx="1"/>
          </p:nvPr>
        </p:nvSpPr>
        <p:spPr>
          <a:xfrm>
            <a:off x="4140200" y="93133"/>
            <a:ext cx="1586943" cy="6536268"/>
          </a:xfrm>
        </p:spPr>
        <p:txBody>
          <a:bodyPr vert="horz" lIns="91440" tIns="45720" rIns="91440" bIns="45720" rtlCol="0" anchor="ctr">
            <a:normAutofit/>
          </a:bodyPr>
          <a:lstStyle/>
          <a:p>
            <a:pPr marL="0" indent="0">
              <a:lnSpc>
                <a:spcPct val="150000"/>
              </a:lnSpc>
              <a:spcBef>
                <a:spcPts val="0"/>
              </a:spcBef>
              <a:buClr>
                <a:srgbClr val="191918"/>
              </a:buClr>
              <a:buSzPts val="1600"/>
              <a:buNone/>
              <a:defRPr/>
            </a:pPr>
            <a:r>
              <a:rPr lang="en-US" sz="1400" kern="0" dirty="0">
                <a:solidFill>
                  <a:srgbClr val="191918"/>
                </a:solidFill>
                <a:latin typeface="Arial"/>
                <a:cs typeface="Arial"/>
                <a:sym typeface="Arial"/>
              </a:rPr>
              <a:t>If a student says “YES” to unusual circumstances, they will submit the FAFSA without parent information. </a:t>
            </a:r>
          </a:p>
          <a:p>
            <a:pPr marL="0" indent="0">
              <a:lnSpc>
                <a:spcPct val="150000"/>
              </a:lnSpc>
              <a:spcBef>
                <a:spcPts val="0"/>
              </a:spcBef>
              <a:buClr>
                <a:srgbClr val="191918"/>
              </a:buClr>
              <a:buSzPts val="1600"/>
              <a:buNone/>
              <a:defRPr/>
            </a:pPr>
            <a:endParaRPr lang="en-US" sz="1400" kern="0" dirty="0">
              <a:solidFill>
                <a:srgbClr val="191918"/>
              </a:solidFill>
              <a:latin typeface="Arial"/>
              <a:cs typeface="Arial"/>
              <a:sym typeface="Arial"/>
            </a:endParaRPr>
          </a:p>
          <a:p>
            <a:pPr marL="0" indent="0">
              <a:lnSpc>
                <a:spcPct val="150000"/>
              </a:lnSpc>
              <a:spcBef>
                <a:spcPts val="0"/>
              </a:spcBef>
              <a:buClr>
                <a:srgbClr val="191918"/>
              </a:buClr>
              <a:buSzPts val="1600"/>
              <a:buNone/>
              <a:defRPr/>
            </a:pPr>
            <a:r>
              <a:rPr lang="en-US" sz="1400" kern="0" dirty="0">
                <a:solidFill>
                  <a:srgbClr val="191918"/>
                </a:solidFill>
                <a:latin typeface="Arial"/>
                <a:cs typeface="Arial"/>
                <a:sym typeface="Arial"/>
              </a:rPr>
              <a:t>The college(s) will work with them to finalize status. </a:t>
            </a:r>
          </a:p>
        </p:txBody>
      </p:sp>
      <p:pic>
        <p:nvPicPr>
          <p:cNvPr id="3" name="Google Shape;997;p28" descr="Screenshot continuation of the Personal Circumstances section, which asks the student if unusual circumstances prevent them from contacting their parents or if contacting the parents would pose a risk to the student. These circumstances include abusive home, being abandoned, refugee or asylee status, human trafficking, and incarceration. ">
            <a:extLst>
              <a:ext uri="{FF2B5EF4-FFF2-40B4-BE49-F238E27FC236}">
                <a16:creationId xmlns:a16="http://schemas.microsoft.com/office/drawing/2014/main" id="{F5667722-3A6F-90DB-591D-5AE82C2269AA}"/>
              </a:ext>
            </a:extLst>
          </p:cNvPr>
          <p:cNvPicPr preferRelativeResize="0"/>
          <p:nvPr/>
        </p:nvPicPr>
        <p:blipFill rotWithShape="1">
          <a:blip r:embed="rId2">
            <a:alphaModFix/>
          </a:blip>
          <a:srcRect/>
          <a:stretch/>
        </p:blipFill>
        <p:spPr>
          <a:xfrm>
            <a:off x="5727143" y="995186"/>
            <a:ext cx="6461809" cy="4847347"/>
          </a:xfrm>
          <a:prstGeom prst="rect">
            <a:avLst/>
          </a:prstGeom>
          <a:noFill/>
          <a:ln w="12700"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4108697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F54EFC5-0C7D-4CFB-69E8-27F3438318E0}"/>
              </a:ext>
            </a:extLst>
          </p:cNvPr>
          <p:cNvSpPr>
            <a:spLocks noGrp="1"/>
          </p:cNvSpPr>
          <p:nvPr>
            <p:ph type="title"/>
          </p:nvPr>
        </p:nvSpPr>
        <p:spPr>
          <a:xfrm>
            <a:off x="500480" y="875968"/>
            <a:ext cx="3201366" cy="3387497"/>
          </a:xfrm>
        </p:spPr>
        <p:txBody>
          <a:bodyPr vert="horz" lIns="91440" tIns="45720" rIns="91440" bIns="45720" rtlCol="0" anchor="b">
            <a:normAutofit/>
          </a:bodyPr>
          <a:lstStyle/>
          <a:p>
            <a:pPr algn="r">
              <a:spcBef>
                <a:spcPct val="0"/>
              </a:spcBef>
              <a:buSzPts val="4250"/>
            </a:pPr>
            <a:r>
              <a:rPr lang="en-US" sz="3700" dirty="0">
                <a:solidFill>
                  <a:srgbClr val="FFFFFF"/>
                </a:solidFill>
                <a:latin typeface="Oswald" panose="00000500000000000000" pitchFamily="2" charset="0"/>
                <a:ea typeface="+mj-ea"/>
                <a:cs typeface="+mj-cs"/>
                <a:sym typeface="Oswald"/>
              </a:rPr>
              <a:t>Dependent Student with Unwilling parents</a:t>
            </a:r>
            <a:endParaRPr lang="en-US" sz="3700" dirty="0">
              <a:solidFill>
                <a:srgbClr val="FFFFFF"/>
              </a:solidFill>
              <a:latin typeface="Oswald" panose="00000500000000000000" pitchFamily="2" charset="0"/>
              <a:ea typeface="+mj-ea"/>
              <a:cs typeface="+mj-cs"/>
            </a:endParaRPr>
          </a:p>
        </p:txBody>
      </p:sp>
      <p:pic>
        <p:nvPicPr>
          <p:cNvPr id="2" name="Google Shape;1007;p29" descr="Screenshot that informs the student that, based on their answers in the previous section, they are determined to be a dependent student. Below that, the student is asked if they would like to apply for a Direct Unsubsidized Loan only. ">
            <a:extLst>
              <a:ext uri="{FF2B5EF4-FFF2-40B4-BE49-F238E27FC236}">
                <a16:creationId xmlns:a16="http://schemas.microsoft.com/office/drawing/2014/main" id="{62A9CDA5-3185-AAE6-FF97-09223363E45E}"/>
              </a:ext>
            </a:extLst>
          </p:cNvPr>
          <p:cNvPicPr preferRelativeResize="0"/>
          <p:nvPr/>
        </p:nvPicPr>
        <p:blipFill rotWithShape="1">
          <a:blip r:embed="rId2">
            <a:alphaModFix/>
          </a:blip>
          <a:srcRect/>
          <a:stretch/>
        </p:blipFill>
        <p:spPr>
          <a:xfrm>
            <a:off x="4672187" y="647579"/>
            <a:ext cx="7371447" cy="5562841"/>
          </a:xfrm>
          <a:prstGeom prst="rect">
            <a:avLst/>
          </a:prstGeom>
          <a:noFill/>
          <a:ln w="12700"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2663594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F54EFC5-0C7D-4CFB-69E8-27F3438318E0}"/>
              </a:ext>
            </a:extLst>
          </p:cNvPr>
          <p:cNvSpPr>
            <a:spLocks noGrp="1"/>
          </p:cNvSpPr>
          <p:nvPr>
            <p:ph type="title"/>
          </p:nvPr>
        </p:nvSpPr>
        <p:spPr>
          <a:xfrm>
            <a:off x="659431" y="808235"/>
            <a:ext cx="3201366" cy="3387497"/>
          </a:xfrm>
        </p:spPr>
        <p:txBody>
          <a:bodyPr vert="horz" lIns="91440" tIns="45720" rIns="91440" bIns="45720" rtlCol="0" anchor="b">
            <a:normAutofit/>
          </a:bodyPr>
          <a:lstStyle/>
          <a:p>
            <a:pPr algn="r">
              <a:spcBef>
                <a:spcPct val="0"/>
              </a:spcBef>
              <a:buSzPts val="4250"/>
            </a:pPr>
            <a:r>
              <a:rPr lang="en-US" sz="3700" dirty="0">
                <a:solidFill>
                  <a:srgbClr val="FFFFFF"/>
                </a:solidFill>
                <a:latin typeface="Oswald" panose="00000500000000000000" pitchFamily="2" charset="0"/>
                <a:ea typeface="+mj-ea"/>
                <a:cs typeface="+mj-cs"/>
                <a:sym typeface="Oswald"/>
              </a:rPr>
              <a:t>Dependent Student Invites Parents to FAFSA® Form</a:t>
            </a:r>
            <a:endParaRPr lang="en-US" sz="3700" dirty="0">
              <a:solidFill>
                <a:srgbClr val="FFFFFF"/>
              </a:solidFill>
              <a:latin typeface="Oswald" panose="00000500000000000000" pitchFamily="2" charset="0"/>
              <a:ea typeface="+mj-ea"/>
              <a:cs typeface="+mj-cs"/>
            </a:endParaRPr>
          </a:p>
        </p:txBody>
      </p:sp>
      <p:sp>
        <p:nvSpPr>
          <p:cNvPr id="4" name="TextBox 3">
            <a:extLst>
              <a:ext uri="{FF2B5EF4-FFF2-40B4-BE49-F238E27FC236}">
                <a16:creationId xmlns:a16="http://schemas.microsoft.com/office/drawing/2014/main" id="{DA974257-139F-9628-8E96-CFD2D8CC7435}"/>
              </a:ext>
            </a:extLst>
          </p:cNvPr>
          <p:cNvSpPr txBox="1"/>
          <p:nvPr/>
        </p:nvSpPr>
        <p:spPr>
          <a:xfrm>
            <a:off x="4131733" y="2144936"/>
            <a:ext cx="1828800" cy="1991379"/>
          </a:xfrm>
          <a:prstGeom prst="rect">
            <a:avLst/>
          </a:prstGeom>
          <a:noFill/>
        </p:spPr>
        <p:txBody>
          <a:bodyPr wrap="square">
            <a:spAutoFit/>
          </a:bodyPr>
          <a:lstStyle/>
          <a:p>
            <a:pPr marR="0" lvl="0" fontAlgn="auto">
              <a:lnSpc>
                <a:spcPct val="150000"/>
              </a:lnSpc>
              <a:buClr>
                <a:srgbClr val="191918"/>
              </a:buClr>
              <a:buSzPts val="1600"/>
              <a:tabLst/>
              <a:defRPr/>
            </a:pPr>
            <a:r>
              <a:rPr lang="en-US" sz="1400" kern="0" dirty="0">
                <a:solidFill>
                  <a:srgbClr val="191918"/>
                </a:solidFill>
                <a:latin typeface="Arial"/>
                <a:cs typeface="Arial"/>
                <a:sym typeface="Arial"/>
              </a:rPr>
              <a:t>The student is asked to enter personal information about their parents to send them an invite to their FAFSA®. </a:t>
            </a:r>
          </a:p>
        </p:txBody>
      </p:sp>
      <p:pic>
        <p:nvPicPr>
          <p:cNvPr id="6" name="Google Shape;1041;p34" descr="Screenshot continuation of the Personal Circumstances section, which instructs the student to invite their parents to the FAFSA form to provide their information. There are text boxes to enter the name and date of birth for the parent and the parent’s spouse.">
            <a:extLst>
              <a:ext uri="{FF2B5EF4-FFF2-40B4-BE49-F238E27FC236}">
                <a16:creationId xmlns:a16="http://schemas.microsoft.com/office/drawing/2014/main" id="{EB4A852F-CFB0-2D04-9558-4794081106E3}"/>
              </a:ext>
            </a:extLst>
          </p:cNvPr>
          <p:cNvPicPr preferRelativeResize="0"/>
          <p:nvPr/>
        </p:nvPicPr>
        <p:blipFill rotWithShape="1">
          <a:blip r:embed="rId2">
            <a:alphaModFix/>
          </a:blip>
          <a:srcRect/>
          <a:stretch/>
        </p:blipFill>
        <p:spPr>
          <a:xfrm>
            <a:off x="6231469" y="83976"/>
            <a:ext cx="5655397" cy="3704253"/>
          </a:xfrm>
          <a:prstGeom prst="rect">
            <a:avLst/>
          </a:prstGeom>
          <a:noFill/>
          <a:ln w="12700" cap="flat" cmpd="sng">
            <a:solidFill>
              <a:schemeClr val="dk1"/>
            </a:solidFill>
            <a:prstDash val="solid"/>
            <a:round/>
            <a:headEnd type="none" w="sm" len="sm"/>
            <a:tailEnd type="none" w="sm" len="sm"/>
          </a:ln>
        </p:spPr>
      </p:pic>
      <p:pic>
        <p:nvPicPr>
          <p:cNvPr id="7" name="Google Shape;1042;p34" descr="Screenshot continuation of the Personal Circumstances section, which instructs the student to invite their parents to the FAFSA form to provide their information. Text boxes request the parent and parent’s spouse’s Social Security numbers and email addresses. Below, there is a button for the student to “Invite Parent.” ">
            <a:extLst>
              <a:ext uri="{FF2B5EF4-FFF2-40B4-BE49-F238E27FC236}">
                <a16:creationId xmlns:a16="http://schemas.microsoft.com/office/drawing/2014/main" id="{8DAB4032-1D35-1AEA-3FF6-59DAD8131E35}"/>
              </a:ext>
            </a:extLst>
          </p:cNvPr>
          <p:cNvPicPr preferRelativeResize="0"/>
          <p:nvPr/>
        </p:nvPicPr>
        <p:blipFill rotWithShape="1">
          <a:blip r:embed="rId3">
            <a:alphaModFix/>
          </a:blip>
          <a:srcRect/>
          <a:stretch/>
        </p:blipFill>
        <p:spPr>
          <a:xfrm>
            <a:off x="6231469" y="3798371"/>
            <a:ext cx="5655397" cy="2854356"/>
          </a:xfrm>
          <a:prstGeom prst="rect">
            <a:avLst/>
          </a:prstGeom>
          <a:noFill/>
          <a:ln w="12700"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55691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1"/>
        <p:cNvGrpSpPr/>
        <p:nvPr/>
      </p:nvGrpSpPr>
      <p:grpSpPr>
        <a:xfrm>
          <a:off x="0" y="0"/>
          <a:ext cx="0" cy="0"/>
          <a:chOff x="0" y="0"/>
          <a:chExt cx="0" cy="0"/>
        </a:xfrm>
      </p:grpSpPr>
      <p:sp useBgFill="1">
        <p:nvSpPr>
          <p:cNvPr id="1357" name="Rectangle 134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2" name="Google Shape;1342;p73"/>
          <p:cNvSpPr txBox="1">
            <a:spLocks noGrp="1"/>
          </p:cNvSpPr>
          <p:nvPr>
            <p:ph type="title" idx="4294967295"/>
          </p:nvPr>
        </p:nvSpPr>
        <p:spPr>
          <a:xfrm>
            <a:off x="1136397" y="502021"/>
            <a:ext cx="4959603" cy="1642969"/>
          </a:xfrm>
          <a:prstGeom prst="rect">
            <a:avLst/>
          </a:prstGeom>
        </p:spPr>
        <p:txBody>
          <a:bodyPr spcFirstLastPara="1" vert="horz" lIns="91440" tIns="45720" rIns="91440" bIns="45720" rtlCol="0" anchor="b" anchorCtr="0">
            <a:normAutofit/>
          </a:bodyPr>
          <a:lstStyle/>
          <a:p>
            <a:pPr marL="0" marR="0" lvl="0" indent="0">
              <a:spcAft>
                <a:spcPts val="0"/>
              </a:spcAft>
              <a:buClr>
                <a:schemeClr val="dk1"/>
              </a:buClr>
              <a:buSzPts val="4000"/>
            </a:pPr>
            <a:r>
              <a:rPr lang="en-US" sz="3700" b="1" i="0" u="none" strike="noStrike" kern="1200" cap="none" dirty="0">
                <a:solidFill>
                  <a:schemeClr val="tx1"/>
                </a:solidFill>
                <a:latin typeface="+mj-lt"/>
                <a:ea typeface="+mj-ea"/>
                <a:cs typeface="+mj-cs"/>
                <a:sym typeface="Oswald"/>
              </a:rPr>
              <a:t>Dependent Student’s Parent Current Marital Status</a:t>
            </a:r>
          </a:p>
        </p:txBody>
      </p:sp>
      <p:sp>
        <p:nvSpPr>
          <p:cNvPr id="1343" name="Google Shape;1343;p73"/>
          <p:cNvSpPr txBox="1"/>
          <p:nvPr/>
        </p:nvSpPr>
        <p:spPr>
          <a:xfrm>
            <a:off x="1136397" y="2418408"/>
            <a:ext cx="4959603" cy="3522569"/>
          </a:xfrm>
          <a:prstGeom prst="rect">
            <a:avLst/>
          </a:prstGeom>
        </p:spPr>
        <p:txBody>
          <a:bodyPr spcFirstLastPara="1" vert="horz" lIns="91440" tIns="45720" rIns="91440" bIns="45720" rtlCol="0" anchor="t" anchorCtr="0">
            <a:normAutofit/>
          </a:bodyPr>
          <a:lstStyle/>
          <a:p>
            <a:pPr marL="0" marR="0" lvl="0" indent="-228600" fontAlgn="auto">
              <a:lnSpc>
                <a:spcPct val="90000"/>
              </a:lnSpc>
              <a:spcBef>
                <a:spcPts val="0"/>
              </a:spcBef>
              <a:spcAft>
                <a:spcPts val="600"/>
              </a:spcAft>
              <a:buClr>
                <a:srgbClr val="191918"/>
              </a:buClr>
              <a:buSzPts val="1600"/>
              <a:buFont typeface="Arial" panose="020B0604020202020204" pitchFamily="34" charset="0"/>
              <a:buChar char="•"/>
              <a:tabLst/>
              <a:defRPr/>
            </a:pPr>
            <a:r>
              <a:rPr kumimoji="0" lang="en-US" sz="2000" i="0" u="none" strike="noStrike" cap="none" spc="0" normalizeH="0" baseline="0" noProof="0" dirty="0">
                <a:ln>
                  <a:noFill/>
                </a:ln>
                <a:effectLst/>
                <a:uLnTx/>
                <a:uFillTx/>
                <a:sym typeface="Arial"/>
              </a:rPr>
              <a:t>The parent is asked about their current marital status. They select the "Married (not Separated)" option. </a:t>
            </a:r>
          </a:p>
        </p:txBody>
      </p:sp>
      <p:pic>
        <p:nvPicPr>
          <p:cNvPr id="1344" name="Google Shape;1344;p73" descr="Screenshot of the first page of the Parent Demographics section, which asks the parent to select their marital status: “Single (never married),” “Unmarried and both legal parents living together,” “Married (not separated),” “Remarried,” “Separated,” “Divorced,” or “Widowed.” "/>
          <p:cNvPicPr preferRelativeResize="0"/>
          <p:nvPr/>
        </p:nvPicPr>
        <p:blipFill rotWithShape="1">
          <a:blip r:embed="rId3"/>
          <a:stretch/>
        </p:blipFill>
        <p:spPr>
          <a:xfrm>
            <a:off x="6096000" y="736600"/>
            <a:ext cx="5617465" cy="4305879"/>
          </a:xfrm>
          <a:prstGeom prst="rect">
            <a:avLst/>
          </a:prstGeom>
          <a:noFill/>
        </p:spPr>
      </p:pic>
      <p:sp>
        <p:nvSpPr>
          <p:cNvPr id="1358" name="Rectangle 135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9" name="Rectangle 135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ctrTitle"/>
          </p:nvPr>
        </p:nvSpPr>
        <p:spPr>
          <a:xfrm>
            <a:off x="921521" y="2170366"/>
            <a:ext cx="9310697" cy="1119765"/>
          </a:xfrm>
        </p:spPr>
        <p:txBody>
          <a:bodyPr anchor="ctr">
            <a:normAutofit fontScale="90000"/>
          </a:bodyPr>
          <a:lstStyle/>
          <a:p>
            <a:r>
              <a:rPr lang="en-US" sz="2400" b="1" dirty="0">
                <a:latin typeface="Oswald" panose="00000500000000000000" pitchFamily="2" charset="0"/>
              </a:rPr>
              <a:t>The Financial Aid Process begins with the FAFSA Form</a:t>
            </a:r>
            <a:br>
              <a:rPr lang="en-US" sz="2400" b="1" dirty="0">
                <a:latin typeface="Oswald" panose="00000500000000000000" pitchFamily="2" charset="0"/>
              </a:rPr>
            </a:br>
            <a:br>
              <a:rPr lang="en-US" sz="2400" b="1" dirty="0">
                <a:latin typeface="Oswald" panose="00000500000000000000" pitchFamily="2" charset="0"/>
              </a:rPr>
            </a:br>
            <a:r>
              <a:rPr lang="en-US" sz="4000" b="0" i="0" u="sng" strike="noStrike" dirty="0">
                <a:solidFill>
                  <a:srgbClr val="191918"/>
                </a:solidFill>
                <a:effectLst/>
                <a:latin typeface="Oswald" panose="00000500000000000000" pitchFamily="2" charset="0"/>
                <a:hlinkClick r:id="rId3"/>
              </a:rPr>
              <a:t>StudentAid.gov</a:t>
            </a:r>
            <a:br>
              <a:rPr lang="en-US" sz="2400" dirty="0">
                <a:latin typeface="Oswald" panose="00000500000000000000" pitchFamily="2" charset="0"/>
              </a:rPr>
            </a:br>
            <a:endParaRPr lang="en-US" sz="2400" b="1" dirty="0">
              <a:latin typeface="Oswald" panose="00000500000000000000" pitchFamily="2" charset="0"/>
            </a:endParaRPr>
          </a:p>
        </p:txBody>
      </p:sp>
      <p:sp>
        <p:nvSpPr>
          <p:cNvPr id="21506" name="Rectangle 3"/>
          <p:cNvSpPr>
            <a:spLocks noGrp="1" noChangeArrowheads="1"/>
          </p:cNvSpPr>
          <p:nvPr>
            <p:ph type="subTitle" idx="1"/>
          </p:nvPr>
        </p:nvSpPr>
        <p:spPr>
          <a:xfrm>
            <a:off x="562544" y="3435285"/>
            <a:ext cx="10609712" cy="3594650"/>
          </a:xfrm>
        </p:spPr>
        <p:txBody>
          <a:bodyPr>
            <a:noAutofit/>
          </a:bodyPr>
          <a:lstStyle/>
          <a:p>
            <a:pPr marL="342900" indent="-342900" algn="l">
              <a:lnSpc>
                <a:spcPct val="100000"/>
              </a:lnSpc>
              <a:buFont typeface="Arial" panose="020B0604020202020204" pitchFamily="34" charset="0"/>
              <a:buChar char="•"/>
            </a:pPr>
            <a:r>
              <a:rPr lang="en-US" sz="2800" dirty="0">
                <a:latin typeface="Oswald" panose="00000500000000000000" pitchFamily="2" charset="0"/>
              </a:rPr>
              <a:t>The </a:t>
            </a:r>
            <a:r>
              <a:rPr lang="en-US" sz="2800" b="1" u="sng" dirty="0">
                <a:latin typeface="Oswald" panose="00000500000000000000" pitchFamily="2" charset="0"/>
              </a:rPr>
              <a:t>Free</a:t>
            </a:r>
            <a:r>
              <a:rPr lang="en-US" sz="2800" dirty="0">
                <a:latin typeface="Oswald" panose="00000500000000000000" pitchFamily="2" charset="0"/>
              </a:rPr>
              <a:t> Application for Federal Student Aid</a:t>
            </a:r>
            <a:endParaRPr lang="en-US" sz="2200" dirty="0">
              <a:latin typeface="Oswald" panose="00000500000000000000" pitchFamily="2" charset="0"/>
            </a:endParaRPr>
          </a:p>
          <a:p>
            <a:pPr marL="342900" indent="-342900" algn="l">
              <a:lnSpc>
                <a:spcPct val="150000"/>
              </a:lnSpc>
              <a:buFont typeface="Arial" panose="020B0604020202020204" pitchFamily="34" charset="0"/>
              <a:buChar char="•"/>
            </a:pPr>
            <a:r>
              <a:rPr lang="en-US" sz="2800" dirty="0">
                <a:latin typeface="Oswald" panose="00000500000000000000" pitchFamily="2" charset="0"/>
              </a:rPr>
              <a:t>Watch for websites </a:t>
            </a:r>
            <a:r>
              <a:rPr lang="en-US" sz="2800" b="1" u="sng" dirty="0">
                <a:latin typeface="Oswald" panose="00000500000000000000" pitchFamily="2" charset="0"/>
              </a:rPr>
              <a:t>not</a:t>
            </a:r>
            <a:r>
              <a:rPr lang="en-US" sz="2800" dirty="0">
                <a:latin typeface="Oswald" panose="00000500000000000000" pitchFamily="2" charset="0"/>
              </a:rPr>
              <a:t> affiliated with or endorsed by the U.S. Department of Education (ED) that charge a FEE. </a:t>
            </a:r>
          </a:p>
          <a:p>
            <a:pPr marL="342900" indent="-342900" algn="l">
              <a:lnSpc>
                <a:spcPct val="150000"/>
              </a:lnSpc>
              <a:buFont typeface="Arial" panose="020B0604020202020204" pitchFamily="34" charset="0"/>
              <a:buChar char="•"/>
            </a:pPr>
            <a:r>
              <a:rPr lang="en-US" sz="2800" dirty="0">
                <a:latin typeface="Oswald" panose="00000500000000000000" pitchFamily="2" charset="0"/>
              </a:rPr>
              <a:t>Do not to pay for assistance that is provided for free.</a:t>
            </a:r>
          </a:p>
        </p:txBody>
      </p:sp>
      <p:pic>
        <p:nvPicPr>
          <p:cNvPr id="5" name="Picture 4">
            <a:extLst>
              <a:ext uri="{FF2B5EF4-FFF2-40B4-BE49-F238E27FC236}">
                <a16:creationId xmlns:a16="http://schemas.microsoft.com/office/drawing/2014/main" id="{4AC073EE-2641-CBD9-D5F3-F9AF964E7795}"/>
              </a:ext>
            </a:extLst>
          </p:cNvPr>
          <p:cNvPicPr>
            <a:picLocks noChangeAspect="1"/>
          </p:cNvPicPr>
          <p:nvPr/>
        </p:nvPicPr>
        <p:blipFill>
          <a:blip r:embed="rId4"/>
          <a:stretch>
            <a:fillRect/>
          </a:stretch>
        </p:blipFill>
        <p:spPr>
          <a:xfrm>
            <a:off x="2890838" y="533401"/>
            <a:ext cx="5953125" cy="1209675"/>
          </a:xfrm>
          <a:prstGeom prst="rect">
            <a:avLst/>
          </a:prstGeom>
        </p:spPr>
      </p:pic>
    </p:spTree>
    <p:extLst>
      <p:ext uri="{BB962C8B-B14F-4D97-AF65-F5344CB8AC3E}">
        <p14:creationId xmlns:p14="http://schemas.microsoft.com/office/powerpoint/2010/main" val="4292924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1136397" y="0"/>
            <a:ext cx="4959603" cy="164296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ct val="0"/>
              </a:spcBef>
              <a:buClr>
                <a:schemeClr val="dk1"/>
              </a:buClr>
              <a:buSzPts val="4000"/>
              <a:buNone/>
              <a:defRPr/>
            </a:pPr>
            <a:r>
              <a:rPr lang="en-US" altLang="en-US" sz="3700" b="1" dirty="0">
                <a:latin typeface="+mj-lt"/>
                <a:ea typeface="+mj-ea"/>
                <a:cs typeface="+mj-cs"/>
              </a:rPr>
              <a:t>Parent Family Size</a:t>
            </a:r>
          </a:p>
        </p:txBody>
      </p:sp>
      <p:sp>
        <p:nvSpPr>
          <p:cNvPr id="2" name="TextBox 1">
            <a:extLst>
              <a:ext uri="{FF2B5EF4-FFF2-40B4-BE49-F238E27FC236}">
                <a16:creationId xmlns:a16="http://schemas.microsoft.com/office/drawing/2014/main" id="{3CD1C7D7-E150-2DFE-D63C-7F19FC27BEB3}"/>
              </a:ext>
            </a:extLst>
          </p:cNvPr>
          <p:cNvSpPr txBox="1"/>
          <p:nvPr/>
        </p:nvSpPr>
        <p:spPr>
          <a:xfrm>
            <a:off x="1074304" y="1741075"/>
            <a:ext cx="4959603" cy="3522569"/>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000" b="0" i="0" u="none" strike="noStrike" dirty="0">
                <a:effectLst/>
              </a:rPr>
              <a:t>This page asks the parent if their family size has changed since filing their 2022 tax return.</a:t>
            </a:r>
          </a:p>
          <a:p>
            <a:pPr marL="285750" indent="-228600">
              <a:lnSpc>
                <a:spcPct val="90000"/>
              </a:lnSpc>
              <a:spcAft>
                <a:spcPts val="600"/>
              </a:spcAft>
              <a:buFont typeface="Arial" panose="020B0604020202020204" pitchFamily="34" charset="0"/>
              <a:buChar char="•"/>
            </a:pPr>
            <a:endParaRPr lang="en-US" sz="2000" b="0" i="0" u="none" strike="noStrike" dirty="0">
              <a:effectLst/>
            </a:endParaRPr>
          </a:p>
          <a:p>
            <a:pPr marL="285750" indent="-228600">
              <a:lnSpc>
                <a:spcPct val="90000"/>
              </a:lnSpc>
              <a:spcAft>
                <a:spcPts val="600"/>
              </a:spcAft>
              <a:buFont typeface="Arial" panose="020B0604020202020204" pitchFamily="34" charset="0"/>
              <a:buChar char="•"/>
            </a:pPr>
            <a:r>
              <a:rPr lang="en-US" sz="2000" b="1" i="0" u="none" strike="noStrike" dirty="0">
                <a:effectLst/>
              </a:rPr>
              <a:t>If “YES”, parent may update the family size. RECOMMENDED!</a:t>
            </a:r>
          </a:p>
          <a:p>
            <a:pPr indent="-228600">
              <a:lnSpc>
                <a:spcPct val="90000"/>
              </a:lnSpc>
              <a:spcAft>
                <a:spcPts val="600"/>
              </a:spcAft>
              <a:buFont typeface="Arial" panose="020B0604020202020204" pitchFamily="34" charset="0"/>
              <a:buChar char="•"/>
            </a:pPr>
            <a:endParaRPr lang="en-US" sz="2000" dirty="0"/>
          </a:p>
        </p:txBody>
      </p:sp>
      <p:pic>
        <p:nvPicPr>
          <p:cNvPr id="3" name="Picture 2" descr="Screenshot continuation of the Parent Financials section, which asks the parent if their family size has changed from the number of individuals claimed on their 2022 tax return. ">
            <a:extLst>
              <a:ext uri="{FF2B5EF4-FFF2-40B4-BE49-F238E27FC236}">
                <a16:creationId xmlns:a16="http://schemas.microsoft.com/office/drawing/2014/main" id="{AC7FFAC4-5150-EEB2-081F-E6BC08064DF9}"/>
              </a:ext>
            </a:extLst>
          </p:cNvPr>
          <p:cNvPicPr>
            <a:picLocks noChangeAspect="1"/>
          </p:cNvPicPr>
          <p:nvPr/>
        </p:nvPicPr>
        <p:blipFill rotWithShape="1">
          <a:blip r:embed="rId3"/>
          <a:srcRect l="9287" r="23462" b="-2"/>
          <a:stretch/>
        </p:blipFill>
        <p:spPr>
          <a:xfrm>
            <a:off x="6512442" y="621596"/>
            <a:ext cx="5201023" cy="5201051"/>
          </a:xfrm>
          <a:prstGeom prst="rect">
            <a:avLst/>
          </a:prstGeom>
        </p:spPr>
      </p:pic>
      <p:sp>
        <p:nvSpPr>
          <p:cNvPr id="32" name="Rectangle 3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4"/>
          </p:nvPr>
        </p:nvSpPr>
        <p:spPr>
          <a:xfrm>
            <a:off x="11704320" y="6455664"/>
            <a:ext cx="448056" cy="365125"/>
          </a:xfrm>
        </p:spPr>
        <p:txBody>
          <a:bodyPr vert="horz" lIns="91440" tIns="45720" rIns="91440" bIns="45720" rtlCol="0" anchor="ctr">
            <a:normAutofit/>
          </a:bodyPr>
          <a:lstStyle/>
          <a:p>
            <a:pPr algn="r">
              <a:spcAft>
                <a:spcPts val="600"/>
              </a:spcAft>
              <a:defRPr/>
            </a:pPr>
            <a:fld id="{234755BD-B4AC-9044-BCE4-27904766F8BB}" type="slidenum">
              <a:rPr lang="en-US" sz="1100">
                <a:solidFill>
                  <a:srgbClr val="FFFFFF"/>
                </a:solidFill>
                <a:latin typeface="+mn-lt"/>
                <a:cs typeface="+mn-cs"/>
              </a:rPr>
              <a:pPr algn="r">
                <a:spcAft>
                  <a:spcPts val="600"/>
                </a:spcAft>
                <a:defRPr/>
              </a:pPr>
              <a:t>20</a:t>
            </a:fld>
            <a:endParaRPr lang="en-US" sz="1100">
              <a:solidFill>
                <a:srgbClr val="FFFFFF"/>
              </a:solidFill>
              <a:latin typeface="+mn-lt"/>
              <a:cs typeface="+mn-cs"/>
            </a:endParaRPr>
          </a:p>
        </p:txBody>
      </p:sp>
    </p:spTree>
    <p:extLst>
      <p:ext uri="{BB962C8B-B14F-4D97-AF65-F5344CB8AC3E}">
        <p14:creationId xmlns:p14="http://schemas.microsoft.com/office/powerpoint/2010/main" val="3092755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58" name="Rectangle 57">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DFCDC53-2129-B67E-9D76-A4A9A1D83F04}"/>
              </a:ext>
            </a:extLst>
          </p:cNvPr>
          <p:cNvSpPr>
            <a:spLocks noGrp="1"/>
          </p:cNvSpPr>
          <p:nvPr>
            <p:ph type="title"/>
          </p:nvPr>
        </p:nvSpPr>
        <p:spPr>
          <a:xfrm>
            <a:off x="1030204" y="535646"/>
            <a:ext cx="2823275" cy="4501127"/>
          </a:xfrm>
        </p:spPr>
        <p:txBody>
          <a:bodyPr anchor="t">
            <a:normAutofit/>
          </a:bodyPr>
          <a:lstStyle/>
          <a:p>
            <a:pPr algn="r"/>
            <a:r>
              <a:rPr lang="en-US" sz="3200" b="1" dirty="0">
                <a:solidFill>
                  <a:srgbClr val="FFFFFF"/>
                </a:solidFill>
                <a:latin typeface="Oswald" panose="00000500000000000000" pitchFamily="2" charset="0"/>
              </a:rPr>
              <a:t>Assets Reported  </a:t>
            </a:r>
          </a:p>
        </p:txBody>
      </p:sp>
      <p:sp>
        <p:nvSpPr>
          <p:cNvPr id="14" name="Content Placeholder 4">
            <a:extLst>
              <a:ext uri="{FF2B5EF4-FFF2-40B4-BE49-F238E27FC236}">
                <a16:creationId xmlns:a16="http://schemas.microsoft.com/office/drawing/2014/main" id="{FE193304-50C2-CD78-8A5E-3CE1D226A96A}"/>
              </a:ext>
            </a:extLst>
          </p:cNvPr>
          <p:cNvSpPr>
            <a:spLocks noGrp="1"/>
          </p:cNvSpPr>
          <p:nvPr>
            <p:ph sz="half" idx="1"/>
          </p:nvPr>
        </p:nvSpPr>
        <p:spPr>
          <a:xfrm>
            <a:off x="4142792" y="690465"/>
            <a:ext cx="4146904" cy="5896947"/>
          </a:xfrm>
        </p:spPr>
        <p:txBody>
          <a:bodyPr>
            <a:normAutofit/>
          </a:bodyPr>
          <a:lstStyle/>
          <a:p>
            <a:r>
              <a:rPr lang="en-US" sz="1400" dirty="0">
                <a:ea typeface="Verdana" panose="020B0604030504040204" pitchFamily="34" charset="0"/>
              </a:rPr>
              <a:t>Real estate (not the home you live in)</a:t>
            </a:r>
          </a:p>
          <a:p>
            <a:r>
              <a:rPr lang="en-US" sz="1400" dirty="0">
                <a:ea typeface="Verdana" panose="020B0604030504040204" pitchFamily="34" charset="0"/>
              </a:rPr>
              <a:t>Rental property</a:t>
            </a:r>
          </a:p>
          <a:p>
            <a:r>
              <a:rPr lang="en-US" sz="1400" dirty="0">
                <a:ea typeface="Verdana" panose="020B0604030504040204" pitchFamily="34" charset="0"/>
              </a:rPr>
              <a:t>Trust funds</a:t>
            </a:r>
          </a:p>
          <a:p>
            <a:r>
              <a:rPr lang="en-US" sz="1400" dirty="0">
                <a:ea typeface="Verdana" panose="020B0604030504040204" pitchFamily="34" charset="0"/>
              </a:rPr>
              <a:t>Business and/or investment farm value</a:t>
            </a:r>
          </a:p>
          <a:p>
            <a:pPr lvl="1"/>
            <a:r>
              <a:rPr lang="en-US" sz="1400" dirty="0">
                <a:ea typeface="Verdana" panose="020B0604030504040204" pitchFamily="34" charset="0"/>
              </a:rPr>
              <a:t>Market value of land, building, machinery, equipment, inventory, etc. </a:t>
            </a:r>
          </a:p>
          <a:p>
            <a:r>
              <a:rPr lang="en-US" sz="1400" dirty="0">
                <a:ea typeface="Verdana" panose="020B0604030504040204" pitchFamily="34" charset="0"/>
              </a:rPr>
              <a:t>Uniform Gifts to Minor Act accounts (UGMA and UTMA)</a:t>
            </a:r>
          </a:p>
          <a:p>
            <a:r>
              <a:rPr lang="en-US" sz="1400" dirty="0">
                <a:ea typeface="Verdana" panose="020B0604030504040204" pitchFamily="34" charset="0"/>
              </a:rPr>
              <a:t>Money market funds; mutual funds; stocks; stock options; bonds; certificates of deposits</a:t>
            </a:r>
          </a:p>
          <a:p>
            <a:r>
              <a:rPr lang="en-US" sz="1400" dirty="0">
                <a:ea typeface="Verdana" panose="020B0604030504040204" pitchFamily="34" charset="0"/>
              </a:rPr>
              <a:t>Other securities and Commodities</a:t>
            </a:r>
          </a:p>
          <a:p>
            <a:r>
              <a:rPr lang="en-US" sz="1400" dirty="0">
                <a:ea typeface="Verdana" panose="020B0604030504040204" pitchFamily="34" charset="0"/>
              </a:rPr>
              <a:t>Installment and land sale contracts </a:t>
            </a:r>
          </a:p>
          <a:p>
            <a:r>
              <a:rPr lang="en-US" sz="1400" dirty="0">
                <a:ea typeface="Verdana" panose="020B0604030504040204" pitchFamily="34" charset="0"/>
              </a:rPr>
              <a:t>Qualified education benefits and education savings accounts/529 savings plans/Coverdell savings plans/refund value of prepaid tuition plans</a:t>
            </a:r>
          </a:p>
          <a:p>
            <a:pPr marL="0" indent="0">
              <a:buNone/>
            </a:pPr>
            <a:endParaRPr lang="en-US" sz="1300" dirty="0"/>
          </a:p>
        </p:txBody>
      </p:sp>
      <p:sp>
        <p:nvSpPr>
          <p:cNvPr id="19" name="Content Placeholder 3">
            <a:extLst>
              <a:ext uri="{FF2B5EF4-FFF2-40B4-BE49-F238E27FC236}">
                <a16:creationId xmlns:a16="http://schemas.microsoft.com/office/drawing/2014/main" id="{ECC5830B-7117-B21C-87EC-5E1E8E107410}"/>
              </a:ext>
            </a:extLst>
          </p:cNvPr>
          <p:cNvSpPr>
            <a:spLocks noGrp="1"/>
          </p:cNvSpPr>
          <p:nvPr>
            <p:ph sz="half" idx="2"/>
          </p:nvPr>
        </p:nvSpPr>
        <p:spPr>
          <a:xfrm>
            <a:off x="8215051" y="690465"/>
            <a:ext cx="3421957" cy="4501127"/>
          </a:xfrm>
        </p:spPr>
        <p:txBody>
          <a:bodyPr>
            <a:normAutofit/>
          </a:bodyPr>
          <a:lstStyle/>
          <a:p>
            <a:r>
              <a:rPr lang="en-US" sz="1400" dirty="0">
                <a:ea typeface="Verdana" panose="020B0604030504040204" pitchFamily="34" charset="0"/>
              </a:rPr>
              <a:t>Report the Net Worth of Assets:</a:t>
            </a:r>
          </a:p>
          <a:p>
            <a:pPr lvl="1"/>
            <a:r>
              <a:rPr lang="en-US" sz="1400" dirty="0">
                <a:ea typeface="Verdana" panose="020B0604030504040204" pitchFamily="34" charset="0"/>
              </a:rPr>
              <a:t>Value today minus debt</a:t>
            </a:r>
          </a:p>
          <a:p>
            <a:pPr marL="685800" lvl="2">
              <a:spcBef>
                <a:spcPts val="1000"/>
              </a:spcBef>
            </a:pPr>
            <a:r>
              <a:rPr lang="en-US" sz="1400" dirty="0">
                <a:ea typeface="Verdana" panose="020B0604030504040204" pitchFamily="34" charset="0"/>
              </a:rPr>
              <a:t>Negative value is reported as Zero</a:t>
            </a:r>
          </a:p>
        </p:txBody>
      </p:sp>
    </p:spTree>
    <p:extLst>
      <p:ext uri="{BB962C8B-B14F-4D97-AF65-F5344CB8AC3E}">
        <p14:creationId xmlns:p14="http://schemas.microsoft.com/office/powerpoint/2010/main" val="546407113"/>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58" name="Rectangle 57">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DFCDC53-2129-B67E-9D76-A4A9A1D83F04}"/>
              </a:ext>
            </a:extLst>
          </p:cNvPr>
          <p:cNvSpPr>
            <a:spLocks noGrp="1"/>
          </p:cNvSpPr>
          <p:nvPr>
            <p:ph type="title"/>
          </p:nvPr>
        </p:nvSpPr>
        <p:spPr>
          <a:xfrm>
            <a:off x="1030204" y="535646"/>
            <a:ext cx="2823275" cy="4501127"/>
          </a:xfrm>
        </p:spPr>
        <p:txBody>
          <a:bodyPr anchor="t">
            <a:normAutofit/>
          </a:bodyPr>
          <a:lstStyle/>
          <a:p>
            <a:pPr algn="r"/>
            <a:r>
              <a:rPr lang="en-US" sz="3200" b="1" dirty="0">
                <a:solidFill>
                  <a:srgbClr val="FFFFFF"/>
                </a:solidFill>
                <a:latin typeface="Oswald" panose="00000500000000000000" pitchFamily="2" charset="0"/>
              </a:rPr>
              <a:t>Assets </a:t>
            </a:r>
            <a:r>
              <a:rPr lang="en-US" sz="3200" b="1" u="sng" dirty="0">
                <a:solidFill>
                  <a:srgbClr val="FFFFFF"/>
                </a:solidFill>
                <a:latin typeface="Oswald" panose="00000500000000000000" pitchFamily="2" charset="0"/>
              </a:rPr>
              <a:t>NOT</a:t>
            </a:r>
            <a:r>
              <a:rPr lang="en-US" sz="3200" b="1" dirty="0">
                <a:solidFill>
                  <a:srgbClr val="FFFFFF"/>
                </a:solidFill>
                <a:latin typeface="Oswald" panose="00000500000000000000" pitchFamily="2" charset="0"/>
              </a:rPr>
              <a:t> Reported  </a:t>
            </a:r>
          </a:p>
        </p:txBody>
      </p:sp>
      <p:sp>
        <p:nvSpPr>
          <p:cNvPr id="4" name="Content Placeholder 3">
            <a:extLst>
              <a:ext uri="{FF2B5EF4-FFF2-40B4-BE49-F238E27FC236}">
                <a16:creationId xmlns:a16="http://schemas.microsoft.com/office/drawing/2014/main" id="{9D0B167F-AE1E-C2DE-4E3D-E8DEF123DE00}"/>
              </a:ext>
            </a:extLst>
          </p:cNvPr>
          <p:cNvSpPr>
            <a:spLocks noGrp="1"/>
          </p:cNvSpPr>
          <p:nvPr>
            <p:ph sz="half" idx="2"/>
          </p:nvPr>
        </p:nvSpPr>
        <p:spPr>
          <a:xfrm>
            <a:off x="4411133" y="681036"/>
            <a:ext cx="6620933" cy="5364163"/>
          </a:xfrm>
        </p:spPr>
        <p:txBody>
          <a:bodyPr/>
          <a:lstStyle/>
          <a:p>
            <a:r>
              <a:rPr lang="en-US" sz="1400" dirty="0">
                <a:ea typeface="Verdana" panose="020B0604030504040204" pitchFamily="34" charset="0"/>
              </a:rPr>
              <a:t>Primary Residence</a:t>
            </a:r>
          </a:p>
          <a:p>
            <a:r>
              <a:rPr lang="en-US" sz="1400" dirty="0">
                <a:ea typeface="Verdana" panose="020B0604030504040204" pitchFamily="34" charset="0"/>
              </a:rPr>
              <a:t>Life Insurance Plans</a:t>
            </a:r>
          </a:p>
          <a:p>
            <a:r>
              <a:rPr lang="en-US" sz="1400" dirty="0">
                <a:ea typeface="Verdana" panose="020B0604030504040204" pitchFamily="34" charset="0"/>
              </a:rPr>
              <a:t>Retirement Plans</a:t>
            </a:r>
          </a:p>
          <a:p>
            <a:pPr lvl="1"/>
            <a:r>
              <a:rPr lang="en-US" sz="1400" dirty="0"/>
              <a:t>PERS/STERS</a:t>
            </a:r>
          </a:p>
          <a:p>
            <a:pPr lvl="1"/>
            <a:r>
              <a:rPr lang="en-US" sz="1400" dirty="0"/>
              <a:t>401K</a:t>
            </a:r>
          </a:p>
          <a:p>
            <a:pPr lvl="1"/>
            <a:r>
              <a:rPr lang="en-US" sz="1400" dirty="0"/>
              <a:t>Pension funds</a:t>
            </a:r>
          </a:p>
          <a:p>
            <a:pPr lvl="1"/>
            <a:r>
              <a:rPr lang="en-US" sz="1400" dirty="0"/>
              <a:t>Annuities</a:t>
            </a:r>
          </a:p>
          <a:p>
            <a:pPr lvl="1"/>
            <a:r>
              <a:rPr lang="en-US" sz="1400" dirty="0"/>
              <a:t>Non-education IRAs</a:t>
            </a:r>
          </a:p>
          <a:p>
            <a:pPr lvl="1"/>
            <a:r>
              <a:rPr lang="en-US" sz="1400" dirty="0"/>
              <a:t>KEOG plans</a:t>
            </a:r>
          </a:p>
          <a:p>
            <a:endParaRPr lang="en-US" dirty="0"/>
          </a:p>
        </p:txBody>
      </p:sp>
      <p:sp>
        <p:nvSpPr>
          <p:cNvPr id="6" name="Content Placeholder 5">
            <a:extLst>
              <a:ext uri="{FF2B5EF4-FFF2-40B4-BE49-F238E27FC236}">
                <a16:creationId xmlns:a16="http://schemas.microsoft.com/office/drawing/2014/main" id="{9FF8BCF8-D47D-FA15-1FB3-B4B334F98C90}"/>
              </a:ext>
            </a:extLst>
          </p:cNvPr>
          <p:cNvSpPr>
            <a:spLocks noGrp="1"/>
          </p:cNvSpPr>
          <p:nvPr>
            <p:ph sz="half" idx="1"/>
          </p:nvPr>
        </p:nvSpPr>
        <p:spPr/>
        <p:txBody>
          <a:bodyPr/>
          <a:lstStyle/>
          <a:p>
            <a:endParaRPr lang="en-US" dirty="0"/>
          </a:p>
        </p:txBody>
      </p:sp>
    </p:spTree>
    <p:extLst>
      <p:ext uri="{BB962C8B-B14F-4D97-AF65-F5344CB8AC3E}">
        <p14:creationId xmlns:p14="http://schemas.microsoft.com/office/powerpoint/2010/main" val="76944700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5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Shape 6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Rectangle 6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1610BEC-297C-3A6E-AE1E-639A004F40D2}"/>
              </a:ext>
            </a:extLst>
          </p:cNvPr>
          <p:cNvSpPr>
            <a:spLocks noGrp="1"/>
          </p:cNvSpPr>
          <p:nvPr>
            <p:ph type="title"/>
          </p:nvPr>
        </p:nvSpPr>
        <p:spPr>
          <a:xfrm>
            <a:off x="780447" y="1861017"/>
            <a:ext cx="3115265" cy="2396359"/>
          </a:xfrm>
        </p:spPr>
        <p:txBody>
          <a:bodyPr vert="horz" lIns="91440" tIns="45720" rIns="91440" bIns="45720" rtlCol="0" anchor="b">
            <a:normAutofit/>
          </a:bodyPr>
          <a:lstStyle/>
          <a:p>
            <a:pPr algn="r">
              <a:buClr>
                <a:schemeClr val="dk1"/>
              </a:buClr>
              <a:buSzPts val="4250"/>
            </a:pPr>
            <a:r>
              <a:rPr lang="en-US" sz="3700" dirty="0">
                <a:solidFill>
                  <a:srgbClr val="FFFFFF"/>
                </a:solidFill>
                <a:latin typeface="Oswald" panose="00000500000000000000" pitchFamily="2" charset="0"/>
                <a:sym typeface="Montserrat Medium"/>
              </a:rPr>
              <a:t>Student Aid Index</a:t>
            </a:r>
          </a:p>
        </p:txBody>
      </p:sp>
      <p:sp>
        <p:nvSpPr>
          <p:cNvPr id="12" name="Content Placeholder 5">
            <a:extLst>
              <a:ext uri="{FF2B5EF4-FFF2-40B4-BE49-F238E27FC236}">
                <a16:creationId xmlns:a16="http://schemas.microsoft.com/office/drawing/2014/main" id="{88DA9F06-1363-CD67-8429-ACB017CD1D49}"/>
              </a:ext>
            </a:extLst>
          </p:cNvPr>
          <p:cNvSpPr>
            <a:spLocks/>
          </p:cNvSpPr>
          <p:nvPr/>
        </p:nvSpPr>
        <p:spPr>
          <a:xfrm>
            <a:off x="5453345" y="4014437"/>
            <a:ext cx="5208528" cy="1187617"/>
          </a:xfrm>
          <a:prstGeom prst="rect">
            <a:avLst/>
          </a:prstGeom>
        </p:spPr>
        <p:txBody>
          <a:bodyPr>
            <a:normAutofit/>
          </a:bodyPr>
          <a:lstStyle/>
          <a:p>
            <a:pPr defTabSz="603504">
              <a:lnSpc>
                <a:spcPct val="90000"/>
              </a:lnSpc>
              <a:spcAft>
                <a:spcPts val="600"/>
              </a:spcAft>
            </a:pPr>
            <a:r>
              <a:rPr lang="en-US" sz="1584" kern="1200">
                <a:solidFill>
                  <a:schemeClr val="tx1"/>
                </a:solidFill>
                <a:latin typeface="Oswald" panose="00000500000000000000" pitchFamily="2" charset="0"/>
                <a:ea typeface="+mn-ea"/>
                <a:cs typeface="+mn-cs"/>
              </a:rPr>
              <a:t>Factors that determine the SAI: </a:t>
            </a:r>
          </a:p>
          <a:p>
            <a:pPr marL="301752" lvl="1" defTabSz="603504">
              <a:lnSpc>
                <a:spcPct val="90000"/>
              </a:lnSpc>
              <a:spcAft>
                <a:spcPts val="600"/>
              </a:spcAft>
            </a:pPr>
            <a:r>
              <a:rPr lang="en-US" sz="1188" kern="1200">
                <a:solidFill>
                  <a:schemeClr val="tx1"/>
                </a:solidFill>
                <a:latin typeface="Oswald" panose="00000500000000000000" pitchFamily="2" charset="0"/>
                <a:ea typeface="+mn-ea"/>
                <a:cs typeface="+mn-cs"/>
              </a:rPr>
              <a:t>Student and parent income (taxed and untaxed) for </a:t>
            </a:r>
            <a:r>
              <a:rPr lang="en-US" sz="1188" b="1" kern="1200">
                <a:solidFill>
                  <a:schemeClr val="tx1"/>
                </a:solidFill>
                <a:latin typeface="Oswald" panose="00000500000000000000" pitchFamily="2" charset="0"/>
                <a:ea typeface="+mn-ea"/>
                <a:cs typeface="+mn-cs"/>
              </a:rPr>
              <a:t>2022</a:t>
            </a:r>
          </a:p>
          <a:p>
            <a:pPr marL="301752" lvl="1" defTabSz="603504">
              <a:lnSpc>
                <a:spcPct val="90000"/>
              </a:lnSpc>
              <a:spcAft>
                <a:spcPts val="600"/>
              </a:spcAft>
            </a:pPr>
            <a:r>
              <a:rPr lang="en-US" sz="1188" kern="1200">
                <a:solidFill>
                  <a:schemeClr val="tx1"/>
                </a:solidFill>
                <a:latin typeface="Oswald" panose="00000500000000000000" pitchFamily="2" charset="0"/>
                <a:ea typeface="+mn-ea"/>
                <a:cs typeface="+mn-cs"/>
              </a:rPr>
              <a:t>Assets</a:t>
            </a:r>
          </a:p>
          <a:p>
            <a:pPr marL="301752" lvl="1" defTabSz="603504">
              <a:lnSpc>
                <a:spcPct val="90000"/>
              </a:lnSpc>
              <a:spcAft>
                <a:spcPts val="600"/>
              </a:spcAft>
            </a:pPr>
            <a:r>
              <a:rPr lang="en-US" sz="1188" kern="1200">
                <a:solidFill>
                  <a:schemeClr val="tx1"/>
                </a:solidFill>
                <a:latin typeface="Oswald" panose="00000500000000000000" pitchFamily="2" charset="0"/>
                <a:ea typeface="+mn-ea"/>
                <a:cs typeface="+mn-cs"/>
              </a:rPr>
              <a:t>Family Size</a:t>
            </a:r>
          </a:p>
          <a:p>
            <a:pPr>
              <a:lnSpc>
                <a:spcPct val="90000"/>
              </a:lnSpc>
              <a:spcAft>
                <a:spcPts val="600"/>
              </a:spcAft>
            </a:pPr>
            <a:endParaRPr lang="en-US" sz="2400" dirty="0"/>
          </a:p>
        </p:txBody>
      </p:sp>
      <p:graphicFrame>
        <p:nvGraphicFramePr>
          <p:cNvPr id="55" name="Content Placeholder 1">
            <a:extLst>
              <a:ext uri="{FF2B5EF4-FFF2-40B4-BE49-F238E27FC236}">
                <a16:creationId xmlns:a16="http://schemas.microsoft.com/office/drawing/2014/main" id="{CE46BF42-81C2-E224-205C-E3BF80C70C0C}"/>
              </a:ext>
            </a:extLst>
          </p:cNvPr>
          <p:cNvGraphicFramePr>
            <a:graphicFrameLocks/>
          </p:cNvGraphicFramePr>
          <p:nvPr>
            <p:extLst>
              <p:ext uri="{D42A27DB-BD31-4B8C-83A1-F6EECF244321}">
                <p14:modId xmlns:p14="http://schemas.microsoft.com/office/powerpoint/2010/main" val="570180056"/>
              </p:ext>
            </p:extLst>
          </p:nvPr>
        </p:nvGraphicFramePr>
        <p:xfrm>
          <a:off x="4905052" y="1700115"/>
          <a:ext cx="6666833" cy="2363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1036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54" name="Rectangle 10345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56" name="Rectangle 10345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58" name="Rectangle 10345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60" name="Rectangle 10345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462" name="Freeform: Shape 10346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3464" name="Rectangle 10346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5" name="Rectangle 2"/>
          <p:cNvSpPr>
            <a:spLocks noGrp="1" noChangeArrowheads="1"/>
          </p:cNvSpPr>
          <p:nvPr>
            <p:ph type="title"/>
          </p:nvPr>
        </p:nvSpPr>
        <p:spPr>
          <a:xfrm>
            <a:off x="466722" y="586855"/>
            <a:ext cx="3201366" cy="3387497"/>
          </a:xfrm>
        </p:spPr>
        <p:txBody>
          <a:bodyPr anchor="b">
            <a:normAutofit/>
          </a:bodyPr>
          <a:lstStyle/>
          <a:p>
            <a:pPr algn="r">
              <a:buClr>
                <a:schemeClr val="dk1"/>
              </a:buClr>
              <a:buSzPts val="4250"/>
            </a:pPr>
            <a:r>
              <a:rPr lang="en-US" sz="3700" dirty="0">
                <a:solidFill>
                  <a:srgbClr val="FFFFFF"/>
                </a:solidFill>
                <a:latin typeface="Oswald" panose="00000500000000000000" pitchFamily="2" charset="0"/>
                <a:sym typeface="Montserrat Medium"/>
              </a:rPr>
              <a:t>Special Circumstances</a:t>
            </a:r>
          </a:p>
        </p:txBody>
      </p:sp>
      <p:sp>
        <p:nvSpPr>
          <p:cNvPr id="103434" name="Date Placeholder 4" hidden="1">
            <a:extLst>
              <a:ext uri="{FF2B5EF4-FFF2-40B4-BE49-F238E27FC236}">
                <a16:creationId xmlns:a16="http://schemas.microsoft.com/office/drawing/2014/main" id="{54BAD846-21BA-1C9C-670B-CD2D0806579D}"/>
              </a:ext>
            </a:extLst>
          </p:cNvPr>
          <p:cNvSpPr>
            <a:spLocks noGrp="1"/>
          </p:cNvSpPr>
          <p:nvPr>
            <p:ph type="dt" sz="half" idx="4294967295"/>
          </p:nvPr>
        </p:nvSpPr>
        <p:spPr>
          <a:xfrm>
            <a:off x="1981200" y="6356351"/>
            <a:ext cx="2133600" cy="365125"/>
          </a:xfrm>
          <a:prstGeom prst="rect">
            <a:avLst/>
          </a:prstGeom>
        </p:spPr>
        <p:txBody>
          <a:bodyPr/>
          <a:lstStyle/>
          <a:p>
            <a:pPr>
              <a:spcAft>
                <a:spcPts val="600"/>
              </a:spcAft>
            </a:pPr>
            <a:fld id="{E0FF7F73-54F0-4A68-B31A-52714374AB29}" type="datetime1">
              <a:rPr lang="en-US" smtClean="0"/>
              <a:pPr>
                <a:spcAft>
                  <a:spcPts val="600"/>
                </a:spcAft>
              </a:pPr>
              <a:t>1/18/2024</a:t>
            </a:fld>
            <a:endParaRPr lang="en-US"/>
          </a:p>
        </p:txBody>
      </p:sp>
      <p:graphicFrame>
        <p:nvGraphicFramePr>
          <p:cNvPr id="103428" name="Rectangle 3">
            <a:extLst>
              <a:ext uri="{FF2B5EF4-FFF2-40B4-BE49-F238E27FC236}">
                <a16:creationId xmlns:a16="http://schemas.microsoft.com/office/drawing/2014/main" id="{EC44A704-DE3D-B6DE-495B-A939A326CD7E}"/>
              </a:ext>
            </a:extLst>
          </p:cNvPr>
          <p:cNvGraphicFramePr>
            <a:graphicFrameLocks noGrp="1"/>
          </p:cNvGraphicFramePr>
          <p:nvPr>
            <p:ph idx="1"/>
            <p:extLst>
              <p:ext uri="{D42A27DB-BD31-4B8C-83A1-F6EECF244321}">
                <p14:modId xmlns:p14="http://schemas.microsoft.com/office/powerpoint/2010/main" val="3644157925"/>
              </p:ext>
            </p:extLst>
          </p:nvPr>
        </p:nvGraphicFramePr>
        <p:xfrm>
          <a:off x="4581824" y="511388"/>
          <a:ext cx="7053449" cy="5546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0508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2">
            <a:extLst>
              <a:ext uri="{FF2B5EF4-FFF2-40B4-BE49-F238E27FC236}">
                <a16:creationId xmlns:a16="http://schemas.microsoft.com/office/drawing/2014/main" id="{9E61E53E-FEB7-467A-AD11-E48EA1F248D1}"/>
              </a:ext>
            </a:extLst>
          </p:cNvPr>
          <p:cNvSpPr txBox="1">
            <a:spLocks noChangeArrowheads="1"/>
          </p:cNvSpPr>
          <p:nvPr/>
        </p:nvSpPr>
        <p:spPr>
          <a:xfrm>
            <a:off x="1371597" y="348865"/>
            <a:ext cx="10044023" cy="877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333399"/>
                </a:solidFill>
                <a:latin typeface="Verdana" panose="020B0604030504040204" pitchFamily="34" charset="0"/>
                <a:ea typeface="Verdana" panose="020B0604030504040204" pitchFamily="34" charset="0"/>
                <a:cs typeface="Verdana" panose="020B0604030504040204" pitchFamily="34" charset="0"/>
              </a:defRPr>
            </a:lvl1pPr>
          </a:lstStyle>
          <a:p>
            <a:pPr>
              <a:spcAft>
                <a:spcPts val="600"/>
              </a:spcAft>
            </a:pPr>
            <a:r>
              <a:rPr lang="en-US" sz="4000" dirty="0">
                <a:solidFill>
                  <a:srgbClr val="FFFFFF"/>
                </a:solidFill>
                <a:latin typeface="Oswald" panose="00000500000000000000" pitchFamily="2" charset="0"/>
                <a:ea typeface="+mj-ea"/>
                <a:cs typeface="+mj-cs"/>
              </a:rPr>
              <a:t>Special Circumstances</a:t>
            </a:r>
          </a:p>
        </p:txBody>
      </p:sp>
      <p:grpSp>
        <p:nvGrpSpPr>
          <p:cNvPr id="9" name="Group 8"/>
          <p:cNvGrpSpPr/>
          <p:nvPr/>
        </p:nvGrpSpPr>
        <p:grpSpPr>
          <a:xfrm>
            <a:off x="2399052" y="1794673"/>
            <a:ext cx="7393896" cy="4488226"/>
            <a:chOff x="130666" y="-394303"/>
            <a:chExt cx="8650822" cy="6071885"/>
          </a:xfrm>
        </p:grpSpPr>
        <p:sp>
          <p:nvSpPr>
            <p:cNvPr id="10" name="Cloud Callout 9"/>
            <p:cNvSpPr/>
            <p:nvPr/>
          </p:nvSpPr>
          <p:spPr>
            <a:xfrm>
              <a:off x="5629127" y="-394303"/>
              <a:ext cx="2753271" cy="2057400"/>
            </a:xfrm>
            <a:prstGeom prst="cloudCallout">
              <a:avLst>
                <a:gd name="adj1" fmla="val -23547"/>
                <a:gd name="adj2" fmla="val 148133"/>
              </a:avLst>
            </a:prstGeom>
            <a:solidFill>
              <a:schemeClr val="tx2">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95528">
                <a:spcAft>
                  <a:spcPts val="600"/>
                </a:spcAft>
              </a:pPr>
              <a:r>
                <a:rPr lang="en-US" sz="1740" kern="1200" dirty="0">
                  <a:solidFill>
                    <a:schemeClr val="bg1"/>
                  </a:solidFill>
                  <a:latin typeface="Arial" panose="020B0604020202020204" pitchFamily="34" charset="0"/>
                  <a:ea typeface="+mn-ea"/>
                  <a:cs typeface="Arial" panose="020B0604020202020204" pitchFamily="34" charset="0"/>
                </a:rPr>
                <a:t>Loss of Child Support</a:t>
              </a:r>
              <a:endParaRPr lang="en-US" sz="2000" dirty="0">
                <a:solidFill>
                  <a:schemeClr val="bg1"/>
                </a:solidFill>
                <a:latin typeface="Arial" panose="020B0604020202020204" pitchFamily="34" charset="0"/>
                <a:cs typeface="Arial" panose="020B0604020202020204" pitchFamily="34" charset="0"/>
              </a:endParaRPr>
            </a:p>
          </p:txBody>
        </p:sp>
        <p:pic>
          <p:nvPicPr>
            <p:cNvPr id="1026" name="Picture 2" descr="T:\NASFAA U\Video Design and Tools\Common Craft Cut-Outs\Pack_Scene_2_PNG_0\village_landsca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20182"/>
              <a:ext cx="8400488"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257694" y="412880"/>
              <a:ext cx="4161663" cy="1939819"/>
            </a:xfrm>
            <a:prstGeom prst="cloudCallout">
              <a:avLst>
                <a:gd name="adj1" fmla="val 11247"/>
                <a:gd name="adj2" fmla="val 201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95528">
                <a:spcAft>
                  <a:spcPts val="600"/>
                </a:spcAft>
              </a:pPr>
              <a:r>
                <a:rPr lang="en-US" sz="1740" kern="1200" dirty="0">
                  <a:solidFill>
                    <a:schemeClr val="bg1"/>
                  </a:solidFill>
                  <a:latin typeface="Arial" panose="020B0604020202020204" pitchFamily="34" charset="0"/>
                  <a:ea typeface="+mn-ea"/>
                  <a:cs typeface="Arial" panose="020B0604020202020204" pitchFamily="34" charset="0"/>
                </a:rPr>
                <a:t>Unusual uncovered medical/dental expenses</a:t>
              </a:r>
              <a:endParaRPr lang="en-US" sz="2000" dirty="0">
                <a:solidFill>
                  <a:schemeClr val="bg1"/>
                </a:solidFill>
                <a:latin typeface="Arial" panose="020B0604020202020204" pitchFamily="34" charset="0"/>
                <a:cs typeface="Arial" panose="020B0604020202020204" pitchFamily="34" charset="0"/>
              </a:endParaRPr>
            </a:p>
          </p:txBody>
        </p:sp>
        <p:sp>
          <p:nvSpPr>
            <p:cNvPr id="6" name="Cloud Callout 5"/>
            <p:cNvSpPr/>
            <p:nvPr/>
          </p:nvSpPr>
          <p:spPr>
            <a:xfrm>
              <a:off x="130666" y="2129018"/>
              <a:ext cx="2127260" cy="1527761"/>
            </a:xfrm>
            <a:prstGeom prst="cloudCallout">
              <a:avLst>
                <a:gd name="adj1" fmla="val -4410"/>
                <a:gd name="adj2" fmla="val 86662"/>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95528">
                <a:spcAft>
                  <a:spcPts val="600"/>
                </a:spcAft>
              </a:pPr>
              <a:r>
                <a:rPr lang="en-US" sz="1740" kern="1200" dirty="0">
                  <a:solidFill>
                    <a:schemeClr val="bg1"/>
                  </a:solidFill>
                  <a:latin typeface="Arial" panose="020B0604020202020204" pitchFamily="34" charset="0"/>
                  <a:ea typeface="+mn-ea"/>
                  <a:cs typeface="Arial" panose="020B0604020202020204" pitchFamily="34" charset="0"/>
                </a:rPr>
                <a:t>Parent or spouse death</a:t>
              </a:r>
              <a:endParaRPr lang="en-US" sz="2000" dirty="0">
                <a:solidFill>
                  <a:schemeClr val="bg1"/>
                </a:solidFill>
                <a:latin typeface="Arial" panose="020B0604020202020204" pitchFamily="34" charset="0"/>
                <a:cs typeface="Arial" panose="020B0604020202020204" pitchFamily="34" charset="0"/>
              </a:endParaRPr>
            </a:p>
          </p:txBody>
        </p:sp>
        <p:sp>
          <p:nvSpPr>
            <p:cNvPr id="5" name="Cloud Callout 4"/>
            <p:cNvSpPr/>
            <p:nvPr/>
          </p:nvSpPr>
          <p:spPr>
            <a:xfrm>
              <a:off x="3211268" y="1071704"/>
              <a:ext cx="3478570" cy="1538473"/>
            </a:xfrm>
            <a:prstGeom prst="cloudCallout">
              <a:avLst>
                <a:gd name="adj1" fmla="val 26825"/>
                <a:gd name="adj2" fmla="val 120209"/>
              </a:avLst>
            </a:prstGeom>
            <a:solidFill>
              <a:schemeClr val="accent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95528">
                <a:spcAft>
                  <a:spcPts val="600"/>
                </a:spcAft>
              </a:pPr>
              <a:r>
                <a:rPr lang="en-US" sz="1740" kern="1200" dirty="0">
                  <a:solidFill>
                    <a:schemeClr val="bg1"/>
                  </a:solidFill>
                  <a:latin typeface="Arial" panose="020B0604020202020204" pitchFamily="34" charset="0"/>
                  <a:ea typeface="+mn-ea"/>
                  <a:cs typeface="Arial" panose="020B0604020202020204" pitchFamily="34" charset="0"/>
                </a:rPr>
                <a:t>Extraordinary dependent care </a:t>
              </a:r>
              <a:endParaRPr lang="en-US" sz="2000" dirty="0">
                <a:solidFill>
                  <a:schemeClr val="bg1"/>
                </a:solidFill>
                <a:latin typeface="Arial" panose="020B0604020202020204" pitchFamily="34" charset="0"/>
                <a:cs typeface="Arial" panose="020B0604020202020204" pitchFamily="34" charset="0"/>
              </a:endParaRPr>
            </a:p>
          </p:txBody>
        </p:sp>
        <p:sp>
          <p:nvSpPr>
            <p:cNvPr id="2" name="Cloud Callout 1"/>
            <p:cNvSpPr/>
            <p:nvPr/>
          </p:nvSpPr>
          <p:spPr>
            <a:xfrm>
              <a:off x="1748444" y="2345860"/>
              <a:ext cx="2570647" cy="1186398"/>
            </a:xfrm>
            <a:prstGeom prst="cloudCallout">
              <a:avLst>
                <a:gd name="adj1" fmla="val 22900"/>
                <a:gd name="adj2" fmla="val 156468"/>
              </a:avLst>
            </a:prstGeom>
            <a:solidFill>
              <a:srgbClr val="7FA3C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95528">
                <a:spcAft>
                  <a:spcPts val="600"/>
                </a:spcAft>
              </a:pPr>
              <a:r>
                <a:rPr lang="en-US" sz="1740" kern="1200" dirty="0">
                  <a:solidFill>
                    <a:schemeClr val="bg1"/>
                  </a:solidFill>
                  <a:latin typeface="Arial" panose="020B0604020202020204" pitchFamily="34" charset="0"/>
                  <a:ea typeface="+mn-ea"/>
                  <a:cs typeface="Arial" panose="020B0604020202020204" pitchFamily="34" charset="0"/>
                </a:rPr>
                <a:t>Loss of employment</a:t>
              </a:r>
              <a:endParaRPr lang="en-US" sz="2000" dirty="0">
                <a:solidFill>
                  <a:schemeClr val="bg1"/>
                </a:solidFill>
                <a:latin typeface="Arial" panose="020B0604020202020204" pitchFamily="34" charset="0"/>
                <a:cs typeface="Arial" panose="020B0604020202020204" pitchFamily="34" charset="0"/>
              </a:endParaRPr>
            </a:p>
          </p:txBody>
        </p:sp>
        <p:sp>
          <p:nvSpPr>
            <p:cNvPr id="4" name="Cloud Callout 3"/>
            <p:cNvSpPr/>
            <p:nvPr/>
          </p:nvSpPr>
          <p:spPr>
            <a:xfrm>
              <a:off x="3900598" y="2387362"/>
              <a:ext cx="2638316" cy="955411"/>
            </a:xfrm>
            <a:prstGeom prst="cloudCallout">
              <a:avLst>
                <a:gd name="adj1" fmla="val -35368"/>
                <a:gd name="adj2" fmla="val 1799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95528">
                <a:spcAft>
                  <a:spcPts val="600"/>
                </a:spcAft>
              </a:pPr>
              <a:r>
                <a:rPr lang="en-US" sz="1740" kern="1200" dirty="0">
                  <a:solidFill>
                    <a:schemeClr val="bg1"/>
                  </a:solidFill>
                  <a:latin typeface="Arial" panose="020B0604020202020204" pitchFamily="34" charset="0"/>
                  <a:ea typeface="+mn-ea"/>
                  <a:cs typeface="Arial" panose="020B0604020202020204" pitchFamily="34" charset="0"/>
                </a:rPr>
                <a:t>Divorce</a:t>
              </a:r>
              <a:endParaRPr lang="en-US" sz="2000" dirty="0">
                <a:solidFill>
                  <a:schemeClr val="bg1"/>
                </a:solidFill>
                <a:latin typeface="Arial" panose="020B0604020202020204" pitchFamily="34" charset="0"/>
                <a:cs typeface="Arial" panose="020B0604020202020204" pitchFamily="34" charset="0"/>
              </a:endParaRPr>
            </a:p>
          </p:txBody>
        </p:sp>
      </p:grpSp>
      <p:sp>
        <p:nvSpPr>
          <p:cNvPr id="13" name="Cloud Callout 2">
            <a:extLst>
              <a:ext uri="{FF2B5EF4-FFF2-40B4-BE49-F238E27FC236}">
                <a16:creationId xmlns:a16="http://schemas.microsoft.com/office/drawing/2014/main" id="{EE24C4B0-9059-45CF-9809-117CEECA1176}"/>
              </a:ext>
            </a:extLst>
          </p:cNvPr>
          <p:cNvSpPr/>
          <p:nvPr/>
        </p:nvSpPr>
        <p:spPr>
          <a:xfrm>
            <a:off x="8146233" y="2647175"/>
            <a:ext cx="2799277" cy="1764127"/>
          </a:xfrm>
          <a:prstGeom prst="cloudCallout">
            <a:avLst>
              <a:gd name="adj1" fmla="val -8974"/>
              <a:gd name="adj2" fmla="val 130561"/>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000">
                <a:latin typeface="Arial" panose="020B0604020202020204" pitchFamily="34" charset="0"/>
                <a:cs typeface="Arial" panose="020B0604020202020204" pitchFamily="34" charset="0"/>
              </a:rPr>
              <a:t>Student cannot obtain parental information</a:t>
            </a:r>
          </a:p>
        </p:txBody>
      </p:sp>
    </p:spTree>
    <p:extLst>
      <p:ext uri="{BB962C8B-B14F-4D97-AF65-F5344CB8AC3E}">
        <p14:creationId xmlns:p14="http://schemas.microsoft.com/office/powerpoint/2010/main" val="2478246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anchor="ctr">
            <a:normAutofit/>
          </a:bodyPr>
          <a:lstStyle/>
          <a:p>
            <a:pPr>
              <a:spcAft>
                <a:spcPts val="600"/>
              </a:spcAft>
            </a:pPr>
            <a:r>
              <a:rPr lang="en-US" sz="4000" dirty="0">
                <a:solidFill>
                  <a:srgbClr val="FFFFFF"/>
                </a:solidFill>
                <a:latin typeface="Oswald" panose="00000500000000000000" pitchFamily="2" charset="0"/>
              </a:rPr>
              <a:t>Financial Aid Office Review</a:t>
            </a:r>
          </a:p>
        </p:txBody>
      </p:sp>
      <p:graphicFrame>
        <p:nvGraphicFramePr>
          <p:cNvPr id="5" name="Content Placeholder 2">
            <a:extLst>
              <a:ext uri="{FF2B5EF4-FFF2-40B4-BE49-F238E27FC236}">
                <a16:creationId xmlns:a16="http://schemas.microsoft.com/office/drawing/2014/main" id="{73D106C5-CAA1-1670-3FC7-D51A1C32C9F0}"/>
              </a:ext>
            </a:extLst>
          </p:cNvPr>
          <p:cNvGraphicFramePr>
            <a:graphicFrameLocks noGrp="1"/>
          </p:cNvGraphicFramePr>
          <p:nvPr>
            <p:ph idx="1"/>
            <p:extLst>
              <p:ext uri="{D42A27DB-BD31-4B8C-83A1-F6EECF244321}">
                <p14:modId xmlns:p14="http://schemas.microsoft.com/office/powerpoint/2010/main" val="646251139"/>
              </p:ext>
            </p:extLst>
          </p:nvPr>
        </p:nvGraphicFramePr>
        <p:xfrm>
          <a:off x="644056" y="1752601"/>
          <a:ext cx="10927829" cy="4552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0561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anchor="ctr">
            <a:normAutofit/>
          </a:bodyPr>
          <a:lstStyle/>
          <a:p>
            <a:pPr>
              <a:spcAft>
                <a:spcPts val="600"/>
              </a:spcAft>
            </a:pPr>
            <a:r>
              <a:rPr lang="en-US" sz="4000" dirty="0">
                <a:solidFill>
                  <a:srgbClr val="FFFFFF"/>
                </a:solidFill>
                <a:latin typeface="Oswald" panose="00000500000000000000" pitchFamily="2" charset="0"/>
              </a:rPr>
              <a:t>Financial Aid Awards</a:t>
            </a:r>
          </a:p>
        </p:txBody>
      </p:sp>
      <p:sp>
        <p:nvSpPr>
          <p:cNvPr id="4" name="Content Placeholder 3">
            <a:extLst>
              <a:ext uri="{FF2B5EF4-FFF2-40B4-BE49-F238E27FC236}">
                <a16:creationId xmlns:a16="http://schemas.microsoft.com/office/drawing/2014/main" id="{8DEC83AF-4746-D4D9-02A1-1B10A3470F96}"/>
              </a:ext>
            </a:extLst>
          </p:cNvPr>
          <p:cNvSpPr>
            <a:spLocks noGrp="1"/>
          </p:cNvSpPr>
          <p:nvPr>
            <p:ph idx="1"/>
          </p:nvPr>
        </p:nvSpPr>
        <p:spPr>
          <a:xfrm>
            <a:off x="0" y="1825624"/>
            <a:ext cx="5291667" cy="5032375"/>
          </a:xfrm>
        </p:spPr>
        <p:txBody>
          <a:bodyPr>
            <a:normAutofit fontScale="92500" lnSpcReduction="10000"/>
          </a:bodyPr>
          <a:lstStyle/>
          <a:p>
            <a:r>
              <a:rPr lang="en-US" dirty="0"/>
              <a:t>Federal and State Grants</a:t>
            </a:r>
          </a:p>
          <a:p>
            <a:pPr lvl="1"/>
            <a:r>
              <a:rPr lang="en-US" b="1" dirty="0"/>
              <a:t>Pell Grant</a:t>
            </a:r>
          </a:p>
          <a:p>
            <a:pPr lvl="2"/>
            <a:r>
              <a:rPr lang="en-US" dirty="0"/>
              <a:t>Does not need to be repaid.  </a:t>
            </a:r>
          </a:p>
          <a:p>
            <a:pPr lvl="2"/>
            <a:r>
              <a:rPr lang="en-US" dirty="0"/>
              <a:t>Eligibility is based on financial need determined by your FAFSA.</a:t>
            </a:r>
          </a:p>
          <a:p>
            <a:pPr lvl="2"/>
            <a:r>
              <a:rPr lang="en-US" dirty="0"/>
              <a:t>Maximum Pell award for 2023-2024 is $7,395/year</a:t>
            </a:r>
          </a:p>
          <a:p>
            <a:pPr lvl="1"/>
            <a:r>
              <a:rPr lang="en-US" b="1" dirty="0"/>
              <a:t>Federal Supplemental Grant</a:t>
            </a:r>
          </a:p>
          <a:p>
            <a:pPr lvl="1"/>
            <a:r>
              <a:rPr lang="en-US" b="1" dirty="0"/>
              <a:t>Ohio College Opportunity Grant (OCOG)</a:t>
            </a:r>
          </a:p>
          <a:p>
            <a:pPr lvl="2"/>
            <a:r>
              <a:rPr lang="en-US" dirty="0"/>
              <a:t>Does not need to be repaid. </a:t>
            </a:r>
          </a:p>
          <a:p>
            <a:pPr lvl="2"/>
            <a:r>
              <a:rPr lang="en-US" dirty="0"/>
              <a:t>Eligibility is based on financial need determined by your FAFSA, in addition to Ohio residency status.</a:t>
            </a:r>
          </a:p>
          <a:p>
            <a:pPr lvl="2"/>
            <a:r>
              <a:rPr lang="en-US" dirty="0"/>
              <a:t>Must attend a school in Ohio.</a:t>
            </a:r>
          </a:p>
          <a:p>
            <a:pPr lvl="2"/>
            <a:r>
              <a:rPr lang="en-US" dirty="0"/>
              <a:t>Maximum OCOG award for 2023-2024 is $4,700/year at Private Institutions</a:t>
            </a:r>
          </a:p>
        </p:txBody>
      </p:sp>
      <p:sp>
        <p:nvSpPr>
          <p:cNvPr id="6" name="Content Placeholder 3">
            <a:extLst>
              <a:ext uri="{FF2B5EF4-FFF2-40B4-BE49-F238E27FC236}">
                <a16:creationId xmlns:a16="http://schemas.microsoft.com/office/drawing/2014/main" id="{DE4D5AE6-E56F-1322-04B4-14954ABFE768}"/>
              </a:ext>
            </a:extLst>
          </p:cNvPr>
          <p:cNvSpPr txBox="1">
            <a:spLocks/>
          </p:cNvSpPr>
          <p:nvPr/>
        </p:nvSpPr>
        <p:spPr>
          <a:xfrm>
            <a:off x="6036733" y="1825623"/>
            <a:ext cx="5291667" cy="50323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Federal Loans</a:t>
            </a:r>
          </a:p>
          <a:p>
            <a:pPr lvl="1"/>
            <a:r>
              <a:rPr lang="en-US" b="1" dirty="0"/>
              <a:t>Subsidized Loan</a:t>
            </a:r>
          </a:p>
          <a:p>
            <a:pPr lvl="2"/>
            <a:r>
              <a:rPr lang="en-US" dirty="0"/>
              <a:t>Must be repaid.  </a:t>
            </a:r>
          </a:p>
          <a:p>
            <a:pPr lvl="2"/>
            <a:r>
              <a:rPr lang="en-US" dirty="0"/>
              <a:t>Based on Financial Need and enrollment status</a:t>
            </a:r>
          </a:p>
          <a:p>
            <a:pPr lvl="2"/>
            <a:r>
              <a:rPr lang="en-US" dirty="0"/>
              <a:t>Does </a:t>
            </a:r>
            <a:r>
              <a:rPr lang="en-US" b="1" u="sng" dirty="0"/>
              <a:t>not</a:t>
            </a:r>
            <a:r>
              <a:rPr lang="en-US" dirty="0"/>
              <a:t> accrue interest while student is enrolled at least half-time</a:t>
            </a:r>
          </a:p>
          <a:p>
            <a:pPr lvl="2"/>
            <a:r>
              <a:rPr lang="en-US" sz="2000" dirty="0"/>
              <a:t>5.50% fixed interest rate (for 2023-2024, will change 7/1/24)</a:t>
            </a:r>
            <a:endParaRPr lang="en-US" dirty="0"/>
          </a:p>
          <a:p>
            <a:pPr lvl="1"/>
            <a:r>
              <a:rPr lang="en-US" b="1" dirty="0"/>
              <a:t>Unsubsidized Loan</a:t>
            </a:r>
          </a:p>
          <a:p>
            <a:pPr lvl="2"/>
            <a:r>
              <a:rPr lang="en-US" dirty="0"/>
              <a:t>Must be repaid.  </a:t>
            </a:r>
          </a:p>
          <a:p>
            <a:pPr lvl="2"/>
            <a:r>
              <a:rPr lang="en-US" dirty="0"/>
              <a:t>All half-time students are eligible</a:t>
            </a:r>
          </a:p>
          <a:p>
            <a:pPr lvl="2"/>
            <a:r>
              <a:rPr lang="en-US" dirty="0"/>
              <a:t>Starts accruing interest from the time the loan is disbursed</a:t>
            </a:r>
          </a:p>
          <a:p>
            <a:pPr lvl="2"/>
            <a:r>
              <a:rPr lang="en-US" dirty="0"/>
              <a:t>5.50% fixed interest rate (for 2023-2024, will change 7/1/24)</a:t>
            </a:r>
          </a:p>
          <a:p>
            <a:pPr lvl="1"/>
            <a:endParaRPr lang="en-US" b="1" dirty="0"/>
          </a:p>
        </p:txBody>
      </p:sp>
    </p:spTree>
    <p:extLst>
      <p:ext uri="{BB962C8B-B14F-4D97-AF65-F5344CB8AC3E}">
        <p14:creationId xmlns:p14="http://schemas.microsoft.com/office/powerpoint/2010/main" val="3362834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anchor="ctr">
            <a:normAutofit/>
          </a:bodyPr>
          <a:lstStyle/>
          <a:p>
            <a:pPr>
              <a:spcAft>
                <a:spcPts val="600"/>
              </a:spcAft>
            </a:pPr>
            <a:r>
              <a:rPr lang="en-US" sz="4000" dirty="0">
                <a:solidFill>
                  <a:srgbClr val="FFFFFF"/>
                </a:solidFill>
                <a:latin typeface="Oswald" panose="00000500000000000000" pitchFamily="2" charset="0"/>
              </a:rPr>
              <a:t>Financial Aid Awards</a:t>
            </a:r>
          </a:p>
        </p:txBody>
      </p:sp>
      <p:sp>
        <p:nvSpPr>
          <p:cNvPr id="5" name="Content Placeholder 4">
            <a:extLst>
              <a:ext uri="{FF2B5EF4-FFF2-40B4-BE49-F238E27FC236}">
                <a16:creationId xmlns:a16="http://schemas.microsoft.com/office/drawing/2014/main" id="{F7D7FE63-94FE-6851-2244-D1C32CAFDB8F}"/>
              </a:ext>
            </a:extLst>
          </p:cNvPr>
          <p:cNvSpPr>
            <a:spLocks noGrp="1"/>
          </p:cNvSpPr>
          <p:nvPr>
            <p:ph idx="1"/>
          </p:nvPr>
        </p:nvSpPr>
        <p:spPr/>
        <p:txBody>
          <a:bodyPr/>
          <a:lstStyle/>
          <a:p>
            <a:r>
              <a:rPr lang="en-US" b="1" dirty="0"/>
              <a:t>Parent Plus Loan</a:t>
            </a:r>
          </a:p>
          <a:p>
            <a:pPr lvl="1"/>
            <a:r>
              <a:rPr lang="en-US" dirty="0"/>
              <a:t>The government provides a loan option available to parents who are able/willing to assist their child with college costs.</a:t>
            </a:r>
          </a:p>
          <a:p>
            <a:pPr lvl="1"/>
            <a:r>
              <a:rPr lang="en-US" dirty="0"/>
              <a:t>Apply for the Parent Plus Loan at </a:t>
            </a:r>
            <a:r>
              <a:rPr lang="en-US" dirty="0">
                <a:hlinkClick r:id="rId2"/>
              </a:rPr>
              <a:t>www.studentaid.gov</a:t>
            </a:r>
            <a:r>
              <a:rPr lang="en-US" dirty="0"/>
              <a:t>.</a:t>
            </a:r>
          </a:p>
          <a:p>
            <a:pPr lvl="1"/>
            <a:r>
              <a:rPr lang="en-US" dirty="0"/>
              <a:t>Interest rate is 8.05% and origination fee of 4.228% (2023-2024 – will change 7/1/2024)</a:t>
            </a:r>
          </a:p>
          <a:p>
            <a:pPr lvl="1"/>
            <a:r>
              <a:rPr lang="en-US" dirty="0"/>
              <a:t>If the parent is </a:t>
            </a:r>
            <a:r>
              <a:rPr lang="en-US" b="1" dirty="0"/>
              <a:t>denied</a:t>
            </a:r>
            <a:r>
              <a:rPr lang="en-US" dirty="0"/>
              <a:t> for the loan based on their credit, the Financial Aid Office is permitted to increase the amount of the student’s unsubsidized loan by $4,000 for the year. Then it is your decision whether the student applies for the additional loan eligibility or not. </a:t>
            </a:r>
          </a:p>
          <a:p>
            <a:endParaRPr lang="en-US" dirty="0"/>
          </a:p>
        </p:txBody>
      </p:sp>
    </p:spTree>
    <p:extLst>
      <p:ext uri="{BB962C8B-B14F-4D97-AF65-F5344CB8AC3E}">
        <p14:creationId xmlns:p14="http://schemas.microsoft.com/office/powerpoint/2010/main" val="3918268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anchor="ctr">
            <a:normAutofit/>
          </a:bodyPr>
          <a:lstStyle/>
          <a:p>
            <a:pPr>
              <a:spcAft>
                <a:spcPts val="600"/>
              </a:spcAft>
            </a:pPr>
            <a:r>
              <a:rPr lang="en-US" sz="4000" dirty="0">
                <a:solidFill>
                  <a:srgbClr val="FFFFFF"/>
                </a:solidFill>
                <a:latin typeface="Oswald" panose="00000500000000000000" pitchFamily="2" charset="0"/>
              </a:rPr>
              <a:t>Financial Aid Awards</a:t>
            </a:r>
          </a:p>
        </p:txBody>
      </p:sp>
      <p:sp>
        <p:nvSpPr>
          <p:cNvPr id="5" name="Content Placeholder 4">
            <a:extLst>
              <a:ext uri="{FF2B5EF4-FFF2-40B4-BE49-F238E27FC236}">
                <a16:creationId xmlns:a16="http://schemas.microsoft.com/office/drawing/2014/main" id="{F7D7FE63-94FE-6851-2244-D1C32CAFDB8F}"/>
              </a:ext>
            </a:extLst>
          </p:cNvPr>
          <p:cNvSpPr>
            <a:spLocks noGrp="1"/>
          </p:cNvSpPr>
          <p:nvPr>
            <p:ph idx="1"/>
          </p:nvPr>
        </p:nvSpPr>
        <p:spPr/>
        <p:txBody>
          <a:bodyPr/>
          <a:lstStyle/>
          <a:p>
            <a:r>
              <a:rPr lang="en-US" b="1" dirty="0"/>
              <a:t>Outside Scholarships</a:t>
            </a:r>
          </a:p>
          <a:p>
            <a:pPr lvl="1"/>
            <a:r>
              <a:rPr lang="en-US" dirty="0"/>
              <a:t>High School Guidance Counselors</a:t>
            </a:r>
          </a:p>
          <a:p>
            <a:pPr lvl="1"/>
            <a:r>
              <a:rPr lang="en-US" dirty="0"/>
              <a:t>Local Community/Business Scholarships</a:t>
            </a:r>
          </a:p>
          <a:p>
            <a:pPr lvl="1"/>
            <a:r>
              <a:rPr lang="en-US" dirty="0">
                <a:hlinkClick r:id="rId2"/>
              </a:rPr>
              <a:t>www.fastweb.com</a:t>
            </a:r>
            <a:endParaRPr lang="en-US" dirty="0"/>
          </a:p>
          <a:p>
            <a:pPr lvl="1"/>
            <a:r>
              <a:rPr lang="en-US" dirty="0">
                <a:hlinkClick r:id="rId3"/>
              </a:rPr>
              <a:t>www.scholarships.com</a:t>
            </a:r>
            <a:endParaRPr lang="en-US" dirty="0"/>
          </a:p>
          <a:p>
            <a:pPr lvl="1"/>
            <a:r>
              <a:rPr lang="en-US" dirty="0">
                <a:hlinkClick r:id="rId4"/>
              </a:rPr>
              <a:t>www.myscholly.com</a:t>
            </a:r>
            <a:r>
              <a:rPr lang="en-US" dirty="0"/>
              <a:t> </a:t>
            </a:r>
          </a:p>
          <a:p>
            <a:endParaRPr lang="en-US" dirty="0"/>
          </a:p>
        </p:txBody>
      </p:sp>
      <p:pic>
        <p:nvPicPr>
          <p:cNvPr id="3" name="Picture 2">
            <a:extLst>
              <a:ext uri="{FF2B5EF4-FFF2-40B4-BE49-F238E27FC236}">
                <a16:creationId xmlns:a16="http://schemas.microsoft.com/office/drawing/2014/main" id="{AC745F23-1D40-9EF4-40AB-BBE6F275A641}"/>
              </a:ext>
            </a:extLst>
          </p:cNvPr>
          <p:cNvPicPr>
            <a:picLocks noChangeAspect="1"/>
          </p:cNvPicPr>
          <p:nvPr/>
        </p:nvPicPr>
        <p:blipFill>
          <a:blip r:embed="rId5"/>
          <a:stretch>
            <a:fillRect/>
          </a:stretch>
        </p:blipFill>
        <p:spPr>
          <a:xfrm>
            <a:off x="1371597" y="5184039"/>
            <a:ext cx="1841589" cy="1000125"/>
          </a:xfrm>
          <a:prstGeom prst="rect">
            <a:avLst/>
          </a:prstGeom>
        </p:spPr>
      </p:pic>
      <p:pic>
        <p:nvPicPr>
          <p:cNvPr id="4" name="Picture 3">
            <a:extLst>
              <a:ext uri="{FF2B5EF4-FFF2-40B4-BE49-F238E27FC236}">
                <a16:creationId xmlns:a16="http://schemas.microsoft.com/office/drawing/2014/main" id="{4E013D4A-6D50-A0A5-E605-2BB3E6997870}"/>
              </a:ext>
            </a:extLst>
          </p:cNvPr>
          <p:cNvPicPr>
            <a:picLocks noChangeAspect="1"/>
          </p:cNvPicPr>
          <p:nvPr/>
        </p:nvPicPr>
        <p:blipFill>
          <a:blip r:embed="rId6"/>
          <a:stretch>
            <a:fillRect/>
          </a:stretch>
        </p:blipFill>
        <p:spPr>
          <a:xfrm>
            <a:off x="4239939" y="5184039"/>
            <a:ext cx="3851210" cy="1001905"/>
          </a:xfrm>
          <a:prstGeom prst="rect">
            <a:avLst/>
          </a:prstGeom>
        </p:spPr>
      </p:pic>
      <p:pic>
        <p:nvPicPr>
          <p:cNvPr id="6" name="Picture 5">
            <a:extLst>
              <a:ext uri="{FF2B5EF4-FFF2-40B4-BE49-F238E27FC236}">
                <a16:creationId xmlns:a16="http://schemas.microsoft.com/office/drawing/2014/main" id="{1F2FBA93-CC89-AD15-67FC-B44077A28A4A}"/>
              </a:ext>
            </a:extLst>
          </p:cNvPr>
          <p:cNvPicPr>
            <a:picLocks noChangeAspect="1"/>
          </p:cNvPicPr>
          <p:nvPr/>
        </p:nvPicPr>
        <p:blipFill>
          <a:blip r:embed="rId7"/>
          <a:stretch>
            <a:fillRect/>
          </a:stretch>
        </p:blipFill>
        <p:spPr>
          <a:xfrm>
            <a:off x="9107528" y="5184039"/>
            <a:ext cx="2068092" cy="1000125"/>
          </a:xfrm>
          <a:prstGeom prst="rect">
            <a:avLst/>
          </a:prstGeom>
        </p:spPr>
      </p:pic>
    </p:spTree>
    <p:extLst>
      <p:ext uri="{BB962C8B-B14F-4D97-AF65-F5344CB8AC3E}">
        <p14:creationId xmlns:p14="http://schemas.microsoft.com/office/powerpoint/2010/main" val="205210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Rectangle 5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EE14D20-0037-056D-2CE5-C71B50C67C9A}"/>
              </a:ext>
            </a:extLst>
          </p:cNvPr>
          <p:cNvSpPr>
            <a:spLocks noGrp="1"/>
          </p:cNvSpPr>
          <p:nvPr>
            <p:ph type="title"/>
          </p:nvPr>
        </p:nvSpPr>
        <p:spPr>
          <a:xfrm>
            <a:off x="321734" y="1683756"/>
            <a:ext cx="3380010" cy="2396359"/>
          </a:xfrm>
        </p:spPr>
        <p:txBody>
          <a:bodyPr anchor="b">
            <a:normAutofit/>
          </a:bodyPr>
          <a:lstStyle/>
          <a:p>
            <a:pPr algn="r"/>
            <a:r>
              <a:rPr lang="en-US" sz="3700" dirty="0">
                <a:solidFill>
                  <a:srgbClr val="FFFFFF"/>
                </a:solidFill>
                <a:latin typeface="Oswald" panose="00000500000000000000" pitchFamily="2" charset="0"/>
              </a:rPr>
              <a:t>The </a:t>
            </a:r>
            <a:r>
              <a:rPr lang="en-US" sz="3700" dirty="0">
                <a:solidFill>
                  <a:srgbClr val="FFFFFF"/>
                </a:solidFill>
                <a:latin typeface="Oswald" panose="00000500000000000000" pitchFamily="2" charset="0"/>
                <a:sym typeface="Oswald"/>
              </a:rPr>
              <a:t>FAFSA</a:t>
            </a:r>
            <a:r>
              <a:rPr lang="en-US" sz="3700" dirty="0">
                <a:solidFill>
                  <a:srgbClr val="FFFFFF"/>
                </a:solidFill>
                <a:latin typeface="Oswald" panose="00000500000000000000" pitchFamily="2" charset="0"/>
                <a:sym typeface="Arial"/>
              </a:rPr>
              <a:t>® </a:t>
            </a:r>
            <a:r>
              <a:rPr lang="en-US" sz="3700" dirty="0">
                <a:solidFill>
                  <a:srgbClr val="FFFFFF"/>
                </a:solidFill>
                <a:latin typeface="Oswald" panose="00000500000000000000" pitchFamily="2" charset="0"/>
              </a:rPr>
              <a:t>Form</a:t>
            </a:r>
          </a:p>
        </p:txBody>
      </p:sp>
      <p:graphicFrame>
        <p:nvGraphicFramePr>
          <p:cNvPr id="5" name="Content Placeholder 1">
            <a:extLst>
              <a:ext uri="{FF2B5EF4-FFF2-40B4-BE49-F238E27FC236}">
                <a16:creationId xmlns:a16="http://schemas.microsoft.com/office/drawing/2014/main" id="{B94B0532-D01A-7350-7B20-72D154C07A48}"/>
              </a:ext>
            </a:extLst>
          </p:cNvPr>
          <p:cNvGraphicFramePr>
            <a:graphicFrameLocks noGrp="1"/>
          </p:cNvGraphicFramePr>
          <p:nvPr>
            <p:ph idx="1"/>
            <p:extLst>
              <p:ext uri="{D42A27DB-BD31-4B8C-83A1-F6EECF244321}">
                <p14:modId xmlns:p14="http://schemas.microsoft.com/office/powerpoint/2010/main" val="136543582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309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466EA21-619D-8FCC-A69C-F136F5E19592}"/>
              </a:ext>
            </a:extLst>
          </p:cNvPr>
          <p:cNvPicPr>
            <a:picLocks noChangeAspect="1"/>
          </p:cNvPicPr>
          <p:nvPr/>
        </p:nvPicPr>
        <p:blipFill rotWithShape="1">
          <a:blip r:embed="rId2"/>
          <a:srcRect l="6521" r="19603" b="1"/>
          <a:stretch/>
        </p:blipFill>
        <p:spPr>
          <a:xfrm>
            <a:off x="4038603" y="13"/>
            <a:ext cx="8160022" cy="6875806"/>
          </a:xfrm>
          <a:prstGeom prst="rect">
            <a:avLst/>
          </a:prstGeom>
        </p:spPr>
      </p:pic>
      <p:sp>
        <p:nvSpPr>
          <p:cNvPr id="31" name="Freeform: Shape 30">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AF4565D-CF2F-8068-E561-00AC78CD2949}"/>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buClr>
                <a:schemeClr val="dk1"/>
              </a:buClr>
              <a:buSzPts val="4250"/>
            </a:pPr>
            <a:r>
              <a:rPr lang="en-US" sz="3700" dirty="0">
                <a:solidFill>
                  <a:srgbClr val="FFFFFF"/>
                </a:solidFill>
                <a:latin typeface="Oswald" panose="00000500000000000000" pitchFamily="2" charset="0"/>
              </a:rPr>
              <a:t>Questions</a:t>
            </a:r>
          </a:p>
        </p:txBody>
      </p:sp>
    </p:spTree>
    <p:extLst>
      <p:ext uri="{BB962C8B-B14F-4D97-AF65-F5344CB8AC3E}">
        <p14:creationId xmlns:p14="http://schemas.microsoft.com/office/powerpoint/2010/main" val="395449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744EB2B-1093-F63A-F201-F54FDA5584A4}"/>
              </a:ext>
            </a:extLst>
          </p:cNvPr>
          <p:cNvSpPr>
            <a:spLocks noGrp="1"/>
          </p:cNvSpPr>
          <p:nvPr>
            <p:ph type="title"/>
          </p:nvPr>
        </p:nvSpPr>
        <p:spPr>
          <a:xfrm>
            <a:off x="838200" y="557188"/>
            <a:ext cx="10515600" cy="1133499"/>
          </a:xfrm>
        </p:spPr>
        <p:txBody>
          <a:bodyPr>
            <a:normAutofit/>
          </a:bodyPr>
          <a:lstStyle/>
          <a:p>
            <a:pPr algn="ctr"/>
            <a:r>
              <a:rPr lang="en-US" sz="5200" b="1">
                <a:latin typeface="Oswald" panose="00000500000000000000" pitchFamily="2" charset="0"/>
              </a:rPr>
              <a:t>2024-2025 Financial Aid Timelines</a:t>
            </a:r>
          </a:p>
        </p:txBody>
      </p:sp>
      <p:graphicFrame>
        <p:nvGraphicFramePr>
          <p:cNvPr id="5" name="Content Placeholder 1">
            <a:extLst>
              <a:ext uri="{FF2B5EF4-FFF2-40B4-BE49-F238E27FC236}">
                <a16:creationId xmlns:a16="http://schemas.microsoft.com/office/drawing/2014/main" id="{E802ADE2-1B22-8E1F-9D6B-411F221CBDB4}"/>
              </a:ext>
            </a:extLst>
          </p:cNvPr>
          <p:cNvGraphicFramePr>
            <a:graphicFrameLocks noGrp="1"/>
          </p:cNvGraphicFramePr>
          <p:nvPr>
            <p:ph idx="1"/>
            <p:extLst>
              <p:ext uri="{D42A27DB-BD31-4B8C-83A1-F6EECF244321}">
                <p14:modId xmlns:p14="http://schemas.microsoft.com/office/powerpoint/2010/main" val="4148738290"/>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0772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1B4FDE-EC7A-5585-E1D6-56B60B9B1285}"/>
              </a:ext>
            </a:extLst>
          </p:cNvPr>
          <p:cNvSpPr>
            <a:spLocks noGrp="1"/>
          </p:cNvSpPr>
          <p:nvPr>
            <p:ph type="title"/>
          </p:nvPr>
        </p:nvSpPr>
        <p:spPr>
          <a:xfrm>
            <a:off x="466722" y="586855"/>
            <a:ext cx="3201366" cy="3387497"/>
          </a:xfrm>
        </p:spPr>
        <p:txBody>
          <a:bodyPr anchor="b">
            <a:normAutofit/>
          </a:bodyPr>
          <a:lstStyle/>
          <a:p>
            <a:pPr algn="r"/>
            <a:r>
              <a:rPr lang="en-US" sz="3700" dirty="0">
                <a:solidFill>
                  <a:srgbClr val="FFFFFF"/>
                </a:solidFill>
                <a:latin typeface="Oswald" panose="00000500000000000000" pitchFamily="2" charset="0"/>
              </a:rPr>
              <a:t>Filling out the </a:t>
            </a:r>
            <a:r>
              <a:rPr lang="en-US" sz="3700" dirty="0">
                <a:solidFill>
                  <a:srgbClr val="FFFFFF"/>
                </a:solidFill>
                <a:latin typeface="Oswald" panose="00000500000000000000" pitchFamily="2" charset="0"/>
                <a:sym typeface="Oswald"/>
              </a:rPr>
              <a:t>FAFSA</a:t>
            </a:r>
            <a:r>
              <a:rPr lang="en-US" sz="3700" dirty="0">
                <a:solidFill>
                  <a:srgbClr val="FFFFFF"/>
                </a:solidFill>
                <a:latin typeface="Oswald" panose="00000500000000000000" pitchFamily="2" charset="0"/>
                <a:sym typeface="Arial"/>
              </a:rPr>
              <a:t>®</a:t>
            </a:r>
            <a:br>
              <a:rPr lang="en-US" sz="4000" kern="1200" dirty="0">
                <a:solidFill>
                  <a:srgbClr val="FFFFFF"/>
                </a:solidFill>
                <a:latin typeface="+mj-lt"/>
                <a:ea typeface="+mj-ea"/>
                <a:cs typeface="+mj-cs"/>
              </a:rPr>
            </a:br>
            <a:endParaRPr lang="en-US" sz="4000" dirty="0">
              <a:solidFill>
                <a:srgbClr val="FFFFFF"/>
              </a:solidFill>
            </a:endParaRPr>
          </a:p>
        </p:txBody>
      </p:sp>
      <p:graphicFrame>
        <p:nvGraphicFramePr>
          <p:cNvPr id="22" name="Content Placeholder 2">
            <a:extLst>
              <a:ext uri="{FF2B5EF4-FFF2-40B4-BE49-F238E27FC236}">
                <a16:creationId xmlns:a16="http://schemas.microsoft.com/office/drawing/2014/main" id="{9AFBCEBD-2F77-A677-402E-CB39379E0A17}"/>
              </a:ext>
            </a:extLst>
          </p:cNvPr>
          <p:cNvGraphicFramePr>
            <a:graphicFrameLocks noGrp="1"/>
          </p:cNvGraphicFramePr>
          <p:nvPr>
            <p:ph idx="1"/>
          </p:nvPr>
        </p:nvGraphicFramePr>
        <p:xfrm>
          <a:off x="4810259" y="649480"/>
          <a:ext cx="6555347"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2076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Rectangle 5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8A72342-7B69-E71B-A1E4-3A35F00FF6CE}"/>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3700" dirty="0">
                <a:solidFill>
                  <a:srgbClr val="FFFFFF"/>
                </a:solidFill>
                <a:latin typeface="Oswald" panose="00000500000000000000" pitchFamily="2" charset="0"/>
              </a:rPr>
              <a:t>Federal Student Aid (FSA) ID</a:t>
            </a:r>
          </a:p>
        </p:txBody>
      </p:sp>
      <p:sp>
        <p:nvSpPr>
          <p:cNvPr id="2" name="Content Placeholder 1">
            <a:extLst>
              <a:ext uri="{FF2B5EF4-FFF2-40B4-BE49-F238E27FC236}">
                <a16:creationId xmlns:a16="http://schemas.microsoft.com/office/drawing/2014/main" id="{1A439540-38DD-2471-F241-FFD8A7A9A708}"/>
              </a:ext>
            </a:extLst>
          </p:cNvPr>
          <p:cNvSpPr>
            <a:spLocks noGrp="1"/>
          </p:cNvSpPr>
          <p:nvPr>
            <p:ph sz="half" idx="1"/>
          </p:nvPr>
        </p:nvSpPr>
        <p:spPr>
          <a:xfrm>
            <a:off x="4134811" y="649480"/>
            <a:ext cx="3837830" cy="5546047"/>
          </a:xfrm>
        </p:spPr>
        <p:txBody>
          <a:bodyPr vert="horz" lIns="91440" tIns="45720" rIns="91440" bIns="45720" rtlCol="0" anchor="ctr">
            <a:normAutofit lnSpcReduction="10000"/>
          </a:bodyPr>
          <a:lstStyle/>
          <a:p>
            <a:r>
              <a:rPr lang="en-US" sz="1400" dirty="0"/>
              <a:t>Account username and password </a:t>
            </a:r>
          </a:p>
          <a:p>
            <a:pPr lvl="1"/>
            <a:r>
              <a:rPr lang="en-US" sz="1400" dirty="0"/>
              <a:t>Legal electronic signature </a:t>
            </a:r>
          </a:p>
          <a:p>
            <a:pPr marL="0"/>
            <a:endParaRPr lang="en-US" sz="1400" dirty="0"/>
          </a:p>
          <a:p>
            <a:r>
              <a:rPr lang="en-US" sz="1400" u="sng" dirty="0"/>
              <a:t>Required</a:t>
            </a:r>
            <a:r>
              <a:rPr lang="en-US" sz="1400" dirty="0"/>
              <a:t> to access the FAFSA form</a:t>
            </a:r>
          </a:p>
          <a:p>
            <a:pPr marL="804863" lvl="1">
              <a:spcBef>
                <a:spcPct val="20000"/>
              </a:spcBef>
              <a:defRPr/>
            </a:pPr>
            <a:r>
              <a:rPr lang="en-US" sz="1400" dirty="0"/>
              <a:t>Required of </a:t>
            </a:r>
            <a:r>
              <a:rPr lang="en-US" sz="1400" u="sng" dirty="0"/>
              <a:t>all</a:t>
            </a:r>
            <a:r>
              <a:rPr lang="en-US" sz="1400" dirty="0"/>
              <a:t> students and parents</a:t>
            </a:r>
          </a:p>
          <a:p>
            <a:pPr marL="457200" lvl="1">
              <a:spcBef>
                <a:spcPct val="20000"/>
              </a:spcBef>
              <a:defRPr/>
            </a:pPr>
            <a:endParaRPr lang="en-US" sz="1400" dirty="0"/>
          </a:p>
          <a:p>
            <a:r>
              <a:rPr lang="en-US" sz="1400" dirty="0"/>
              <a:t>Request at least 3 days before starting FAFSA</a:t>
            </a:r>
          </a:p>
          <a:p>
            <a:pPr marL="0"/>
            <a:endParaRPr lang="en-US" sz="1400" dirty="0"/>
          </a:p>
          <a:p>
            <a:r>
              <a:rPr lang="en-US" sz="1400" dirty="0"/>
              <a:t>You will need:</a:t>
            </a:r>
          </a:p>
          <a:p>
            <a:pPr lvl="1"/>
            <a:r>
              <a:rPr lang="en-US" sz="1400" dirty="0"/>
              <a:t>Social Security Number</a:t>
            </a:r>
          </a:p>
          <a:p>
            <a:pPr lvl="2"/>
            <a:r>
              <a:rPr lang="en-US" sz="1400" dirty="0"/>
              <a:t>Parent that does not have an SSN will have separate verification process</a:t>
            </a:r>
          </a:p>
          <a:p>
            <a:pPr lvl="3"/>
            <a:r>
              <a:rPr lang="en-US" sz="1400" dirty="0"/>
              <a:t>Using information from credit bureaus</a:t>
            </a:r>
          </a:p>
          <a:p>
            <a:pPr lvl="3"/>
            <a:r>
              <a:rPr lang="en-US" sz="1400" dirty="0"/>
              <a:t>This process is NOT available yet</a:t>
            </a:r>
          </a:p>
          <a:p>
            <a:pPr marL="914400" lvl="2"/>
            <a:endParaRPr lang="en-US" sz="1400" dirty="0">
              <a:highlight>
                <a:srgbClr val="FFFF00"/>
              </a:highlight>
            </a:endParaRPr>
          </a:p>
          <a:p>
            <a:pPr lvl="1"/>
            <a:r>
              <a:rPr lang="en-US" sz="1400" dirty="0"/>
              <a:t>Mobile number and email address</a:t>
            </a:r>
          </a:p>
          <a:p>
            <a:pPr lvl="2"/>
            <a:r>
              <a:rPr lang="en-US" sz="1400" dirty="0"/>
              <a:t>Do not use school email address</a:t>
            </a:r>
          </a:p>
          <a:p>
            <a:pPr lvl="2"/>
            <a:r>
              <a:rPr lang="en-US" sz="1400" dirty="0"/>
              <a:t>Each parent and student must have separate mobile number and email</a:t>
            </a:r>
          </a:p>
          <a:p>
            <a:endParaRPr lang="en-US" sz="1200" dirty="0"/>
          </a:p>
        </p:txBody>
      </p:sp>
      <p:pic>
        <p:nvPicPr>
          <p:cNvPr id="5" name="Content Placeholder 4" descr="Graphical user interface, text, application&#10;&#10;Description automatically generated">
            <a:extLst>
              <a:ext uri="{FF2B5EF4-FFF2-40B4-BE49-F238E27FC236}">
                <a16:creationId xmlns:a16="http://schemas.microsoft.com/office/drawing/2014/main" id="{A0112C44-357E-5B49-81BA-4912BAA0BCD0}"/>
              </a:ext>
            </a:extLst>
          </p:cNvPr>
          <p:cNvPicPr>
            <a:picLocks noGrp="1" noChangeAspect="1"/>
          </p:cNvPicPr>
          <p:nvPr>
            <p:ph sz="half" idx="2"/>
          </p:nvPr>
        </p:nvPicPr>
        <p:blipFill rotWithShape="1">
          <a:blip r:embed="rId2"/>
          <a:srcRect l="14573" t="2882" r="3065" b="-2"/>
          <a:stretch/>
        </p:blipFill>
        <p:spPr>
          <a:xfrm>
            <a:off x="8109502" y="1286996"/>
            <a:ext cx="3615776" cy="4295886"/>
          </a:xfrm>
          <a:prstGeom prst="rect">
            <a:avLst/>
          </a:prstGeom>
          <a:noFill/>
        </p:spPr>
      </p:pic>
    </p:spTree>
    <p:extLst>
      <p:ext uri="{BB962C8B-B14F-4D97-AF65-F5344CB8AC3E}">
        <p14:creationId xmlns:p14="http://schemas.microsoft.com/office/powerpoint/2010/main" val="1035999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6" name="Rectangle 1065">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Rectangle 106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Rectangle 106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Rectangle 107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4" name="Freeform: Shape 107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6" name="Rectangle 107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4508E7A-88A6-B6BB-7D61-8577E895C475}"/>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3700" dirty="0">
                <a:solidFill>
                  <a:srgbClr val="FFFFFF"/>
                </a:solidFill>
                <a:latin typeface="Oswald" panose="00000500000000000000" pitchFamily="2" charset="0"/>
              </a:rPr>
              <a:t>Multi-Factor Authentication (MFA)</a:t>
            </a:r>
          </a:p>
        </p:txBody>
      </p:sp>
      <p:sp>
        <p:nvSpPr>
          <p:cNvPr id="2" name="Content Placeholder 1">
            <a:extLst>
              <a:ext uri="{FF2B5EF4-FFF2-40B4-BE49-F238E27FC236}">
                <a16:creationId xmlns:a16="http://schemas.microsoft.com/office/drawing/2014/main" id="{1B1662AC-54ED-15F3-C570-7DBB2B73709A}"/>
              </a:ext>
            </a:extLst>
          </p:cNvPr>
          <p:cNvSpPr>
            <a:spLocks noGrp="1"/>
          </p:cNvSpPr>
          <p:nvPr>
            <p:ph sz="half" idx="2"/>
          </p:nvPr>
        </p:nvSpPr>
        <p:spPr>
          <a:xfrm>
            <a:off x="4134811" y="649480"/>
            <a:ext cx="3837830" cy="5546047"/>
          </a:xfrm>
        </p:spPr>
        <p:txBody>
          <a:bodyPr vert="horz" lIns="91440" tIns="45720" rIns="91440" bIns="45720" rtlCol="0" anchor="ctr">
            <a:normAutofit/>
          </a:bodyPr>
          <a:lstStyle/>
          <a:p>
            <a:r>
              <a:rPr lang="en-US" sz="1400" dirty="0"/>
              <a:t>Creating FSA ID requires use of MFA</a:t>
            </a:r>
          </a:p>
          <a:p>
            <a:r>
              <a:rPr lang="en-US" sz="1400" dirty="0"/>
              <a:t>Use MFA one-time code by: </a:t>
            </a:r>
          </a:p>
          <a:p>
            <a:pPr lvl="1"/>
            <a:r>
              <a:rPr lang="en-US" sz="1400" dirty="0"/>
              <a:t>Email</a:t>
            </a:r>
          </a:p>
          <a:p>
            <a:pPr lvl="1"/>
            <a:r>
              <a:rPr lang="en-US" sz="1400" dirty="0"/>
              <a:t>Text</a:t>
            </a:r>
          </a:p>
          <a:p>
            <a:pPr lvl="1"/>
            <a:r>
              <a:rPr lang="en-US" sz="1400" dirty="0"/>
              <a:t>Authenticator app (download from mobile store)</a:t>
            </a:r>
          </a:p>
          <a:p>
            <a:r>
              <a:rPr lang="en-US" sz="1400" dirty="0"/>
              <a:t>When FSAID is created you are presented with a one-use back-up code</a:t>
            </a:r>
          </a:p>
          <a:p>
            <a:pPr lvl="1"/>
            <a:r>
              <a:rPr lang="en-US" sz="1400" dirty="0"/>
              <a:t>WRITE THIS DOWN (You will not be presented with it again)</a:t>
            </a:r>
          </a:p>
          <a:p>
            <a:pPr lvl="1"/>
            <a:r>
              <a:rPr lang="en-US" sz="1400" dirty="0"/>
              <a:t>Used to access account if you cannot use any other MFA</a:t>
            </a:r>
          </a:p>
          <a:p>
            <a:pPr lvl="1"/>
            <a:r>
              <a:rPr lang="en-US" sz="1400" dirty="0"/>
              <a:t>Once used, MFA is disabled. Re-enable in your account settings</a:t>
            </a:r>
          </a:p>
          <a:p>
            <a:pPr lvl="1"/>
            <a:r>
              <a:rPr lang="en-US" sz="1400" dirty="0"/>
              <a:t>If you cannot log in with MFA or backup code call 1-800-433-3243</a:t>
            </a:r>
          </a:p>
        </p:txBody>
      </p:sp>
      <p:pic>
        <p:nvPicPr>
          <p:cNvPr id="1026" name="Picture 4">
            <a:extLst>
              <a:ext uri="{FF2B5EF4-FFF2-40B4-BE49-F238E27FC236}">
                <a16:creationId xmlns:a16="http://schemas.microsoft.com/office/drawing/2014/main" id="{1F97E8F9-6CBF-9017-6D6A-ED9821199A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8062"/>
          <a:stretch/>
        </p:blipFill>
        <p:spPr bwMode="auto">
          <a:xfrm>
            <a:off x="8109502" y="10"/>
            <a:ext cx="4082498"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1105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03CF97-8CC8-251C-2E8B-8C4EFCD0C672}"/>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b="1">
                <a:solidFill>
                  <a:srgbClr val="FFFFFF"/>
                </a:solidFill>
              </a:rPr>
              <a:t>Logging in with MFA</a:t>
            </a:r>
          </a:p>
        </p:txBody>
      </p:sp>
      <p:pic>
        <p:nvPicPr>
          <p:cNvPr id="6" name="Content Placeholder 5">
            <a:extLst>
              <a:ext uri="{FF2B5EF4-FFF2-40B4-BE49-F238E27FC236}">
                <a16:creationId xmlns:a16="http://schemas.microsoft.com/office/drawing/2014/main" id="{9398E071-526E-7406-4EAA-D58388D47C28}"/>
              </a:ext>
            </a:extLst>
          </p:cNvPr>
          <p:cNvPicPr>
            <a:picLocks noGrp="1" noChangeAspect="1"/>
          </p:cNvPicPr>
          <p:nvPr>
            <p:ph sz="half" idx="1"/>
          </p:nvPr>
        </p:nvPicPr>
        <p:blipFill>
          <a:blip r:embed="rId2"/>
          <a:stretch>
            <a:fillRect/>
          </a:stretch>
        </p:blipFill>
        <p:spPr>
          <a:xfrm>
            <a:off x="786536" y="2181426"/>
            <a:ext cx="5060300" cy="3997637"/>
          </a:xfrm>
          <a:prstGeom prst="rect">
            <a:avLst/>
          </a:prstGeom>
        </p:spPr>
      </p:pic>
      <p:pic>
        <p:nvPicPr>
          <p:cNvPr id="7" name="Content Placeholder 6">
            <a:extLst>
              <a:ext uri="{FF2B5EF4-FFF2-40B4-BE49-F238E27FC236}">
                <a16:creationId xmlns:a16="http://schemas.microsoft.com/office/drawing/2014/main" id="{9A129101-E67C-E654-00D4-AE2D9A82BD05}"/>
              </a:ext>
            </a:extLst>
          </p:cNvPr>
          <p:cNvPicPr>
            <a:picLocks noGrp="1" noChangeAspect="1"/>
          </p:cNvPicPr>
          <p:nvPr>
            <p:ph sz="half" idx="2"/>
          </p:nvPr>
        </p:nvPicPr>
        <p:blipFill>
          <a:blip r:embed="rId3"/>
          <a:stretch>
            <a:fillRect/>
          </a:stretch>
        </p:blipFill>
        <p:spPr>
          <a:xfrm>
            <a:off x="6345165" y="2217815"/>
            <a:ext cx="5012954" cy="3997831"/>
          </a:xfrm>
          <a:prstGeom prst="rect">
            <a:avLst/>
          </a:prstGeom>
        </p:spPr>
      </p:pic>
    </p:spTree>
    <p:extLst>
      <p:ext uri="{BB962C8B-B14F-4D97-AF65-F5344CB8AC3E}">
        <p14:creationId xmlns:p14="http://schemas.microsoft.com/office/powerpoint/2010/main" val="914700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924D84CD-5280-4B52-B96E-8EDAA2B20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3">
            <a:extLst>
              <a:ext uri="{FF2B5EF4-FFF2-40B4-BE49-F238E27FC236}">
                <a16:creationId xmlns:a16="http://schemas.microsoft.com/office/drawing/2014/main" id="{6BC8DD5A-2177-6753-E2F9-C07A00190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19A677-3B1C-61EE-31EC-62EBAD33969A}"/>
              </a:ext>
            </a:extLst>
          </p:cNvPr>
          <p:cNvSpPr>
            <a:spLocks noGrp="1"/>
          </p:cNvSpPr>
          <p:nvPr>
            <p:ph type="title"/>
          </p:nvPr>
        </p:nvSpPr>
        <p:spPr>
          <a:xfrm>
            <a:off x="1142901" y="274104"/>
            <a:ext cx="9906199" cy="1157242"/>
          </a:xfrm>
        </p:spPr>
        <p:txBody>
          <a:bodyPr>
            <a:normAutofit/>
          </a:bodyPr>
          <a:lstStyle/>
          <a:p>
            <a:pPr algn="ctr"/>
            <a:r>
              <a:rPr lang="en-US" sz="4000" b="1" dirty="0">
                <a:latin typeface="Oswald" panose="00000500000000000000" pitchFamily="2" charset="0"/>
              </a:rPr>
              <a:t>Dependency Status</a:t>
            </a:r>
          </a:p>
        </p:txBody>
      </p:sp>
      <p:sp>
        <p:nvSpPr>
          <p:cNvPr id="3" name="Content Placeholder 2">
            <a:extLst>
              <a:ext uri="{FF2B5EF4-FFF2-40B4-BE49-F238E27FC236}">
                <a16:creationId xmlns:a16="http://schemas.microsoft.com/office/drawing/2014/main" id="{BD256CB3-94AE-1EFF-E40F-1A0AA50E06D2}"/>
              </a:ext>
            </a:extLst>
          </p:cNvPr>
          <p:cNvSpPr>
            <a:spLocks noGrp="1"/>
          </p:cNvSpPr>
          <p:nvPr>
            <p:ph idx="1"/>
          </p:nvPr>
        </p:nvSpPr>
        <p:spPr>
          <a:xfrm>
            <a:off x="1412664" y="2122098"/>
            <a:ext cx="9366671" cy="3875913"/>
          </a:xfrm>
        </p:spPr>
        <p:txBody>
          <a:bodyPr/>
          <a:lstStyle/>
          <a:p>
            <a:pPr marL="203454" indent="-203454" defTabSz="813816">
              <a:lnSpc>
                <a:spcPct val="150000"/>
              </a:lnSpc>
              <a:spcBef>
                <a:spcPts val="890"/>
              </a:spcBef>
            </a:pPr>
            <a:r>
              <a:rPr lang="en-US" sz="2492" kern="1200" dirty="0">
                <a:solidFill>
                  <a:schemeClr val="tx1"/>
                </a:solidFill>
                <a:latin typeface="Oswald" panose="00000500000000000000" pitchFamily="2" charset="0"/>
              </a:rPr>
              <a:t>Dependent = Parent(s) apply with the student.</a:t>
            </a:r>
          </a:p>
          <a:p>
            <a:pPr marL="203454" indent="-203454" defTabSz="813816">
              <a:lnSpc>
                <a:spcPct val="150000"/>
              </a:lnSpc>
              <a:spcBef>
                <a:spcPts val="890"/>
              </a:spcBef>
            </a:pPr>
            <a:r>
              <a:rPr lang="en-US" sz="2492" kern="1200" dirty="0">
                <a:solidFill>
                  <a:schemeClr val="tx1"/>
                </a:solidFill>
                <a:latin typeface="Oswald" panose="00000500000000000000" pitchFamily="2" charset="0"/>
              </a:rPr>
              <a:t>Independent = Student (and spouse) apply without parent(s).</a:t>
            </a:r>
          </a:p>
          <a:p>
            <a:pPr marL="203454" indent="-203454" defTabSz="813816">
              <a:lnSpc>
                <a:spcPct val="150000"/>
              </a:lnSpc>
              <a:spcBef>
                <a:spcPts val="890"/>
              </a:spcBef>
            </a:pPr>
            <a:r>
              <a:rPr lang="en-US" sz="2492" kern="1200" dirty="0">
                <a:solidFill>
                  <a:schemeClr val="tx1"/>
                </a:solidFill>
                <a:latin typeface="Oswald" panose="00000500000000000000" pitchFamily="2" charset="0"/>
              </a:rPr>
              <a:t>Categories that make a student independent: </a:t>
            </a:r>
          </a:p>
          <a:p>
            <a:pPr marL="203454" indent="-203454" defTabSz="813816">
              <a:spcBef>
                <a:spcPts val="890"/>
              </a:spcBef>
            </a:pPr>
            <a:endParaRPr lang="en-US" sz="2492" kern="1200" dirty="0">
              <a:solidFill>
                <a:schemeClr val="tx1"/>
              </a:solidFill>
              <a:latin typeface="+mn-lt"/>
              <a:ea typeface="+mn-ea"/>
              <a:cs typeface="+mn-cs"/>
            </a:endParaRPr>
          </a:p>
          <a:p>
            <a:pPr marL="914400" lvl="2" indent="0">
              <a:buNone/>
            </a:pPr>
            <a:endParaRPr lang="en-US" dirty="0"/>
          </a:p>
        </p:txBody>
      </p:sp>
      <p:sp>
        <p:nvSpPr>
          <p:cNvPr id="4" name="TextBox 3">
            <a:extLst>
              <a:ext uri="{FF2B5EF4-FFF2-40B4-BE49-F238E27FC236}">
                <a16:creationId xmlns:a16="http://schemas.microsoft.com/office/drawing/2014/main" id="{9F51BEC5-82CB-63C3-68AA-50E63ACAA08B}"/>
              </a:ext>
            </a:extLst>
          </p:cNvPr>
          <p:cNvSpPr txBox="1"/>
          <p:nvPr/>
        </p:nvSpPr>
        <p:spPr>
          <a:xfrm>
            <a:off x="1524645" y="4183421"/>
            <a:ext cx="3207591" cy="1554272"/>
          </a:xfrm>
          <a:prstGeom prst="rect">
            <a:avLst/>
          </a:prstGeom>
          <a:noFill/>
        </p:spPr>
        <p:txBody>
          <a:bodyPr wrap="square" numCol="1" rtlCol="0">
            <a:spAutoFit/>
          </a:bodyPr>
          <a:lstStyle/>
          <a:p>
            <a:pPr marL="661226" lvl="1" indent="-254318" defTabSz="813816">
              <a:spcAft>
                <a:spcPts val="600"/>
              </a:spcAft>
              <a:buSzPct val="85000"/>
              <a:buFont typeface="Arial" panose="020B0604020202020204" pitchFamily="34" charset="0"/>
              <a:buChar char="•"/>
            </a:pPr>
            <a:r>
              <a:rPr lang="en-US" sz="2000" kern="1200" dirty="0">
                <a:solidFill>
                  <a:schemeClr val="tx1"/>
                </a:solidFill>
                <a:latin typeface="Oswald" panose="00000500000000000000" pitchFamily="2" charset="0"/>
                <a:ea typeface="Verdana" panose="020B0604030504040204" pitchFamily="34" charset="0"/>
              </a:rPr>
              <a:t>Age = 24 as of January 1</a:t>
            </a:r>
          </a:p>
          <a:p>
            <a:pPr marL="661226" lvl="1" indent="-254318" defTabSz="813816">
              <a:spcAft>
                <a:spcPts val="600"/>
              </a:spcAft>
              <a:buSzPct val="85000"/>
              <a:buFont typeface="Arial" panose="020B0604020202020204" pitchFamily="34" charset="0"/>
              <a:buChar char="•"/>
            </a:pPr>
            <a:r>
              <a:rPr lang="en-US" sz="2000" kern="1200" dirty="0">
                <a:solidFill>
                  <a:schemeClr val="tx1"/>
                </a:solidFill>
                <a:latin typeface="Oswald" panose="00000500000000000000" pitchFamily="2" charset="0"/>
                <a:ea typeface="Verdana" panose="020B0604030504040204" pitchFamily="34" charset="0"/>
              </a:rPr>
              <a:t>Graduate Student</a:t>
            </a:r>
          </a:p>
          <a:p>
            <a:pPr marL="661226" lvl="1" indent="-254318" defTabSz="813816">
              <a:spcAft>
                <a:spcPts val="600"/>
              </a:spcAft>
              <a:buSzPct val="85000"/>
              <a:buFont typeface="Arial" panose="020B0604020202020204" pitchFamily="34" charset="0"/>
              <a:buChar char="•"/>
            </a:pPr>
            <a:r>
              <a:rPr lang="en-US" sz="2000" kern="1200" dirty="0">
                <a:solidFill>
                  <a:schemeClr val="tx1"/>
                </a:solidFill>
                <a:latin typeface="Oswald" panose="00000500000000000000" pitchFamily="2" charset="0"/>
                <a:ea typeface="Verdana" panose="020B0604030504040204" pitchFamily="34" charset="0"/>
              </a:rPr>
              <a:t>Married</a:t>
            </a:r>
          </a:p>
          <a:p>
            <a:pPr marL="661226" lvl="1" indent="-254318" defTabSz="813816">
              <a:spcAft>
                <a:spcPts val="600"/>
              </a:spcAft>
              <a:buSzPct val="85000"/>
              <a:buFont typeface="Arial" panose="020B0604020202020204" pitchFamily="34" charset="0"/>
              <a:buChar char="•"/>
            </a:pPr>
            <a:r>
              <a:rPr lang="en-US" sz="2000" kern="1200" dirty="0">
                <a:solidFill>
                  <a:schemeClr val="tx1"/>
                </a:solidFill>
                <a:latin typeface="Oswald" panose="00000500000000000000" pitchFamily="2" charset="0"/>
                <a:ea typeface="Verdana" panose="020B0604030504040204" pitchFamily="34" charset="0"/>
              </a:rPr>
              <a:t>Veteran/Active Duty</a:t>
            </a:r>
            <a:endParaRPr lang="en-US" sz="2000" dirty="0">
              <a:latin typeface="Oswald" panose="00000500000000000000" pitchFamily="2" charset="0"/>
              <a:ea typeface="Verdana" panose="020B0604030504040204" pitchFamily="34" charset="0"/>
            </a:endParaRPr>
          </a:p>
        </p:txBody>
      </p:sp>
      <p:sp>
        <p:nvSpPr>
          <p:cNvPr id="5" name="TextBox 4">
            <a:extLst>
              <a:ext uri="{FF2B5EF4-FFF2-40B4-BE49-F238E27FC236}">
                <a16:creationId xmlns:a16="http://schemas.microsoft.com/office/drawing/2014/main" id="{21AC7884-E9F8-76CD-9831-C317CF2B7E4F}"/>
              </a:ext>
            </a:extLst>
          </p:cNvPr>
          <p:cNvSpPr txBox="1"/>
          <p:nvPr/>
        </p:nvSpPr>
        <p:spPr>
          <a:xfrm>
            <a:off x="4632780" y="4163706"/>
            <a:ext cx="6258536" cy="1908215"/>
          </a:xfrm>
          <a:prstGeom prst="rect">
            <a:avLst/>
          </a:prstGeom>
          <a:noFill/>
        </p:spPr>
        <p:txBody>
          <a:bodyPr wrap="square" rtlCol="0">
            <a:spAutoFit/>
          </a:bodyPr>
          <a:lstStyle/>
          <a:p>
            <a:pPr marL="661226" lvl="1" indent="-254318" defTabSz="813816">
              <a:spcAft>
                <a:spcPts val="600"/>
              </a:spcAft>
              <a:buSzPct val="85000"/>
              <a:buFont typeface="Arial" panose="020B0604020202020204" pitchFamily="34" charset="0"/>
              <a:buChar char="•"/>
            </a:pPr>
            <a:r>
              <a:rPr lang="en-US" sz="2000" kern="1200" dirty="0">
                <a:solidFill>
                  <a:schemeClr val="tx1"/>
                </a:solidFill>
                <a:latin typeface="Oswald" panose="00000500000000000000" pitchFamily="2" charset="0"/>
                <a:ea typeface="Verdana" panose="020B0604030504040204" pitchFamily="34" charset="0"/>
              </a:rPr>
              <a:t>Children/Dependents</a:t>
            </a:r>
          </a:p>
          <a:p>
            <a:pPr marL="661226" lvl="1" indent="-254318" defTabSz="813816">
              <a:spcAft>
                <a:spcPts val="600"/>
              </a:spcAft>
              <a:buSzPct val="85000"/>
              <a:buFont typeface="Arial" panose="020B0604020202020204" pitchFamily="34" charset="0"/>
              <a:buChar char="•"/>
            </a:pPr>
            <a:r>
              <a:rPr lang="en-US" sz="2000" kern="1200" dirty="0">
                <a:solidFill>
                  <a:schemeClr val="tx1"/>
                </a:solidFill>
                <a:latin typeface="Oswald" panose="00000500000000000000" pitchFamily="2" charset="0"/>
                <a:ea typeface="Verdana" panose="020B0604030504040204" pitchFamily="34" charset="0"/>
              </a:rPr>
              <a:t>Orphan/Ward of Court/Foster Care = Age 13 or older</a:t>
            </a:r>
          </a:p>
          <a:p>
            <a:pPr marL="661226" lvl="1" indent="-254318" defTabSz="813816">
              <a:spcAft>
                <a:spcPts val="600"/>
              </a:spcAft>
              <a:buSzPct val="85000"/>
              <a:buFont typeface="Arial" panose="020B0604020202020204" pitchFamily="34" charset="0"/>
              <a:buChar char="•"/>
            </a:pPr>
            <a:r>
              <a:rPr lang="en-US" sz="2000" kern="1200" dirty="0">
                <a:solidFill>
                  <a:schemeClr val="tx1"/>
                </a:solidFill>
                <a:latin typeface="Oswald" panose="00000500000000000000" pitchFamily="2" charset="0"/>
                <a:ea typeface="Verdana" panose="020B0604030504040204" pitchFamily="34" charset="0"/>
              </a:rPr>
              <a:t>Emancipation/Legal </a:t>
            </a:r>
            <a:r>
              <a:rPr lang="en-US" sz="2000" b="1" kern="1200" dirty="0">
                <a:solidFill>
                  <a:schemeClr val="tx1"/>
                </a:solidFill>
                <a:latin typeface="Oswald" panose="00000500000000000000" pitchFamily="2" charset="0"/>
                <a:ea typeface="Verdana" panose="020B0604030504040204" pitchFamily="34" charset="0"/>
              </a:rPr>
              <a:t>Guardianship</a:t>
            </a:r>
          </a:p>
          <a:p>
            <a:pPr marL="661226" lvl="1" indent="-254318" defTabSz="813816">
              <a:spcAft>
                <a:spcPts val="600"/>
              </a:spcAft>
              <a:buSzPct val="85000"/>
              <a:buFont typeface="Arial" panose="020B0604020202020204" pitchFamily="34" charset="0"/>
              <a:buChar char="•"/>
            </a:pPr>
            <a:r>
              <a:rPr lang="en-US" sz="2000" kern="1200" dirty="0">
                <a:solidFill>
                  <a:schemeClr val="tx1"/>
                </a:solidFill>
                <a:latin typeface="Oswald" panose="00000500000000000000" pitchFamily="2" charset="0"/>
                <a:ea typeface="Verdana" panose="020B0604030504040204" pitchFamily="34" charset="0"/>
              </a:rPr>
              <a:t>Homeless or at risk of homeless and self-supporting</a:t>
            </a:r>
          </a:p>
          <a:p>
            <a:pPr>
              <a:spcAft>
                <a:spcPts val="600"/>
              </a:spcAft>
            </a:pPr>
            <a:endParaRPr lang="en-US" dirty="0"/>
          </a:p>
        </p:txBody>
      </p:sp>
      <p:sp>
        <p:nvSpPr>
          <p:cNvPr id="6" name="Content Placeholder 2">
            <a:extLst>
              <a:ext uri="{FF2B5EF4-FFF2-40B4-BE49-F238E27FC236}">
                <a16:creationId xmlns:a16="http://schemas.microsoft.com/office/drawing/2014/main" id="{EEF48231-5E80-1328-8736-ADAA47D3E583}"/>
              </a:ext>
            </a:extLst>
          </p:cNvPr>
          <p:cNvSpPr txBox="1">
            <a:spLocks/>
          </p:cNvSpPr>
          <p:nvPr/>
        </p:nvSpPr>
        <p:spPr>
          <a:xfrm>
            <a:off x="1740408" y="6194550"/>
            <a:ext cx="7699899" cy="458292"/>
          </a:xfrm>
          <a:prstGeom prst="rect">
            <a:avLst/>
          </a:prstGeom>
        </p:spPr>
        <p:txBody>
          <a:bodyPr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813816">
              <a:spcBef>
                <a:spcPts val="890"/>
              </a:spcBef>
              <a:buNone/>
            </a:pPr>
            <a:r>
              <a:rPr lang="en-US" sz="2492" i="1" kern="1200" dirty="0">
                <a:solidFill>
                  <a:schemeClr val="accent2"/>
                </a:solidFill>
                <a:latin typeface="Verdana" panose="020B0604030504040204" pitchFamily="34" charset="0"/>
                <a:ea typeface="Verdana" panose="020B0604030504040204" pitchFamily="34" charset="0"/>
                <a:cs typeface="+mn-cs"/>
              </a:rPr>
              <a:t>Most high school students will be dependent.</a:t>
            </a:r>
            <a:endParaRPr lang="en-US" i="1" dirty="0">
              <a:solidFill>
                <a:schemeClr val="accent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50653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2622</TotalTime>
  <Words>1611</Words>
  <Application>Microsoft Office PowerPoint</Application>
  <PresentationFormat>Widescreen</PresentationFormat>
  <Paragraphs>223</Paragraphs>
  <Slides>30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Montserrat</vt:lpstr>
      <vt:lpstr>Montserrat Medium</vt:lpstr>
      <vt:lpstr>Oswald</vt:lpstr>
      <vt:lpstr>Verdana</vt:lpstr>
      <vt:lpstr>Office Theme</vt:lpstr>
      <vt:lpstr>2024-2025 Financial Aid Process</vt:lpstr>
      <vt:lpstr>The Financial Aid Process begins with the FAFSA Form  StudentAid.gov </vt:lpstr>
      <vt:lpstr>The FAFSA® Form</vt:lpstr>
      <vt:lpstr>2024-2025 Financial Aid Timelines</vt:lpstr>
      <vt:lpstr>Filling out the FAFSA® </vt:lpstr>
      <vt:lpstr>Federal Student Aid (FSA) ID</vt:lpstr>
      <vt:lpstr>Multi-Factor Authentication (MFA)</vt:lpstr>
      <vt:lpstr>Logging in with MFA</vt:lpstr>
      <vt:lpstr>Dependency Status</vt:lpstr>
      <vt:lpstr>Parent of Record on the FAFSA®</vt:lpstr>
      <vt:lpstr>Parent Wizard Questions</vt:lpstr>
      <vt:lpstr>Contributors </vt:lpstr>
      <vt:lpstr>Dependent Student FAFSA® Form Landing Page</vt:lpstr>
      <vt:lpstr>FAFSA® Roles</vt:lpstr>
      <vt:lpstr>Dependent Student Provides Consent</vt:lpstr>
      <vt:lpstr>Dependent Student Unusual Circumstances</vt:lpstr>
      <vt:lpstr>Dependent Student with Unwilling parents</vt:lpstr>
      <vt:lpstr>Dependent Student Invites Parents to FAFSA® Form</vt:lpstr>
      <vt:lpstr>Dependent Student’s Parent Current Marital Status</vt:lpstr>
      <vt:lpstr>Parent Family Size</vt:lpstr>
      <vt:lpstr>Assets Reported  </vt:lpstr>
      <vt:lpstr>Assets NOT Reported  </vt:lpstr>
      <vt:lpstr>Student Aid Index</vt:lpstr>
      <vt:lpstr>Special Circumstances</vt:lpstr>
      <vt:lpstr>PowerPoint Presentation</vt:lpstr>
      <vt:lpstr>Financial Aid Office Review</vt:lpstr>
      <vt:lpstr>Financial Aid Awards</vt:lpstr>
      <vt:lpstr>Financial Aid Awards</vt:lpstr>
      <vt:lpstr>Financial Aid Awards</vt:lpstr>
      <vt:lpstr>Questions</vt:lpstr>
    </vt:vector>
  </TitlesOfParts>
  <Company>The Ohio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Phillips, Faith</dc:creator>
  <cp:lastModifiedBy>Brandon Ritchey</cp:lastModifiedBy>
  <cp:revision>46</cp:revision>
  <dcterms:created xsi:type="dcterms:W3CDTF">2023-08-24T01:28:37Z</dcterms:created>
  <dcterms:modified xsi:type="dcterms:W3CDTF">2024-01-18T16:18:55Z</dcterms:modified>
</cp:coreProperties>
</file>