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7FFFC97B_D261CF43.xml" ContentType="application/vnd.ms-powerpoint.comments+xml"/>
  <Override PartName="/ppt/comments/modernComment_7FFFC97E_D7688B05.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75" r:id="rId6"/>
    <p:sldMasterId id="2147483765" r:id="rId7"/>
  </p:sldMasterIdLst>
  <p:notesMasterIdLst>
    <p:notesMasterId r:id="rId44"/>
  </p:notesMasterIdLst>
  <p:sldIdLst>
    <p:sldId id="2147471001" r:id="rId8"/>
    <p:sldId id="2147469597" r:id="rId9"/>
    <p:sldId id="2147471043" r:id="rId10"/>
    <p:sldId id="2147471044" r:id="rId11"/>
    <p:sldId id="2147471048" r:id="rId12"/>
    <p:sldId id="2147471045" r:id="rId13"/>
    <p:sldId id="2147471051" r:id="rId14"/>
    <p:sldId id="2147471050" r:id="rId15"/>
    <p:sldId id="2147471061" r:id="rId16"/>
    <p:sldId id="2147471049" r:id="rId17"/>
    <p:sldId id="2147471046" r:id="rId18"/>
    <p:sldId id="2147471047" r:id="rId19"/>
    <p:sldId id="2147471041" r:id="rId20"/>
    <p:sldId id="2141411991" r:id="rId21"/>
    <p:sldId id="2141411992" r:id="rId22"/>
    <p:sldId id="2147471042" r:id="rId23"/>
    <p:sldId id="2147469605" r:id="rId24"/>
    <p:sldId id="2147469690" r:id="rId25"/>
    <p:sldId id="2147469692" r:id="rId26"/>
    <p:sldId id="2147469691" r:id="rId27"/>
    <p:sldId id="2147469694" r:id="rId28"/>
    <p:sldId id="2147469655" r:id="rId29"/>
    <p:sldId id="2147471060" r:id="rId30"/>
    <p:sldId id="2147471066" r:id="rId31"/>
    <p:sldId id="2147471065" r:id="rId32"/>
    <p:sldId id="2147471068" r:id="rId33"/>
    <p:sldId id="2147471067" r:id="rId34"/>
    <p:sldId id="2147471069" r:id="rId35"/>
    <p:sldId id="2147471063" r:id="rId36"/>
    <p:sldId id="2147471062" r:id="rId37"/>
    <p:sldId id="2147471055" r:id="rId38"/>
    <p:sldId id="2147471056" r:id="rId39"/>
    <p:sldId id="2147471057" r:id="rId40"/>
    <p:sldId id="2147471058" r:id="rId41"/>
    <p:sldId id="2147471059" r:id="rId42"/>
    <p:sldId id="2147471039"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11980509-8EBF-4B9B-9023-B2FCFAD18A6C}">
          <p14:sldIdLst>
            <p14:sldId id="2147471001"/>
          </p14:sldIdLst>
        </p14:section>
        <p14:section name="Content" id="{6819A88E-5DC4-4C87-8D45-BD5946D2E7BC}">
          <p14:sldIdLst>
            <p14:sldId id="2147469597"/>
            <p14:sldId id="2147471043"/>
            <p14:sldId id="2147471044"/>
            <p14:sldId id="2147471048"/>
            <p14:sldId id="2147471045"/>
            <p14:sldId id="2147471051"/>
            <p14:sldId id="2147471050"/>
            <p14:sldId id="2147471061"/>
            <p14:sldId id="2147471049"/>
            <p14:sldId id="2147471046"/>
            <p14:sldId id="2147471047"/>
            <p14:sldId id="2147471041"/>
            <p14:sldId id="2141411991"/>
            <p14:sldId id="2141411992"/>
            <p14:sldId id="2147471042"/>
            <p14:sldId id="2147469605"/>
            <p14:sldId id="2147469690"/>
            <p14:sldId id="2147469692"/>
            <p14:sldId id="2147469691"/>
            <p14:sldId id="2147469694"/>
            <p14:sldId id="2147469655"/>
            <p14:sldId id="2147471060"/>
            <p14:sldId id="2147471066"/>
            <p14:sldId id="2147471065"/>
            <p14:sldId id="2147471068"/>
            <p14:sldId id="2147471067"/>
            <p14:sldId id="2147471069"/>
            <p14:sldId id="2147471063"/>
            <p14:sldId id="2147471062"/>
            <p14:sldId id="2147471055"/>
            <p14:sldId id="2147471056"/>
            <p14:sldId id="2147471057"/>
            <p14:sldId id="2147471058"/>
            <p14:sldId id="2147471059"/>
            <p14:sldId id="2147471039"/>
          </p14:sldIdLst>
        </p14:section>
        <p14:section name="Closing" id="{B0D3CC55-1433-47CA-A0B9-1497B32439C7}">
          <p14:sldIdLst/>
        </p14:section>
        <p14:section name="Archive" id="{6C80BA23-F379-47D2-8029-096BD3A6B5E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9B9C7E-85CF-B211-20C9-A5BED6E43C85}" name="Graf, Laura" initials="LG" userId="S::10139424@id.ohio.gov::1e09faaa-ddd2-4b49-9a99-636cc454ce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4F7"/>
    <a:srgbClr val="75BD7E"/>
    <a:srgbClr val="B69FCD"/>
    <a:srgbClr val="E09A4C"/>
    <a:srgbClr val="9BBB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692"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therman, Alicia" userId="18462c8f-3509-4880-bcf2-00529afc36ba" providerId="ADAL" clId="{8362CC2F-3CAB-41BE-85DB-4A5B11A9C9CB}"/>
    <pc:docChg chg="modSld">
      <pc:chgData name="Leatherman, Alicia" userId="18462c8f-3509-4880-bcf2-00529afc36ba" providerId="ADAL" clId="{8362CC2F-3CAB-41BE-85DB-4A5B11A9C9CB}" dt="2024-10-22T17:55:47.319" v="9" actId="20577"/>
      <pc:docMkLst>
        <pc:docMk/>
      </pc:docMkLst>
      <pc:sldChg chg="modSp mod">
        <pc:chgData name="Leatherman, Alicia" userId="18462c8f-3509-4880-bcf2-00529afc36ba" providerId="ADAL" clId="{8362CC2F-3CAB-41BE-85DB-4A5B11A9C9CB}" dt="2024-10-22T17:55:47.319" v="9" actId="20577"/>
        <pc:sldMkLst>
          <pc:docMk/>
          <pc:sldMk cId="2939127676" sldId="2147471069"/>
        </pc:sldMkLst>
        <pc:spChg chg="mod">
          <ac:chgData name="Leatherman, Alicia" userId="18462c8f-3509-4880-bcf2-00529afc36ba" providerId="ADAL" clId="{8362CC2F-3CAB-41BE-85DB-4A5B11A9C9CB}" dt="2024-10-22T17:55:47.319" v="9" actId="20577"/>
          <ac:spMkLst>
            <pc:docMk/>
            <pc:sldMk cId="2939127676" sldId="2147471069"/>
            <ac:spMk id="24" creationId="{BF936011-E60D-2AC1-89F6-AF43F0393625}"/>
          </ac:spMkLst>
        </pc:spChg>
      </pc:sldChg>
    </pc:docChg>
  </pc:docChgLst>
</pc:chgInfo>
</file>

<file path=ppt/comments/modernComment_7FFFC97B_D261CF43.xml><?xml version="1.0" encoding="utf-8"?>
<p188:cmLst xmlns:a="http://schemas.openxmlformats.org/drawingml/2006/main" xmlns:r="http://schemas.openxmlformats.org/officeDocument/2006/relationships" xmlns:p188="http://schemas.microsoft.com/office/powerpoint/2018/8/main">
  <p188:cm id="{122D8EC4-48E0-4ED1-8BB1-B21382FC7D52}" authorId="{B29B9C7E-85CF-B211-20C9-A5BED6E43C85}" status="resolved" created="2024-10-15T15:46:42.035" complete="100000">
    <ac:txMkLst xmlns:ac="http://schemas.microsoft.com/office/drawing/2013/main/command">
      <pc:docMk xmlns:pc="http://schemas.microsoft.com/office/powerpoint/2013/main/command"/>
      <pc:sldMk xmlns:pc="http://schemas.microsoft.com/office/powerpoint/2013/main/command" cId="3529625411" sldId="2147469691"/>
      <ac:spMk id="3" creationId="{1B56CF2D-E155-99CB-FF91-34E2FA75CBA5}"/>
      <ac:txMk cp="62" len="7">
        <ac:context len="93" hash="2784236074"/>
      </ac:txMk>
    </ac:txMkLst>
    <p188:pos x="4509038" y="763796"/>
    <p188:txBody>
      <a:bodyPr/>
      <a:lstStyle/>
      <a:p>
        <a:r>
          <a:rPr lang="en-US"/>
          <a:t>Should we say LCA license/certification/approval ? Not sure if that level of detail is necessary I would hope everyone understand</a:t>
        </a:r>
      </a:p>
    </p188:txBody>
  </p188:cm>
</p188:cmLst>
</file>

<file path=ppt/comments/modernComment_7FFFC97E_D7688B05.xml><?xml version="1.0" encoding="utf-8"?>
<p188:cmLst xmlns:a="http://schemas.openxmlformats.org/drawingml/2006/main" xmlns:r="http://schemas.openxmlformats.org/officeDocument/2006/relationships" xmlns:p188="http://schemas.microsoft.com/office/powerpoint/2018/8/main">
  <p188:cm id="{F21C6E8F-D790-4276-9148-9F2C28D2A8A0}" authorId="{B29B9C7E-85CF-B211-20C9-A5BED6E43C85}" status="resolved" created="2024-10-15T15:37:10.069" complete="100000">
    <ac:txMkLst xmlns:ac="http://schemas.microsoft.com/office/drawing/2013/main/command">
      <pc:docMk xmlns:pc="http://schemas.microsoft.com/office/powerpoint/2013/main/command"/>
      <pc:sldMk xmlns:pc="http://schemas.microsoft.com/office/powerpoint/2013/main/command" cId="3613952773" sldId="2147469694"/>
      <ac:spMk id="55" creationId="{F67FC744-2B10-639A-D243-38495A2A89E6}"/>
      <ac:txMk cp="3" len="28">
        <ac:context len="32" hash="3247489021"/>
      </ac:txMk>
    </ac:txMkLst>
    <p188:pos x="2126838" y="178876"/>
    <p188:txBody>
      <a:bodyPr/>
      <a:lstStyle/>
      <a:p>
        <a:r>
          <a:rPr lang="en-US"/>
          <a:t>#5 should be health, nutrition and safety</a:t>
        </a:r>
      </a:p>
    </p188:txBody>
  </p188:cm>
  <p188:cm id="{B100AA86-81E1-4D98-93CA-12E87AC3DE91}" authorId="{B29B9C7E-85CF-B211-20C9-A5BED6E43C85}" status="resolved" created="2024-10-15T15:38:24.523" complete="100000">
    <ac:txMkLst xmlns:ac="http://schemas.microsoft.com/office/drawing/2013/main/command">
      <pc:docMk xmlns:pc="http://schemas.microsoft.com/office/powerpoint/2013/main/command"/>
      <pc:sldMk xmlns:pc="http://schemas.microsoft.com/office/powerpoint/2013/main/command" cId="3613952773" sldId="2147469694"/>
      <ac:spMk id="41" creationId="{7E6A00CF-56D1-C472-8836-A6A31D0BC1DA}"/>
      <ac:txMk cp="0" len="28">
        <ac:context len="60" hash="1494729418"/>
      </ac:txMk>
    </ac:txMkLst>
    <p188:pos x="1917072" y="270052"/>
    <p188:txBody>
      <a:bodyPr/>
      <a:lstStyle/>
      <a:p>
        <a:r>
          <a:rPr lang="en-US"/>
          <a:t>This is the same as #8 we need the SUTQ description here.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1F1C38-87C8-4D18-86F3-98617A43617F}" type="doc">
      <dgm:prSet loTypeId="urn:microsoft.com/office/officeart/2005/8/layout/hProcess9" loCatId="process" qsTypeId="urn:microsoft.com/office/officeart/2005/8/quickstyle/simple1" qsCatId="simple" csTypeId="urn:microsoft.com/office/officeart/2005/8/colors/accent1_2" csCatId="accent1" phldr="1"/>
      <dgm:spPr/>
    </dgm:pt>
    <dgm:pt modelId="{93CE7687-A59D-437A-80A3-A2B2A7FF6983}">
      <dgm:prSet phldrT="[Text]"/>
      <dgm:spPr/>
      <dgm:t>
        <a:bodyPr/>
        <a:lstStyle/>
        <a:p>
          <a:r>
            <a:rPr lang="en-US"/>
            <a:t>Complete Required Training</a:t>
          </a:r>
        </a:p>
      </dgm:t>
    </dgm:pt>
    <dgm:pt modelId="{15591EC2-77E1-4278-A18A-0AC2C782C8A6}" type="parTrans" cxnId="{A28D5B94-0EEC-43DA-87F6-6DE428E5DE3D}">
      <dgm:prSet/>
      <dgm:spPr/>
      <dgm:t>
        <a:bodyPr/>
        <a:lstStyle/>
        <a:p>
          <a:endParaRPr lang="en-US"/>
        </a:p>
      </dgm:t>
    </dgm:pt>
    <dgm:pt modelId="{7D1EABC0-1DA6-493B-9368-6BE15EEF91DB}" type="sibTrans" cxnId="{A28D5B94-0EEC-43DA-87F6-6DE428E5DE3D}">
      <dgm:prSet/>
      <dgm:spPr/>
      <dgm:t>
        <a:bodyPr/>
        <a:lstStyle/>
        <a:p>
          <a:endParaRPr lang="en-US"/>
        </a:p>
      </dgm:t>
    </dgm:pt>
    <dgm:pt modelId="{EE5F4F02-57BB-4360-A83A-AD7D07E67B2E}">
      <dgm:prSet phldrT="[Text]"/>
      <dgm:spPr/>
      <dgm:t>
        <a:bodyPr/>
        <a:lstStyle/>
        <a:p>
          <a:pPr rtl="0"/>
          <a:r>
            <a:rPr lang="en-US"/>
            <a:t>Review OPR for appropriate roles and training verification</a:t>
          </a:r>
          <a:r>
            <a:rPr lang="en-US">
              <a:latin typeface="Calibri Light" panose="020F0302020204030204"/>
            </a:rPr>
            <a:t> </a:t>
          </a:r>
          <a:r>
            <a:rPr lang="en-US"/>
            <a:t> </a:t>
          </a:r>
        </a:p>
      </dgm:t>
    </dgm:pt>
    <dgm:pt modelId="{F7C03EF8-E36B-4007-B38A-E16A731E3E70}" type="parTrans" cxnId="{EC2A12DF-8493-431D-92F5-7B1DAD2A68A9}">
      <dgm:prSet/>
      <dgm:spPr/>
      <dgm:t>
        <a:bodyPr/>
        <a:lstStyle/>
        <a:p>
          <a:endParaRPr lang="en-US"/>
        </a:p>
      </dgm:t>
    </dgm:pt>
    <dgm:pt modelId="{22687504-59A3-4889-BFA9-D8A235BB14DD}" type="sibTrans" cxnId="{EC2A12DF-8493-431D-92F5-7B1DAD2A68A9}">
      <dgm:prSet/>
      <dgm:spPr/>
      <dgm:t>
        <a:bodyPr/>
        <a:lstStyle/>
        <a:p>
          <a:endParaRPr lang="en-US"/>
        </a:p>
      </dgm:t>
    </dgm:pt>
    <dgm:pt modelId="{8EBA5B12-3069-49A4-B47A-91D23C3B7ACE}">
      <dgm:prSet phldrT="[Text]"/>
      <dgm:spPr/>
      <dgm:t>
        <a:bodyPr/>
        <a:lstStyle/>
        <a:p>
          <a:r>
            <a:rPr lang="en-US"/>
            <a:t>Submit an application for the grant to DCY</a:t>
          </a:r>
        </a:p>
      </dgm:t>
    </dgm:pt>
    <dgm:pt modelId="{27D9F461-5DA8-4C7E-927C-2A51C4F232DE}" type="parTrans" cxnId="{4FABF476-00FF-42EC-B4F3-06DF6C6A4002}">
      <dgm:prSet/>
      <dgm:spPr/>
      <dgm:t>
        <a:bodyPr/>
        <a:lstStyle/>
        <a:p>
          <a:endParaRPr lang="en-US"/>
        </a:p>
      </dgm:t>
    </dgm:pt>
    <dgm:pt modelId="{872C72EA-398B-425D-B699-AD9F80EF96EA}" type="sibTrans" cxnId="{4FABF476-00FF-42EC-B4F3-06DF6C6A4002}">
      <dgm:prSet/>
      <dgm:spPr/>
      <dgm:t>
        <a:bodyPr/>
        <a:lstStyle/>
        <a:p>
          <a:endParaRPr lang="en-US"/>
        </a:p>
      </dgm:t>
    </dgm:pt>
    <dgm:pt modelId="{5133AB4E-FF3A-4215-8809-A2AA8B991C46}" type="pres">
      <dgm:prSet presAssocID="{3C1F1C38-87C8-4D18-86F3-98617A43617F}" presName="CompostProcess" presStyleCnt="0">
        <dgm:presLayoutVars>
          <dgm:dir/>
          <dgm:resizeHandles val="exact"/>
        </dgm:presLayoutVars>
      </dgm:prSet>
      <dgm:spPr/>
    </dgm:pt>
    <dgm:pt modelId="{AF5A2D5E-269D-4C98-AAFB-F4A463624ADF}" type="pres">
      <dgm:prSet presAssocID="{3C1F1C38-87C8-4D18-86F3-98617A43617F}" presName="arrow" presStyleLbl="bgShp" presStyleIdx="0" presStyleCnt="1" custLinFactNeighborX="1004" custLinFactNeighborY="6526"/>
      <dgm:spPr/>
    </dgm:pt>
    <dgm:pt modelId="{7A4295EB-0C8A-4CE5-97A4-7DCB31ADF611}" type="pres">
      <dgm:prSet presAssocID="{3C1F1C38-87C8-4D18-86F3-98617A43617F}" presName="linearProcess" presStyleCnt="0"/>
      <dgm:spPr/>
    </dgm:pt>
    <dgm:pt modelId="{1376C976-552B-4DA0-AEF9-8391C4D0E280}" type="pres">
      <dgm:prSet presAssocID="{93CE7687-A59D-437A-80A3-A2B2A7FF6983}" presName="textNode" presStyleLbl="node1" presStyleIdx="0" presStyleCnt="3">
        <dgm:presLayoutVars>
          <dgm:bulletEnabled val="1"/>
        </dgm:presLayoutVars>
      </dgm:prSet>
      <dgm:spPr/>
    </dgm:pt>
    <dgm:pt modelId="{CB89B55D-937F-4D19-88BD-42BB097F8E02}" type="pres">
      <dgm:prSet presAssocID="{7D1EABC0-1DA6-493B-9368-6BE15EEF91DB}" presName="sibTrans" presStyleCnt="0"/>
      <dgm:spPr/>
    </dgm:pt>
    <dgm:pt modelId="{B3B00DE4-42F1-4189-88F1-1FDBAD694334}" type="pres">
      <dgm:prSet presAssocID="{EE5F4F02-57BB-4360-A83A-AD7D07E67B2E}" presName="textNode" presStyleLbl="node1" presStyleIdx="1" presStyleCnt="3" custLinFactNeighborY="0">
        <dgm:presLayoutVars>
          <dgm:bulletEnabled val="1"/>
        </dgm:presLayoutVars>
      </dgm:prSet>
      <dgm:spPr/>
    </dgm:pt>
    <dgm:pt modelId="{C39519B9-B7E6-4845-BB8C-06872F3D4D9A}" type="pres">
      <dgm:prSet presAssocID="{22687504-59A3-4889-BFA9-D8A235BB14DD}" presName="sibTrans" presStyleCnt="0"/>
      <dgm:spPr/>
    </dgm:pt>
    <dgm:pt modelId="{383CCCFC-0843-4709-B5F5-F7312BB4F141}" type="pres">
      <dgm:prSet presAssocID="{8EBA5B12-3069-49A4-B47A-91D23C3B7ACE}" presName="textNode" presStyleLbl="node1" presStyleIdx="2" presStyleCnt="3">
        <dgm:presLayoutVars>
          <dgm:bulletEnabled val="1"/>
        </dgm:presLayoutVars>
      </dgm:prSet>
      <dgm:spPr/>
    </dgm:pt>
  </dgm:ptLst>
  <dgm:cxnLst>
    <dgm:cxn modelId="{A981DD1A-A2B8-48A2-B1E8-D7AE61FCE845}" type="presOf" srcId="{3C1F1C38-87C8-4D18-86F3-98617A43617F}" destId="{5133AB4E-FF3A-4215-8809-A2AA8B991C46}" srcOrd="0" destOrd="0" presId="urn:microsoft.com/office/officeart/2005/8/layout/hProcess9"/>
    <dgm:cxn modelId="{DF8C392C-BF5F-41D2-91D5-1C737D93BFDF}" type="presOf" srcId="{EE5F4F02-57BB-4360-A83A-AD7D07E67B2E}" destId="{B3B00DE4-42F1-4189-88F1-1FDBAD694334}" srcOrd="0" destOrd="0" presId="urn:microsoft.com/office/officeart/2005/8/layout/hProcess9"/>
    <dgm:cxn modelId="{4FABF476-00FF-42EC-B4F3-06DF6C6A4002}" srcId="{3C1F1C38-87C8-4D18-86F3-98617A43617F}" destId="{8EBA5B12-3069-49A4-B47A-91D23C3B7ACE}" srcOrd="2" destOrd="0" parTransId="{27D9F461-5DA8-4C7E-927C-2A51C4F232DE}" sibTransId="{872C72EA-398B-425D-B699-AD9F80EF96EA}"/>
    <dgm:cxn modelId="{6B99E379-3B39-4BBA-BCFB-50CD3730BD21}" type="presOf" srcId="{93CE7687-A59D-437A-80A3-A2B2A7FF6983}" destId="{1376C976-552B-4DA0-AEF9-8391C4D0E280}" srcOrd="0" destOrd="0" presId="urn:microsoft.com/office/officeart/2005/8/layout/hProcess9"/>
    <dgm:cxn modelId="{A28D5B94-0EEC-43DA-87F6-6DE428E5DE3D}" srcId="{3C1F1C38-87C8-4D18-86F3-98617A43617F}" destId="{93CE7687-A59D-437A-80A3-A2B2A7FF6983}" srcOrd="0" destOrd="0" parTransId="{15591EC2-77E1-4278-A18A-0AC2C782C8A6}" sibTransId="{7D1EABC0-1DA6-493B-9368-6BE15EEF91DB}"/>
    <dgm:cxn modelId="{31786AAB-963F-4902-9FC5-DFC44D7A240E}" type="presOf" srcId="{8EBA5B12-3069-49A4-B47A-91D23C3B7ACE}" destId="{383CCCFC-0843-4709-B5F5-F7312BB4F141}" srcOrd="0" destOrd="0" presId="urn:microsoft.com/office/officeart/2005/8/layout/hProcess9"/>
    <dgm:cxn modelId="{EC2A12DF-8493-431D-92F5-7B1DAD2A68A9}" srcId="{3C1F1C38-87C8-4D18-86F3-98617A43617F}" destId="{EE5F4F02-57BB-4360-A83A-AD7D07E67B2E}" srcOrd="1" destOrd="0" parTransId="{F7C03EF8-E36B-4007-B38A-E16A731E3E70}" sibTransId="{22687504-59A3-4889-BFA9-D8A235BB14DD}"/>
    <dgm:cxn modelId="{ECBB96C4-4B26-406A-B218-D53E6404A768}" type="presParOf" srcId="{5133AB4E-FF3A-4215-8809-A2AA8B991C46}" destId="{AF5A2D5E-269D-4C98-AAFB-F4A463624ADF}" srcOrd="0" destOrd="0" presId="urn:microsoft.com/office/officeart/2005/8/layout/hProcess9"/>
    <dgm:cxn modelId="{3912CBAF-614B-4D1E-B374-7B8316E844A7}" type="presParOf" srcId="{5133AB4E-FF3A-4215-8809-A2AA8B991C46}" destId="{7A4295EB-0C8A-4CE5-97A4-7DCB31ADF611}" srcOrd="1" destOrd="0" presId="urn:microsoft.com/office/officeart/2005/8/layout/hProcess9"/>
    <dgm:cxn modelId="{5B9F6805-0396-4937-8D01-15E541A188D7}" type="presParOf" srcId="{7A4295EB-0C8A-4CE5-97A4-7DCB31ADF611}" destId="{1376C976-552B-4DA0-AEF9-8391C4D0E280}" srcOrd="0" destOrd="0" presId="urn:microsoft.com/office/officeart/2005/8/layout/hProcess9"/>
    <dgm:cxn modelId="{7F8A2BCA-EE53-4B85-915D-465D801397AF}" type="presParOf" srcId="{7A4295EB-0C8A-4CE5-97A4-7DCB31ADF611}" destId="{CB89B55D-937F-4D19-88BD-42BB097F8E02}" srcOrd="1" destOrd="0" presId="urn:microsoft.com/office/officeart/2005/8/layout/hProcess9"/>
    <dgm:cxn modelId="{8BBC4CFF-97F8-46FF-9497-A4AB57F51175}" type="presParOf" srcId="{7A4295EB-0C8A-4CE5-97A4-7DCB31ADF611}" destId="{B3B00DE4-42F1-4189-88F1-1FDBAD694334}" srcOrd="2" destOrd="0" presId="urn:microsoft.com/office/officeart/2005/8/layout/hProcess9"/>
    <dgm:cxn modelId="{9CCBAC74-D7A2-4862-A87A-EE80AA83E6F9}" type="presParOf" srcId="{7A4295EB-0C8A-4CE5-97A4-7DCB31ADF611}" destId="{C39519B9-B7E6-4845-BB8C-06872F3D4D9A}" srcOrd="3" destOrd="0" presId="urn:microsoft.com/office/officeart/2005/8/layout/hProcess9"/>
    <dgm:cxn modelId="{E8E57929-8358-48B6-88A2-E0C55BF531B1}" type="presParOf" srcId="{7A4295EB-0C8A-4CE5-97A4-7DCB31ADF611}" destId="{383CCCFC-0843-4709-B5F5-F7312BB4F14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A2D5E-269D-4C98-AAFB-F4A463624ADF}">
      <dsp:nvSpPr>
        <dsp:cNvPr id="0" name=""/>
        <dsp:cNvSpPr/>
      </dsp:nvSpPr>
      <dsp:spPr>
        <a:xfrm>
          <a:off x="954793" y="0"/>
          <a:ext cx="9715499" cy="252340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76C976-552B-4DA0-AEF9-8391C4D0E280}">
      <dsp:nvSpPr>
        <dsp:cNvPr id="0" name=""/>
        <dsp:cNvSpPr/>
      </dsp:nvSpPr>
      <dsp:spPr>
        <a:xfrm>
          <a:off x="12278" y="757021"/>
          <a:ext cx="3679030" cy="10093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Complete Required Training</a:t>
          </a:r>
        </a:p>
      </dsp:txBody>
      <dsp:txXfrm>
        <a:off x="61551" y="806294"/>
        <a:ext cx="3580484" cy="910816"/>
      </dsp:txXfrm>
    </dsp:sp>
    <dsp:sp modelId="{B3B00DE4-42F1-4189-88F1-1FDBAD694334}">
      <dsp:nvSpPr>
        <dsp:cNvPr id="0" name=""/>
        <dsp:cNvSpPr/>
      </dsp:nvSpPr>
      <dsp:spPr>
        <a:xfrm>
          <a:off x="3875484" y="757021"/>
          <a:ext cx="3679030" cy="10093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Review OPR for appropriate roles and training verification</a:t>
          </a:r>
          <a:r>
            <a:rPr lang="en-US" sz="2200" kern="1200">
              <a:latin typeface="Calibri Light" panose="020F0302020204030204"/>
            </a:rPr>
            <a:t> </a:t>
          </a:r>
          <a:r>
            <a:rPr lang="en-US" sz="2200" kern="1200"/>
            <a:t> </a:t>
          </a:r>
        </a:p>
      </dsp:txBody>
      <dsp:txXfrm>
        <a:off x="3924757" y="806294"/>
        <a:ext cx="3580484" cy="910816"/>
      </dsp:txXfrm>
    </dsp:sp>
    <dsp:sp modelId="{383CCCFC-0843-4709-B5F5-F7312BB4F141}">
      <dsp:nvSpPr>
        <dsp:cNvPr id="0" name=""/>
        <dsp:cNvSpPr/>
      </dsp:nvSpPr>
      <dsp:spPr>
        <a:xfrm>
          <a:off x="7738689" y="757021"/>
          <a:ext cx="3679030" cy="10093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Submit an application for the grant to DCY</a:t>
          </a:r>
        </a:p>
      </dsp:txBody>
      <dsp:txXfrm>
        <a:off x="7787962" y="806294"/>
        <a:ext cx="3580484" cy="9108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103982-AABC-276A-FF34-29C40867962B}"/>
              </a:ext>
            </a:extLst>
          </p:cNvPr>
          <p:cNvSpPr txBox="1">
            <a:spLocks noGrp="1"/>
          </p:cNvSpPr>
          <p:nvPr>
            <p:ph type="hdr" sz="quarter"/>
          </p:nvPr>
        </p:nvSpPr>
        <p:spPr>
          <a:xfrm>
            <a:off x="0" y="0"/>
            <a:ext cx="3037837" cy="466435"/>
          </a:xfrm>
          <a:prstGeom prst="rect">
            <a:avLst/>
          </a:prstGeom>
          <a:noFill/>
          <a:ln>
            <a:noFill/>
          </a:ln>
        </p:spPr>
        <p:txBody>
          <a:bodyPr vert="horz" wrap="square" lIns="93159" tIns="46579" rIns="93159" bIns="46579"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47FA0806-DC3B-C6B6-A68D-D8295172D84D}"/>
              </a:ext>
            </a:extLst>
          </p:cNvPr>
          <p:cNvSpPr txBox="1">
            <a:spLocks noGrp="1"/>
          </p:cNvSpPr>
          <p:nvPr>
            <p:ph type="dt" idx="1"/>
          </p:nvPr>
        </p:nvSpPr>
        <p:spPr>
          <a:xfrm>
            <a:off x="3970937" y="0"/>
            <a:ext cx="3037837" cy="466435"/>
          </a:xfrm>
          <a:prstGeom prst="rect">
            <a:avLst/>
          </a:prstGeom>
          <a:noFill/>
          <a:ln>
            <a:noFill/>
          </a:ln>
        </p:spPr>
        <p:txBody>
          <a:bodyPr vert="horz" wrap="square" lIns="93159" tIns="46579" rIns="93159" bIns="46579"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62477140-5E76-4AD3-B472-27ADB537ABB9}" type="datetime1">
              <a:rPr lang="en-US"/>
              <a:pPr lvl="0"/>
              <a:t>10/22/2024</a:t>
            </a:fld>
            <a:endParaRPr lang="en-US"/>
          </a:p>
        </p:txBody>
      </p:sp>
      <p:sp>
        <p:nvSpPr>
          <p:cNvPr id="4" name="Slide Image Placeholder 3">
            <a:extLst>
              <a:ext uri="{FF2B5EF4-FFF2-40B4-BE49-F238E27FC236}">
                <a16:creationId xmlns:a16="http://schemas.microsoft.com/office/drawing/2014/main" id="{D5AA141B-FF18-F737-9B57-45B480A17D5E}"/>
              </a:ext>
            </a:extLst>
          </p:cNvPr>
          <p:cNvSpPr>
            <a:spLocks noGrp="1" noRot="1" noChangeAspect="1"/>
          </p:cNvSpPr>
          <p:nvPr>
            <p:ph type="sldImg" idx="2"/>
          </p:nvPr>
        </p:nvSpPr>
        <p:spPr>
          <a:xfrm>
            <a:off x="717547" y="1162046"/>
            <a:ext cx="5575297" cy="3136904"/>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6504BE45-0E14-3AD0-58B8-601018198515}"/>
              </a:ext>
            </a:extLst>
          </p:cNvPr>
          <p:cNvSpPr txBox="1">
            <a:spLocks noGrp="1"/>
          </p:cNvSpPr>
          <p:nvPr>
            <p:ph type="body" sz="quarter" idx="3"/>
          </p:nvPr>
        </p:nvSpPr>
        <p:spPr>
          <a:xfrm>
            <a:off x="701043" y="4473894"/>
            <a:ext cx="5608316" cy="3660462"/>
          </a:xfrm>
          <a:prstGeom prst="rect">
            <a:avLst/>
          </a:prstGeom>
          <a:noFill/>
          <a:ln>
            <a:noFill/>
          </a:ln>
        </p:spPr>
        <p:txBody>
          <a:bodyPr vert="horz" wrap="square" lIns="93159" tIns="46579" rIns="93159" bIns="46579"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33F3300-7453-E164-B657-CF52BAC54287}"/>
              </a:ext>
            </a:extLst>
          </p:cNvPr>
          <p:cNvSpPr txBox="1">
            <a:spLocks noGrp="1"/>
          </p:cNvSpPr>
          <p:nvPr>
            <p:ph type="ftr" sz="quarter" idx="4"/>
          </p:nvPr>
        </p:nvSpPr>
        <p:spPr>
          <a:xfrm>
            <a:off x="0" y="8829967"/>
            <a:ext cx="3037837" cy="466435"/>
          </a:xfrm>
          <a:prstGeom prst="rect">
            <a:avLst/>
          </a:prstGeom>
          <a:noFill/>
          <a:ln>
            <a:noFill/>
          </a:ln>
        </p:spPr>
        <p:txBody>
          <a:bodyPr vert="horz" wrap="square" lIns="93159" tIns="46579" rIns="93159" bIns="46579"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6D4ED2DC-C555-E874-9DBA-16819616D38F}"/>
              </a:ext>
            </a:extLst>
          </p:cNvPr>
          <p:cNvSpPr txBox="1">
            <a:spLocks noGrp="1"/>
          </p:cNvSpPr>
          <p:nvPr>
            <p:ph type="sldNum" sz="quarter" idx="5"/>
          </p:nvPr>
        </p:nvSpPr>
        <p:spPr>
          <a:xfrm>
            <a:off x="3970937" y="8829967"/>
            <a:ext cx="3037837" cy="466435"/>
          </a:xfrm>
          <a:prstGeom prst="rect">
            <a:avLst/>
          </a:prstGeom>
          <a:noFill/>
          <a:ln>
            <a:noFill/>
          </a:ln>
        </p:spPr>
        <p:txBody>
          <a:bodyPr vert="horz" wrap="square" lIns="93159" tIns="46579" rIns="93159" bIns="46579"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84F24348-A357-4BDD-8205-06D1E89D5387}" type="slidenum">
              <a:t>‹#›</a:t>
            </a:fld>
            <a:endParaRPr lang="en-US"/>
          </a:p>
        </p:txBody>
      </p:sp>
      <p:sp>
        <p:nvSpPr>
          <p:cNvPr id="8" name="Header Placeholder 1">
            <a:extLst>
              <a:ext uri="{FF2B5EF4-FFF2-40B4-BE49-F238E27FC236}">
                <a16:creationId xmlns:a16="http://schemas.microsoft.com/office/drawing/2014/main" id="{EB4FA7DC-CEEA-4EE9-EB9A-59C4CC967952}"/>
              </a:ext>
            </a:extLst>
          </p:cNvPr>
          <p:cNvSpPr txBox="1">
            <a:spLocks noGrp="1"/>
          </p:cNvSpPr>
          <p:nvPr>
            <p:ph type="hdr" sz="quarter" idx="10"/>
          </p:nvPr>
        </p:nvSpPr>
        <p:spPr>
          <a:xfrm>
            <a:off x="0" y="0"/>
            <a:ext cx="3038478" cy="466728"/>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9" name="Date Placeholder 2">
            <a:extLst>
              <a:ext uri="{FF2B5EF4-FFF2-40B4-BE49-F238E27FC236}">
                <a16:creationId xmlns:a16="http://schemas.microsoft.com/office/drawing/2014/main" id="{A8B6F71A-5398-DB2C-FBC2-66B3777A0F90}"/>
              </a:ext>
            </a:extLst>
          </p:cNvPr>
          <p:cNvSpPr txBox="1">
            <a:spLocks noGrp="1"/>
          </p:cNvSpPr>
          <p:nvPr>
            <p:ph type="dt" sz="quarter" idx="7"/>
          </p:nvPr>
        </p:nvSpPr>
        <p:spPr>
          <a:xfrm>
            <a:off x="3970333" y="0"/>
            <a:ext cx="3038478" cy="466728"/>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ED0E0A7A-4EF5-4C68-A0AB-A29610A2DD04}" type="datetime1">
              <a:rPr lang="en-US"/>
              <a:pPr lvl="0"/>
              <a:t>10/22/2024</a:t>
            </a:fld>
            <a:endParaRPr lang="en-US"/>
          </a:p>
        </p:txBody>
      </p:sp>
      <p:sp>
        <p:nvSpPr>
          <p:cNvPr id="10" name="Slide Image Placeholder 3">
            <a:extLst>
              <a:ext uri="{FF2B5EF4-FFF2-40B4-BE49-F238E27FC236}">
                <a16:creationId xmlns:a16="http://schemas.microsoft.com/office/drawing/2014/main" id="{1D9E46E0-BEC8-6018-A5A0-E084ABBE25BF}"/>
              </a:ext>
            </a:extLst>
          </p:cNvPr>
          <p:cNvSpPr>
            <a:spLocks noGrp="1" noRot="1" noChangeAspect="1"/>
          </p:cNvSpPr>
          <p:nvPr>
            <p:ph type="sldImg" sz="quarter" idx="4294967295"/>
          </p:nvPr>
        </p:nvSpPr>
        <p:spPr>
          <a:xfrm>
            <a:off x="717547" y="1162046"/>
            <a:ext cx="5575297" cy="3136904"/>
          </a:xfrm>
          <a:prstGeom prst="rect">
            <a:avLst/>
          </a:prstGeom>
          <a:noFill/>
          <a:ln w="12701">
            <a:solidFill>
              <a:srgbClr val="000000"/>
            </a:solidFill>
            <a:prstDash val="solid"/>
          </a:ln>
        </p:spPr>
      </p:sp>
      <p:sp>
        <p:nvSpPr>
          <p:cNvPr id="11" name="Notes Placeholder 4">
            <a:extLst>
              <a:ext uri="{FF2B5EF4-FFF2-40B4-BE49-F238E27FC236}">
                <a16:creationId xmlns:a16="http://schemas.microsoft.com/office/drawing/2014/main" id="{DB02E800-06BC-847F-3A3F-8140891FC74C}"/>
              </a:ext>
            </a:extLst>
          </p:cNvPr>
          <p:cNvSpPr txBox="1">
            <a:spLocks noGrp="1"/>
          </p:cNvSpPr>
          <p:nvPr>
            <p:ph type="body" sz="quarter" idx="4294967295"/>
          </p:nvPr>
        </p:nvSpPr>
        <p:spPr>
          <a:xfrm>
            <a:off x="701673" y="4473573"/>
            <a:ext cx="5607045" cy="3660772"/>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5">
            <a:extLst>
              <a:ext uri="{FF2B5EF4-FFF2-40B4-BE49-F238E27FC236}">
                <a16:creationId xmlns:a16="http://schemas.microsoft.com/office/drawing/2014/main" id="{2C78610D-9D13-7AEA-C9B2-731942663985}"/>
              </a:ext>
            </a:extLst>
          </p:cNvPr>
          <p:cNvSpPr txBox="1">
            <a:spLocks noGrp="1"/>
          </p:cNvSpPr>
          <p:nvPr>
            <p:ph type="ftr" sz="quarter" idx="9"/>
          </p:nvPr>
        </p:nvSpPr>
        <p:spPr>
          <a:xfrm>
            <a:off x="0" y="8829675"/>
            <a:ext cx="3038478" cy="466728"/>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13" name="Slide Number Placeholder 6">
            <a:extLst>
              <a:ext uri="{FF2B5EF4-FFF2-40B4-BE49-F238E27FC236}">
                <a16:creationId xmlns:a16="http://schemas.microsoft.com/office/drawing/2014/main" id="{5234D2E4-35FA-3E27-45B9-7A5B0A8A1F0C}"/>
              </a:ext>
            </a:extLst>
          </p:cNvPr>
          <p:cNvSpPr txBox="1">
            <a:spLocks noGrp="1"/>
          </p:cNvSpPr>
          <p:nvPr>
            <p:ph type="sldNum" sz="quarter" idx="8"/>
          </p:nvPr>
        </p:nvSpPr>
        <p:spPr>
          <a:xfrm>
            <a:off x="3970333" y="8829675"/>
            <a:ext cx="3038478" cy="466728"/>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8DA3E2CA-3FBA-46E3-8ED8-6E06A53C7026}" type="slidenum">
              <a:t>‹#›</a:t>
            </a:fld>
            <a:endParaRPr lang="en-US"/>
          </a:p>
        </p:txBody>
      </p:sp>
    </p:spTree>
    <p:extLst>
      <p:ext uri="{BB962C8B-B14F-4D97-AF65-F5344CB8AC3E}">
        <p14:creationId xmlns:p14="http://schemas.microsoft.com/office/powerpoint/2010/main" val="1045327810"/>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coxcampus.org/register/"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coxcampus.org/support/courses-approved-on-occrra/" TargetMode="External"/><Relationship Id="rId4" Type="http://schemas.openxmlformats.org/officeDocument/2006/relationships/hyperlink" Target="https://coxcampus.org/support-categories/ohio-occrra/"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coxcampus.org/register/"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coxcampus.org/support/courses-approved-on-occrra/" TargetMode="External"/><Relationship Id="rId4" Type="http://schemas.openxmlformats.org/officeDocument/2006/relationships/hyperlink" Target="https://coxcampus.org/support-categories/ohio-occrr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91175" cy="3144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84F24348-A357-4BDD-8205-06D1E89D5387}" type="slidenum">
              <a:rPr lang="en-US" smtClean="0"/>
              <a:t>1</a:t>
            </a:fld>
            <a:endParaRPr lang="en-US"/>
          </a:p>
        </p:txBody>
      </p:sp>
      <p:sp>
        <p:nvSpPr>
          <p:cNvPr id="5" name="Slide Number Placeholder 4"/>
          <p:cNvSpPr>
            <a:spLocks noGrp="1"/>
          </p:cNvSpPr>
          <p:nvPr>
            <p:ph type="sldNum" sz="quarter" idx="8"/>
          </p:nvPr>
        </p:nvSpPr>
        <p:spPr/>
        <p:txBody>
          <a:bodyPr/>
          <a:lstStyle/>
          <a:p>
            <a:pPr lvl="0"/>
            <a:fld id="{8DA3E2CA-3FBA-46E3-8ED8-6E06A53C7026}" type="slidenum">
              <a:rPr lang="en-US" smtClean="0"/>
              <a:t>1</a:t>
            </a:fld>
            <a:endParaRPr lang="en-US"/>
          </a:p>
        </p:txBody>
      </p:sp>
    </p:spTree>
    <p:extLst>
      <p:ext uri="{BB962C8B-B14F-4D97-AF65-F5344CB8AC3E}">
        <p14:creationId xmlns:p14="http://schemas.microsoft.com/office/powerpoint/2010/main" val="3085424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91175" cy="3144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84F24348-A357-4BDD-8205-06D1E89D5387}" type="slidenum">
              <a:rPr lang="en-US" smtClean="0"/>
              <a:t>23</a:t>
            </a:fld>
            <a:endParaRPr lang="en-US"/>
          </a:p>
        </p:txBody>
      </p:sp>
      <p:sp>
        <p:nvSpPr>
          <p:cNvPr id="5" name="Slide Number Placeholder 4"/>
          <p:cNvSpPr>
            <a:spLocks noGrp="1"/>
          </p:cNvSpPr>
          <p:nvPr>
            <p:ph type="sldNum" sz="quarter" idx="8"/>
          </p:nvPr>
        </p:nvSpPr>
        <p:spPr/>
        <p:txBody>
          <a:bodyPr/>
          <a:lstStyle/>
          <a:p>
            <a:pPr lvl="0"/>
            <a:fld id="{8DA3E2CA-3FBA-46E3-8ED8-6E06A53C7026}" type="slidenum">
              <a:rPr lang="en-US" smtClean="0"/>
              <a:t>23</a:t>
            </a:fld>
            <a:endParaRPr lang="en-US"/>
          </a:p>
        </p:txBody>
      </p:sp>
    </p:spTree>
    <p:extLst>
      <p:ext uri="{BB962C8B-B14F-4D97-AF65-F5344CB8AC3E}">
        <p14:creationId xmlns:p14="http://schemas.microsoft.com/office/powerpoint/2010/main" val="383485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a:spcBef>
                <a:spcPts val="0"/>
              </a:spcBef>
              <a:spcAft>
                <a:spcPts val="0"/>
              </a:spcAft>
            </a:pPr>
            <a:r>
              <a:rPr lang="en-US" sz="1800" b="1">
                <a:effectLst/>
                <a:latin typeface="Calibri" panose="020F0502020204030204" pitchFamily="34" charset="0"/>
                <a:ea typeface="Calibri" panose="020F0502020204030204" pitchFamily="34" charset="0"/>
              </a:rPr>
              <a:t>Goal 1: Reduce Infant Mortality Rate</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rPr>
              <a:t>The Vision</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Aim: To be in the top 10 states for infant vitality</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Target: Achieve an infant mortality rate of 4.4 deaths per 1,000 live births</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Impact: Save an additional 330 babies per year</a:t>
            </a:r>
            <a:endParaRPr lang="en-US" sz="1800">
              <a:effectLst/>
              <a:latin typeface="Calibri" panose="020F0502020204030204" pitchFamily="34" charset="0"/>
              <a:ea typeface="Calibri" panose="020F0502020204030204" pitchFamily="34" charset="0"/>
            </a:endParaRPr>
          </a:p>
          <a:p>
            <a:endParaRPr lang="en-US">
              <a:cs typeface="Calibri"/>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rPr>
              <a:t>Goal 2: Improve Kindergarten Readiness</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rPr>
              <a:t>The Vision</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Aim: Increase the percentage of children demonstrating readiness on the Kindergarten Readiness Assessment (KRA)</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Target: 60% of children demonstrating readiness, up from 36.6%</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Impact: More than 26,000 additional children prepared for academic success</a:t>
            </a:r>
            <a:endParaRPr lang="en-US">
              <a:cs typeface="Calibri"/>
            </a:endParaRPr>
          </a:p>
          <a:p>
            <a:endParaRPr lang="en-US">
              <a:cs typeface="Calibri"/>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rPr>
              <a:t>Goal 3: Reduce Rate of Children Entering Foster System</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rPr>
              <a:t>The Vision</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Aim: To be in the top 10 states for keeping children with their families</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Target: Reduce the rate of children entering foster care to 2.0 per 1,000</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Impact: Keep more than 3,300 additional children in their homes</a:t>
            </a:r>
            <a:endParaRPr lang="en-US" sz="1800">
              <a:effectLst/>
              <a:latin typeface="Calibri" panose="020F0502020204030204" pitchFamily="34" charset="0"/>
              <a:ea typeface="Calibri" panose="020F050202020403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4348-A357-4BDD-8205-06D1E89D5387}"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3E2CA-3FBA-46E3-8ED8-6E06A53C7026}"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04551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launch of Sparkler this September has dramatically increased our ability to identify and support children who need early intervention services.</a:t>
            </a:r>
          </a:p>
          <a:p>
            <a:pPr marL="171450" indent="-171450">
              <a:buFont typeface="Arial" panose="020B0604020202020204" pitchFamily="34" charset="0"/>
              <a:buChar char="•"/>
            </a:pPr>
            <a:r>
              <a:rPr lang="en-US"/>
              <a:t>In just one month since launch, we've completed 567 developmental screenings - a 44% increase compared to the previous two months combined.</a:t>
            </a:r>
          </a:p>
          <a:p>
            <a:pPr marL="171450" indent="-171450">
              <a:buFont typeface="Arial" panose="020B0604020202020204" pitchFamily="34" charset="0"/>
              <a:buChar char="•"/>
            </a:pPr>
            <a:r>
              <a:rPr lang="en-US"/>
              <a:t>We're reaching more of our youngest learners than ever before, with 321 children under three screened in September alone - representing a 24% increase in utilization for this critical age group.</a:t>
            </a:r>
          </a:p>
          <a:p>
            <a:pPr marL="171450" indent="-171450">
              <a:buFont typeface="Arial" panose="020B0604020202020204" pitchFamily="34" charset="0"/>
              <a:buChar char="•"/>
            </a:pPr>
            <a:r>
              <a:rPr lang="en-US"/>
              <a:t>The expansion to serve preschool-aged children has been tremendously successful, with 246 children ages 3-5 screened in September. This represents nearly 400 children who wouldn't have been screened without this initiative.</a:t>
            </a:r>
          </a:p>
          <a:p>
            <a:pPr marL="171450" indent="-171450">
              <a:buFont typeface="Arial" panose="020B0604020202020204" pitchFamily="34" charset="0"/>
              <a:buChar char="•"/>
            </a:pPr>
            <a:r>
              <a:rPr lang="en-US"/>
              <a:t>Most importantly, these screenings are leading to real support for families - since July, we've connected 132 children to early intervention programs and 33 children to preschool special education services.</a:t>
            </a:r>
          </a:p>
          <a:p>
            <a:pPr marL="0" indent="0">
              <a:buFont typeface="Arial" panose="020B0604020202020204" pitchFamily="34" charset="0"/>
              <a:buNone/>
            </a:pPr>
            <a:r>
              <a:rPr kumimoji="0" lang="en-US" sz="1200" b="0" i="0" u="none" strike="noStrike" kern="1200" cap="none" spc="0" normalizeH="0" baseline="0" noProof="0">
                <a:ln>
                  <a:noFill/>
                </a:ln>
                <a:solidFill>
                  <a:prstClr val="black"/>
                </a:solidFill>
                <a:effectLst/>
                <a:uLnTx/>
                <a:uFillTx/>
                <a:latin typeface="Calibri" panose="020F0502020204030204"/>
                <a:ea typeface="Source Sans Pro" panose="020B0503030403020204" pitchFamily="34" charset="0"/>
                <a:cs typeface="+mn-cs"/>
              </a:rPr>
              <a:t>Next Steps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Source Sans Pro" panose="020B0503030403020204" pitchFamily="34" charset="0"/>
                <a:cs typeface="+mn-cs"/>
              </a:rPr>
              <a:t>First Quarterly Data reports of FY2025 are coming.</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a:solidFill>
                  <a:prstClr val="black"/>
                </a:solidFill>
                <a:latin typeface="Calibri" panose="020F0502020204030204"/>
                <a:ea typeface="Source Sans Pro" panose="020B0503030403020204" pitchFamily="34" charset="0"/>
              </a:rPr>
              <a:t>Continue to grow provider partnerships with early care and education providers.</a:t>
            </a:r>
            <a:endParaRPr kumimoji="0" lang="en-US" sz="1200" b="0" i="0" u="none" strike="noStrike" kern="1200" cap="none" spc="0" normalizeH="0" baseline="0" noProof="0">
              <a:ln>
                <a:noFill/>
              </a:ln>
              <a:solidFill>
                <a:prstClr val="black"/>
              </a:solidFill>
              <a:effectLst/>
              <a:uLnTx/>
              <a:uFillTx/>
              <a:latin typeface="Calibri" panose="020F0502020204030204"/>
              <a:ea typeface="Source Sans Pro" panose="020B0503030403020204" pitchFamily="34" charset="0"/>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60F209-15D0-4728-A1B0-E9E6CBD29C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184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The Department of Education and Workforce has many resources available related to the Science of Reading. Here are a few links that provide specific information for early care and education teachers and administrators about emergent literacy.  The first is the main Emergent Literacy webpage, which houses early childhood-focused resources including the next two items</a:t>
            </a:r>
          </a:p>
          <a:p>
            <a:r>
              <a:rPr lang="en-US"/>
              <a:t>First link: https://education.ohio.gov/Topics/Learning-in-Ohio/Literacy/Implementing-Ohio%E2%80%99s-Plan-to-Raise-Literacy-Ach-1/Emergent-Literacy</a:t>
            </a:r>
          </a:p>
          <a:p>
            <a:endParaRPr lang="en-US"/>
          </a:p>
          <a:p>
            <a:r>
              <a:rPr lang="en-US"/>
              <a:t>(second bullet) A Guide for Early Care and Education Leaders, which is available on the link labeled “School Leader’s Implementation Guide, Emergent Readers” This guide is designed support birth through kindergarten-entry early care and early childhood education leaders, programs and school-based teams in their collaborative efforts to analyze language and literacy processes and provide high-quality, evidence-based language and literacy practices.</a:t>
            </a:r>
          </a:p>
          <a:p>
            <a:r>
              <a:rPr lang="en-US"/>
              <a:t>https://education.ohio.gov/getattachment/Topics/Learning-in-Ohio/Literacy/Implementing-Ohio%E2%80%99s-Plan-to-Raise-Literacy-Ach-1/Emergent-Literacy/B-K-Entry-Implementation-Guide.pdf.aspx?lang=en-US</a:t>
            </a:r>
          </a:p>
          <a:p>
            <a:endParaRPr lang="en-US"/>
          </a:p>
          <a:p>
            <a:r>
              <a:rPr lang="en-US"/>
              <a:t>(Third bullet) The Coc Campus Emergent Literacy Professional Development Series for early care and education teachers, which we have mentioned on this call before.  These trainings are Ohio Approved, Free, On-Demand, and have two paths: one for infant and toddler teachers and one for preschool teachers.  I will provide more detail including the ST numbers for trainings on the next slides.  To begin, enter one of the ST numbers into the Ohio Professional Registry at occrra.org and select the training for more instructions about accessing the courses and obtaining credit through the registry.</a:t>
            </a:r>
          </a:p>
          <a:p>
            <a:r>
              <a:rPr lang="en-US"/>
              <a:t> </a:t>
            </a:r>
          </a:p>
          <a:p>
            <a:r>
              <a:rPr lang="en-US"/>
              <a:t>Cox Campus link:  </a:t>
            </a:r>
          </a:p>
          <a:p>
            <a:r>
              <a:rPr lang="en-US"/>
              <a:t>https://education.ohio.gov/getattachment/Topics/Learning-in-Ohio/Literacy/Implementing-Ohio%E2%80%99s-Plan-to-Raise-Literacy-Ach-1/Emergent-Literacy/Language-and-Literacy-Professional-Development.pdf.aspx?lang=en-US</a:t>
            </a:r>
          </a:p>
          <a:p>
            <a:endParaRPr lang="en-US"/>
          </a:p>
        </p:txBody>
      </p:sp>
      <p:sp>
        <p:nvSpPr>
          <p:cNvPr id="4" name="Date Placeholder 3"/>
          <p:cNvSpPr>
            <a:spLocks noGrp="1"/>
          </p:cNvSpPr>
          <p:nvPr>
            <p:ph type="dt" idx="1"/>
          </p:nvPr>
        </p:nvSpPr>
        <p:spPr/>
        <p:txBody>
          <a:bodyPr/>
          <a:lstStyle/>
          <a:p>
            <a:pPr marL="0" marR="0" lvl="0" indent="0" algn="r" defTabSz="91540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rPr>
              <a:t>4/2/2024</a:t>
            </a:r>
          </a:p>
        </p:txBody>
      </p:sp>
      <p:sp>
        <p:nvSpPr>
          <p:cNvPr id="5" name="Slide Number Placeholder 4"/>
          <p:cNvSpPr>
            <a:spLocks noGrp="1"/>
          </p:cNvSpPr>
          <p:nvPr>
            <p:ph type="sldNum" sz="quarter" idx="5"/>
          </p:nvPr>
        </p:nvSpPr>
        <p:spPr/>
        <p:txBody>
          <a:bodyPr/>
          <a:lstStyle/>
          <a:p>
            <a:pPr marL="0" marR="0" lvl="0" indent="0" algn="r" defTabSz="915406" rtl="0" eaLnBrk="1" fontAlgn="auto" latinLnBrk="0" hangingPunct="1">
              <a:lnSpc>
                <a:spcPct val="100000"/>
              </a:lnSpc>
              <a:spcBef>
                <a:spcPts val="0"/>
              </a:spcBef>
              <a:spcAft>
                <a:spcPts val="0"/>
              </a:spcAft>
              <a:buClrTx/>
              <a:buSzTx/>
              <a:buFontTx/>
              <a:buNone/>
              <a:tabLst/>
              <a:defRPr/>
            </a:pPr>
            <a:fld id="{84F24348-A357-4BDD-8205-06D1E89D5387}" type="slidenum">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mn-ea"/>
                <a:cs typeface="+mn-cs"/>
              </a:rPr>
              <a:pPr marL="0" marR="0" lvl="0" indent="0" algn="r" defTabSz="915406"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6" name="Date Placeholder 5"/>
          <p:cNvSpPr>
            <a:spLocks noGrp="1"/>
          </p:cNvSpPr>
          <p:nvPr>
            <p:ph type="dt" sz="quarter" idx="7"/>
          </p:nvPr>
        </p:nvSpPr>
        <p:spPr/>
        <p:txBody>
          <a:bodyPr/>
          <a:lstStyle/>
          <a:p>
            <a:pPr marL="0" marR="0" lvl="0" indent="0" algn="r" defTabSz="915406" rtl="0" eaLnBrk="1" fontAlgn="auto" latinLnBrk="0" hangingPunct="1">
              <a:lnSpc>
                <a:spcPct val="100000"/>
              </a:lnSpc>
              <a:spcBef>
                <a:spcPts val="0"/>
              </a:spcBef>
              <a:spcAft>
                <a:spcPts val="0"/>
              </a:spcAft>
              <a:buClrTx/>
              <a:buSzTx/>
              <a:buFontTx/>
              <a:buNone/>
              <a:tabLst/>
              <a:defRPr/>
            </a:pPr>
            <a:fld id="{ED0E0A7A-4EF5-4C68-A0AB-A29610A2DD04}" type="datetime1">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mn-ea"/>
                <a:cs typeface="+mn-cs"/>
              </a:rPr>
              <a:pPr marL="0" marR="0" lvl="0" indent="0" algn="r" defTabSz="915406" rtl="0" eaLnBrk="1" fontAlgn="auto" latinLnBrk="0" hangingPunct="1">
                <a:lnSpc>
                  <a:spcPct val="100000"/>
                </a:lnSpc>
                <a:spcBef>
                  <a:spcPts val="0"/>
                </a:spcBef>
                <a:spcAft>
                  <a:spcPts val="0"/>
                </a:spcAft>
                <a:buClrTx/>
                <a:buSzTx/>
                <a:buFontTx/>
                <a:buNone/>
                <a:tabLst/>
                <a:defRPr/>
              </a:pPr>
              <a:t>10/22/2024</a:t>
            </a:fld>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7" name="Slide Number Placeholder 6"/>
          <p:cNvSpPr>
            <a:spLocks noGrp="1"/>
          </p:cNvSpPr>
          <p:nvPr>
            <p:ph type="sldNum" sz="quarter" idx="8"/>
          </p:nvPr>
        </p:nvSpPr>
        <p:spPr/>
        <p:txBody>
          <a:bodyPr/>
          <a:lstStyle/>
          <a:p>
            <a:pPr marL="0" marR="0" lvl="0" indent="0" algn="r" defTabSz="915406" rtl="0" eaLnBrk="1" fontAlgn="auto" latinLnBrk="0" hangingPunct="1">
              <a:lnSpc>
                <a:spcPct val="100000"/>
              </a:lnSpc>
              <a:spcBef>
                <a:spcPts val="0"/>
              </a:spcBef>
              <a:spcAft>
                <a:spcPts val="0"/>
              </a:spcAft>
              <a:buClrTx/>
              <a:buSzTx/>
              <a:buFontTx/>
              <a:buNone/>
              <a:tabLst/>
              <a:defRPr/>
            </a:pPr>
            <a:fld id="{8DA3E2CA-3FBA-46E3-8ED8-6E06A53C7026}" type="slidenum">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mn-ea"/>
                <a:cs typeface="+mn-cs"/>
              </a:rPr>
              <a:pPr marL="0" marR="0" lvl="0" indent="0" algn="r" defTabSz="915406"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Tree>
    <p:extLst>
      <p:ext uri="{BB962C8B-B14F-4D97-AF65-F5344CB8AC3E}">
        <p14:creationId xmlns:p14="http://schemas.microsoft.com/office/powerpoint/2010/main" val="174374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84F24348-A357-4BDD-8205-06D1E89D5387}" type="slidenum">
              <a:rPr lang="en-US" smtClean="0"/>
              <a:t>27</a:t>
            </a:fld>
            <a:endParaRPr lang="en-US"/>
          </a:p>
        </p:txBody>
      </p:sp>
      <p:sp>
        <p:nvSpPr>
          <p:cNvPr id="5" name="Slide Number Placeholder 4"/>
          <p:cNvSpPr>
            <a:spLocks noGrp="1"/>
          </p:cNvSpPr>
          <p:nvPr>
            <p:ph type="sldNum" sz="quarter" idx="8"/>
          </p:nvPr>
        </p:nvSpPr>
        <p:spPr/>
        <p:txBody>
          <a:bodyPr/>
          <a:lstStyle/>
          <a:p>
            <a:pPr lvl="0"/>
            <a:fld id="{8DA3E2CA-3FBA-46E3-8ED8-6E06A53C7026}" type="slidenum">
              <a:rPr lang="en-US" smtClean="0"/>
              <a:t>27</a:t>
            </a:fld>
            <a:endParaRPr lang="en-US"/>
          </a:p>
        </p:txBody>
      </p:sp>
    </p:spTree>
    <p:extLst>
      <p:ext uri="{BB962C8B-B14F-4D97-AF65-F5344CB8AC3E}">
        <p14:creationId xmlns:p14="http://schemas.microsoft.com/office/powerpoint/2010/main" val="1239577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84F24348-A357-4BDD-8205-06D1E89D5387}" type="slidenum">
              <a:rPr lang="en-US" smtClean="0"/>
              <a:t>28</a:t>
            </a:fld>
            <a:endParaRPr lang="en-US"/>
          </a:p>
        </p:txBody>
      </p:sp>
      <p:sp>
        <p:nvSpPr>
          <p:cNvPr id="5" name="Slide Number Placeholder 4"/>
          <p:cNvSpPr>
            <a:spLocks noGrp="1"/>
          </p:cNvSpPr>
          <p:nvPr>
            <p:ph type="sldNum" sz="quarter" idx="8"/>
          </p:nvPr>
        </p:nvSpPr>
        <p:spPr/>
        <p:txBody>
          <a:bodyPr/>
          <a:lstStyle/>
          <a:p>
            <a:pPr lvl="0"/>
            <a:fld id="{8DA3E2CA-3FBA-46E3-8ED8-6E06A53C7026}" type="slidenum">
              <a:rPr lang="en-US" smtClean="0"/>
              <a:t>28</a:t>
            </a:fld>
            <a:endParaRPr lang="en-US"/>
          </a:p>
        </p:txBody>
      </p:sp>
    </p:spTree>
    <p:extLst>
      <p:ext uri="{BB962C8B-B14F-4D97-AF65-F5344CB8AC3E}">
        <p14:creationId xmlns:p14="http://schemas.microsoft.com/office/powerpoint/2010/main" val="2634437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626A93-5B57-4A12-A258-2A85119B9B97}" type="slidenum">
              <a:rPr lang="en-US" smtClean="0"/>
              <a:t>29</a:t>
            </a:fld>
            <a:endParaRPr lang="en-US"/>
          </a:p>
        </p:txBody>
      </p:sp>
    </p:spTree>
    <p:extLst>
      <p:ext uri="{BB962C8B-B14F-4D97-AF65-F5344CB8AC3E}">
        <p14:creationId xmlns:p14="http://schemas.microsoft.com/office/powerpoint/2010/main" val="3955654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182688"/>
            <a:ext cx="5675312" cy="31924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2871">
              <a:defRPr/>
            </a:pPr>
            <a:fld id="{84F24348-A357-4BDD-8205-06D1E89D5387}" type="slidenum">
              <a:rPr lang="en-US">
                <a:solidFill>
                  <a:srgbClr val="000000"/>
                </a:solidFill>
                <a:latin typeface="Calibri"/>
              </a:rPr>
              <a:pPr defTabSz="932871">
                <a:defRPr/>
              </a:pPr>
              <a:t>30</a:t>
            </a:fld>
            <a:endParaRPr lang="en-US">
              <a:solidFill>
                <a:srgbClr val="000000"/>
              </a:solidFill>
              <a:latin typeface="Calibri"/>
            </a:endParaRPr>
          </a:p>
        </p:txBody>
      </p:sp>
      <p:sp>
        <p:nvSpPr>
          <p:cNvPr id="5" name="Slide Number Placeholder 4"/>
          <p:cNvSpPr>
            <a:spLocks noGrp="1"/>
          </p:cNvSpPr>
          <p:nvPr>
            <p:ph type="sldNum" sz="quarter" idx="8"/>
          </p:nvPr>
        </p:nvSpPr>
        <p:spPr/>
        <p:txBody>
          <a:bodyPr/>
          <a:lstStyle/>
          <a:p>
            <a:pPr defTabSz="932871">
              <a:defRPr/>
            </a:pPr>
            <a:fld id="{8DA3E2CA-3FBA-46E3-8ED8-6E06A53C7026}" type="slidenum">
              <a:rPr lang="en-US">
                <a:solidFill>
                  <a:srgbClr val="000000"/>
                </a:solidFill>
                <a:latin typeface="Calibri"/>
              </a:rPr>
              <a:pPr defTabSz="932871">
                <a:defRPr/>
              </a:pPr>
              <a:t>30</a:t>
            </a:fld>
            <a:endParaRPr lang="en-US">
              <a:solidFill>
                <a:srgbClr val="000000"/>
              </a:solidFill>
              <a:latin typeface="Calibri"/>
            </a:endParaRPr>
          </a:p>
        </p:txBody>
      </p:sp>
    </p:spTree>
    <p:extLst>
      <p:ext uri="{BB962C8B-B14F-4D97-AF65-F5344CB8AC3E}">
        <p14:creationId xmlns:p14="http://schemas.microsoft.com/office/powerpoint/2010/main" val="2353305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84F24348-A357-4BDD-8205-06D1E89D5387}" type="slidenum">
              <a:rPr lang="en-US" smtClean="0"/>
              <a:t>32</a:t>
            </a:fld>
            <a:endParaRPr lang="en-US"/>
          </a:p>
        </p:txBody>
      </p:sp>
      <p:sp>
        <p:nvSpPr>
          <p:cNvPr id="5" name="Slide Number Placeholder 4"/>
          <p:cNvSpPr>
            <a:spLocks noGrp="1"/>
          </p:cNvSpPr>
          <p:nvPr>
            <p:ph type="sldNum" sz="quarter" idx="8"/>
          </p:nvPr>
        </p:nvSpPr>
        <p:spPr/>
        <p:txBody>
          <a:bodyPr/>
          <a:lstStyle/>
          <a:p>
            <a:pPr lvl="0"/>
            <a:fld id="{8DA3E2CA-3FBA-46E3-8ED8-6E06A53C7026}" type="slidenum">
              <a:rPr lang="en-US" smtClean="0"/>
              <a:t>32</a:t>
            </a:fld>
            <a:endParaRPr lang="en-US"/>
          </a:p>
        </p:txBody>
      </p:sp>
    </p:spTree>
    <p:extLst>
      <p:ext uri="{BB962C8B-B14F-4D97-AF65-F5344CB8AC3E}">
        <p14:creationId xmlns:p14="http://schemas.microsoft.com/office/powerpoint/2010/main" val="1947310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84F24348-A357-4BDD-8205-06D1E89D5387}" type="slidenum">
              <a:rPr lang="en-US" smtClean="0"/>
              <a:t>33</a:t>
            </a:fld>
            <a:endParaRPr lang="en-US"/>
          </a:p>
        </p:txBody>
      </p:sp>
      <p:sp>
        <p:nvSpPr>
          <p:cNvPr id="5" name="Slide Number Placeholder 4"/>
          <p:cNvSpPr>
            <a:spLocks noGrp="1"/>
          </p:cNvSpPr>
          <p:nvPr>
            <p:ph type="sldNum" sz="quarter" idx="8"/>
          </p:nvPr>
        </p:nvSpPr>
        <p:spPr/>
        <p:txBody>
          <a:bodyPr/>
          <a:lstStyle/>
          <a:p>
            <a:pPr lvl="0"/>
            <a:fld id="{8DA3E2CA-3FBA-46E3-8ED8-6E06A53C7026}" type="slidenum">
              <a:rPr lang="en-US" smtClean="0"/>
              <a:t>33</a:t>
            </a:fld>
            <a:endParaRPr lang="en-US"/>
          </a:p>
        </p:txBody>
      </p:sp>
    </p:spTree>
    <p:extLst>
      <p:ext uri="{BB962C8B-B14F-4D97-AF65-F5344CB8AC3E}">
        <p14:creationId xmlns:p14="http://schemas.microsoft.com/office/powerpoint/2010/main" val="220025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4348-A357-4BDD-8205-06D1E89D5387}"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3E2CA-3FBA-46E3-8ED8-6E06A53C7026}"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09710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91175" cy="3144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84F24348-A357-4BDD-8205-06D1E89D5387}" type="slidenum">
              <a:rPr lang="en-US" smtClean="0"/>
              <a:t>3</a:t>
            </a:fld>
            <a:endParaRPr lang="en-US"/>
          </a:p>
        </p:txBody>
      </p:sp>
      <p:sp>
        <p:nvSpPr>
          <p:cNvPr id="5" name="Slide Number Placeholder 4"/>
          <p:cNvSpPr>
            <a:spLocks noGrp="1"/>
          </p:cNvSpPr>
          <p:nvPr>
            <p:ph type="sldNum" sz="quarter" idx="8"/>
          </p:nvPr>
        </p:nvSpPr>
        <p:spPr/>
        <p:txBody>
          <a:bodyPr/>
          <a:lstStyle/>
          <a:p>
            <a:pPr lvl="0"/>
            <a:fld id="{8DA3E2CA-3FBA-46E3-8ED8-6E06A53C7026}" type="slidenum">
              <a:rPr lang="en-US" smtClean="0"/>
              <a:t>3</a:t>
            </a:fld>
            <a:endParaRPr lang="en-US"/>
          </a:p>
        </p:txBody>
      </p:sp>
    </p:spTree>
    <p:extLst>
      <p:ext uri="{BB962C8B-B14F-4D97-AF65-F5344CB8AC3E}">
        <p14:creationId xmlns:p14="http://schemas.microsoft.com/office/powerpoint/2010/main" val="241754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lgn="l"/>
            <a:r>
              <a:rPr lang="en-US" b="0" i="0">
                <a:solidFill>
                  <a:srgbClr val="333333"/>
                </a:solidFill>
                <a:effectLst/>
                <a:latin typeface="lato" panose="020F0502020204030203" pitchFamily="34" charset="0"/>
              </a:rPr>
              <a:t>This Slide shows the series for infant and toddler providers.  There are three certificate levels available- Emergent Literacy Aware, Emergent Literacy Informed, and Emergent Literacy </a:t>
            </a:r>
            <a:r>
              <a:rPr lang="en-US" b="0" i="0" err="1">
                <a:solidFill>
                  <a:srgbClr val="333333"/>
                </a:solidFill>
                <a:effectLst/>
                <a:latin typeface="lato" panose="020F0502020204030203" pitchFamily="34" charset="0"/>
              </a:rPr>
              <a:t>Complenent</a:t>
            </a:r>
            <a:r>
              <a:rPr lang="en-US" b="0" i="0">
                <a:solidFill>
                  <a:srgbClr val="333333"/>
                </a:solidFill>
                <a:effectLst/>
                <a:latin typeface="lato" panose="020F0502020204030203" pitchFamily="34" charset="0"/>
              </a:rPr>
              <a:t>.  Each one builds upon the previous level, so, for example,  you must complete the Level 1 and Level 2 coursework to obtain the Level two certificate. </a:t>
            </a:r>
          </a:p>
          <a:p>
            <a:pPr algn="l"/>
            <a:endParaRPr lang="en-US" b="0" i="0">
              <a:solidFill>
                <a:srgbClr val="333333"/>
              </a:solidFill>
              <a:effectLst/>
              <a:latin typeface="lato" panose="020F0502020204030203" pitchFamily="34" charset="0"/>
            </a:endParaRPr>
          </a:p>
          <a:p>
            <a:endParaRPr lang="en-US"/>
          </a:p>
        </p:txBody>
      </p:sp>
      <p:sp>
        <p:nvSpPr>
          <p:cNvPr id="4" name="Date Placeholder 3"/>
          <p:cNvSpPr>
            <a:spLocks noGrp="1"/>
          </p:cNvSpPr>
          <p:nvPr>
            <p:ph type="dt" idx="1"/>
          </p:nvPr>
        </p:nvSpPr>
        <p:spPr/>
        <p:txBody>
          <a:bodyPr/>
          <a:lstStyle/>
          <a:p>
            <a:pPr marL="0" marR="0" lvl="0" indent="0" algn="r" defTabSz="91540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rPr>
              <a:t>4/2/2024</a:t>
            </a:r>
          </a:p>
        </p:txBody>
      </p:sp>
      <p:sp>
        <p:nvSpPr>
          <p:cNvPr id="5" name="Slide Number Placeholder 4"/>
          <p:cNvSpPr>
            <a:spLocks noGrp="1"/>
          </p:cNvSpPr>
          <p:nvPr>
            <p:ph type="sldNum" sz="quarter" idx="5"/>
          </p:nvPr>
        </p:nvSpPr>
        <p:spPr/>
        <p:txBody>
          <a:bodyPr/>
          <a:lstStyle/>
          <a:p>
            <a:pPr marL="0" marR="0" lvl="0" indent="0" algn="r" defTabSz="915406" rtl="0" eaLnBrk="1" fontAlgn="auto" latinLnBrk="0" hangingPunct="1">
              <a:lnSpc>
                <a:spcPct val="100000"/>
              </a:lnSpc>
              <a:spcBef>
                <a:spcPts val="0"/>
              </a:spcBef>
              <a:spcAft>
                <a:spcPts val="0"/>
              </a:spcAft>
              <a:buClrTx/>
              <a:buSzTx/>
              <a:buFontTx/>
              <a:buNone/>
              <a:tabLst/>
              <a:defRPr/>
            </a:pPr>
            <a:fld id="{84F24348-A357-4BDD-8205-06D1E89D5387}" type="slidenum">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mn-ea"/>
                <a:cs typeface="+mn-cs"/>
              </a:rPr>
              <a:pPr marL="0" marR="0" lvl="0" indent="0" algn="r" defTabSz="91540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6" name="Date Placeholder 5"/>
          <p:cNvSpPr>
            <a:spLocks noGrp="1"/>
          </p:cNvSpPr>
          <p:nvPr>
            <p:ph type="dt" sz="quarter" idx="7"/>
          </p:nvPr>
        </p:nvSpPr>
        <p:spPr/>
        <p:txBody>
          <a:bodyPr/>
          <a:lstStyle/>
          <a:p>
            <a:pPr marL="0" marR="0" lvl="0" indent="0" algn="r" defTabSz="915406" rtl="0" eaLnBrk="1" fontAlgn="auto" latinLnBrk="0" hangingPunct="1">
              <a:lnSpc>
                <a:spcPct val="100000"/>
              </a:lnSpc>
              <a:spcBef>
                <a:spcPts val="0"/>
              </a:spcBef>
              <a:spcAft>
                <a:spcPts val="0"/>
              </a:spcAft>
              <a:buClrTx/>
              <a:buSzTx/>
              <a:buFontTx/>
              <a:buNone/>
              <a:tabLst/>
              <a:defRPr/>
            </a:pPr>
            <a:fld id="{ED0E0A7A-4EF5-4C68-A0AB-A29610A2DD04}" type="datetime1">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mn-ea"/>
                <a:cs typeface="+mn-cs"/>
              </a:rPr>
              <a:pPr marL="0" marR="0" lvl="0" indent="0" algn="r" defTabSz="915406" rtl="0" eaLnBrk="1" fontAlgn="auto" latinLnBrk="0" hangingPunct="1">
                <a:lnSpc>
                  <a:spcPct val="100000"/>
                </a:lnSpc>
                <a:spcBef>
                  <a:spcPts val="0"/>
                </a:spcBef>
                <a:spcAft>
                  <a:spcPts val="0"/>
                </a:spcAft>
                <a:buClrTx/>
                <a:buSzTx/>
                <a:buFontTx/>
                <a:buNone/>
                <a:tabLst/>
                <a:defRPr/>
              </a:pPr>
              <a:t>10/22/2024</a:t>
            </a:fld>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7" name="Slide Number Placeholder 6"/>
          <p:cNvSpPr>
            <a:spLocks noGrp="1"/>
          </p:cNvSpPr>
          <p:nvPr>
            <p:ph type="sldNum" sz="quarter" idx="8"/>
          </p:nvPr>
        </p:nvSpPr>
        <p:spPr/>
        <p:txBody>
          <a:bodyPr/>
          <a:lstStyle/>
          <a:p>
            <a:pPr marL="0" marR="0" lvl="0" indent="0" algn="r" defTabSz="915406" rtl="0" eaLnBrk="1" fontAlgn="auto" latinLnBrk="0" hangingPunct="1">
              <a:lnSpc>
                <a:spcPct val="100000"/>
              </a:lnSpc>
              <a:spcBef>
                <a:spcPts val="0"/>
              </a:spcBef>
              <a:spcAft>
                <a:spcPts val="0"/>
              </a:spcAft>
              <a:buClrTx/>
              <a:buSzTx/>
              <a:buFontTx/>
              <a:buNone/>
              <a:tabLst/>
              <a:defRPr/>
            </a:pPr>
            <a:fld id="{8DA3E2CA-3FBA-46E3-8ED8-6E06A53C7026}" type="slidenum">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mn-ea"/>
                <a:cs typeface="+mn-cs"/>
              </a:rPr>
              <a:pPr marL="0" marR="0" lvl="0" indent="0" algn="r" defTabSz="91540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Tree>
    <p:extLst>
      <p:ext uri="{BB962C8B-B14F-4D97-AF65-F5344CB8AC3E}">
        <p14:creationId xmlns:p14="http://schemas.microsoft.com/office/powerpoint/2010/main" val="1319277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lgn="l"/>
            <a:r>
              <a:rPr lang="en-US" b="0" i="0">
                <a:solidFill>
                  <a:srgbClr val="333333"/>
                </a:solidFill>
                <a:effectLst/>
                <a:latin typeface="lato" panose="020F0502020204030203" pitchFamily="34" charset="0"/>
              </a:rPr>
              <a:t>This slides shows the same three levels, but this is the series for preschool teachers. You can see that some of the courses are marked with an asterisk to show that they are part of the Department of Education and Workforce Pathway G which meets the Science of Reading Professional Development requirement for preschool teachers in public schools. </a:t>
            </a:r>
          </a:p>
          <a:p>
            <a:pPr algn="l"/>
            <a:endParaRPr lang="en-US" b="0" i="0">
              <a:solidFill>
                <a:srgbClr val="333333"/>
              </a:solidFill>
              <a:effectLst/>
              <a:latin typeface="lato" panose="020F0502020204030203" pitchFamily="34" charset="0"/>
            </a:endParaRPr>
          </a:p>
          <a:p>
            <a:pPr algn="l"/>
            <a:endParaRPr lang="en-US" b="0" i="0">
              <a:solidFill>
                <a:srgbClr val="333333"/>
              </a:solidFill>
              <a:effectLst/>
              <a:latin typeface="lato" panose="020F0502020204030203" pitchFamily="34" charset="0"/>
            </a:endParaRPr>
          </a:p>
          <a:p>
            <a:pPr algn="l"/>
            <a:r>
              <a:rPr lang="en-US" b="0" i="1">
                <a:solidFill>
                  <a:srgbClr val="333333"/>
                </a:solidFill>
                <a:effectLst/>
                <a:latin typeface="lato" panose="020F0502020204030203" pitchFamily="34" charset="0"/>
              </a:rPr>
              <a:t>(Additional information about how to be sure you receive credit in the OPR for your cox campus courses)</a:t>
            </a:r>
          </a:p>
          <a:p>
            <a:pPr algn="l"/>
            <a:r>
              <a:rPr lang="en-US" b="0" i="0">
                <a:solidFill>
                  <a:srgbClr val="333333"/>
                </a:solidFill>
                <a:effectLst/>
                <a:latin typeface="lato" panose="020F0502020204030203" pitchFamily="34" charset="0"/>
              </a:rPr>
              <a:t>BEFORE completing coursework on Cox Campus:</a:t>
            </a:r>
          </a:p>
          <a:p>
            <a:pPr algn="l">
              <a:buFont typeface="Arial" panose="020B0604020202020204" pitchFamily="34" charset="0"/>
              <a:buChar char="•"/>
            </a:pPr>
            <a:r>
              <a:rPr lang="en-US" b="0" i="0">
                <a:solidFill>
                  <a:srgbClr val="333333"/>
                </a:solidFill>
                <a:effectLst/>
                <a:latin typeface="lato" panose="020F0502020204030203" pitchFamily="34" charset="0"/>
              </a:rPr>
              <a:t>Create a </a:t>
            </a:r>
            <a:r>
              <a:rPr lang="en-US" b="0" i="0" u="none" strike="noStrike">
                <a:solidFill>
                  <a:srgbClr val="337AB7"/>
                </a:solidFill>
                <a:effectLst/>
                <a:latin typeface="lato" panose="020F0502020204030203" pitchFamily="34" charset="0"/>
                <a:hlinkClick r:id="rId3"/>
              </a:rPr>
              <a:t>Cox Campus Account</a:t>
            </a:r>
            <a:r>
              <a:rPr lang="en-US" b="0" i="0">
                <a:solidFill>
                  <a:srgbClr val="333333"/>
                </a:solidFill>
                <a:effectLst/>
                <a:latin typeface="lato" panose="020F0502020204030203" pitchFamily="34" charset="0"/>
              </a:rPr>
              <a:t> with a profile. </a:t>
            </a:r>
            <a:r>
              <a:rPr lang="en-US" b="1" i="0">
                <a:solidFill>
                  <a:srgbClr val="333333"/>
                </a:solidFill>
                <a:effectLst/>
                <a:latin typeface="lato" panose="020F0502020204030203" pitchFamily="34" charset="0"/>
              </a:rPr>
              <a:t>Must include your state, Ohio and your OPIN.</a:t>
            </a:r>
            <a:br>
              <a:rPr lang="en-US" b="0" i="0">
                <a:solidFill>
                  <a:srgbClr val="333333"/>
                </a:solidFill>
                <a:effectLst/>
                <a:latin typeface="lato" panose="020F0502020204030203" pitchFamily="34" charset="0"/>
              </a:rPr>
            </a:br>
            <a:r>
              <a:rPr lang="en-US" b="0" i="0">
                <a:solidFill>
                  <a:srgbClr val="333333"/>
                </a:solidFill>
                <a:effectLst/>
                <a:latin typeface="lato" panose="020F0502020204030203" pitchFamily="34" charset="0"/>
              </a:rPr>
              <a:t>See – </a:t>
            </a:r>
            <a:r>
              <a:rPr lang="en-US" b="0" i="0" u="none" strike="noStrike">
                <a:solidFill>
                  <a:srgbClr val="337AB7"/>
                </a:solidFill>
                <a:effectLst/>
                <a:latin typeface="lato" panose="020F0502020204030203" pitchFamily="34" charset="0"/>
                <a:hlinkClick r:id="rId4"/>
              </a:rPr>
              <a:t>OCCRRA Support Page</a:t>
            </a:r>
            <a:endParaRPr lang="en-US" b="0" i="0">
              <a:solidFill>
                <a:srgbClr val="333333"/>
              </a:solidFill>
              <a:effectLst/>
              <a:latin typeface="lato" panose="020F0502020204030203" pitchFamily="34" charset="0"/>
            </a:endParaRPr>
          </a:p>
          <a:p>
            <a:pPr algn="l">
              <a:buFont typeface="Arial" panose="020B0604020202020204" pitchFamily="34" charset="0"/>
              <a:buChar char="•"/>
            </a:pPr>
            <a:r>
              <a:rPr lang="en-US" b="0" i="0">
                <a:solidFill>
                  <a:srgbClr val="333333"/>
                </a:solidFill>
                <a:effectLst/>
                <a:latin typeface="lato" panose="020F0502020204030203" pitchFamily="34" charset="0"/>
              </a:rPr>
              <a:t>Not all Cox Campus courses are Ohio approved.</a:t>
            </a:r>
          </a:p>
          <a:p>
            <a:pPr algn="l"/>
            <a:r>
              <a:rPr lang="en-US" b="0" i="0">
                <a:solidFill>
                  <a:srgbClr val="333333"/>
                </a:solidFill>
                <a:effectLst/>
                <a:latin typeface="lato" panose="020F0502020204030203" pitchFamily="34" charset="0"/>
              </a:rPr>
              <a:t>Please see OCCRRA's approved training list or </a:t>
            </a:r>
            <a:r>
              <a:rPr lang="en-US" b="0" i="0" u="none" strike="noStrike">
                <a:solidFill>
                  <a:srgbClr val="337AB7"/>
                </a:solidFill>
                <a:effectLst/>
                <a:latin typeface="lato" panose="020F0502020204030203" pitchFamily="34" charset="0"/>
                <a:hlinkClick r:id="rId5"/>
              </a:rPr>
              <a:t>Courses Approved on OCCRRA</a:t>
            </a:r>
            <a:r>
              <a:rPr lang="en-US" b="0" i="0" u="none" strike="noStrike">
                <a:solidFill>
                  <a:srgbClr val="337AB7"/>
                </a:solidFill>
                <a:effectLst/>
                <a:latin typeface="lato" panose="020F0502020204030203" pitchFamily="34" charset="0"/>
              </a:rPr>
              <a:t> https://coxcampus.org/support/courses-approved-on-occrra/</a:t>
            </a:r>
            <a:br>
              <a:rPr lang="en-US" b="0" i="0">
                <a:solidFill>
                  <a:srgbClr val="333333"/>
                </a:solidFill>
                <a:effectLst/>
                <a:latin typeface="lato" panose="020F0502020204030203" pitchFamily="34" charset="0"/>
              </a:rPr>
            </a:br>
            <a:r>
              <a:rPr lang="en-US" b="0" i="0">
                <a:solidFill>
                  <a:srgbClr val="333333"/>
                </a:solidFill>
                <a:effectLst/>
                <a:latin typeface="lato" panose="020F0502020204030203" pitchFamily="34" charset="0"/>
              </a:rPr>
              <a:t>Upon completing </a:t>
            </a:r>
            <a:r>
              <a:rPr lang="en-US" b="1" i="0">
                <a:solidFill>
                  <a:srgbClr val="333333"/>
                </a:solidFill>
                <a:effectLst/>
                <a:latin typeface="lato" panose="020F0502020204030203" pitchFamily="34" charset="0"/>
              </a:rPr>
              <a:t>an approved course</a:t>
            </a:r>
            <a:r>
              <a:rPr lang="en-US" b="0" i="0">
                <a:solidFill>
                  <a:srgbClr val="333333"/>
                </a:solidFill>
                <a:effectLst/>
                <a:latin typeface="lato" panose="020F0502020204030203" pitchFamily="34" charset="0"/>
              </a:rPr>
              <a:t>, credit will be submitted to OCCRRA.</a:t>
            </a:r>
          </a:p>
          <a:p>
            <a:endParaRPr lang="en-US"/>
          </a:p>
        </p:txBody>
      </p:sp>
      <p:sp>
        <p:nvSpPr>
          <p:cNvPr id="4" name="Date Placeholder 3"/>
          <p:cNvSpPr>
            <a:spLocks noGrp="1"/>
          </p:cNvSpPr>
          <p:nvPr>
            <p:ph type="dt" idx="1"/>
          </p:nvPr>
        </p:nvSpPr>
        <p:spPr/>
        <p:txBody>
          <a:bodyPr/>
          <a:lstStyle/>
          <a:p>
            <a:pPr marL="0" marR="0" lvl="0" indent="0" algn="r" defTabSz="91540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rPr>
              <a:t>4/2/2024</a:t>
            </a:r>
          </a:p>
        </p:txBody>
      </p:sp>
      <p:sp>
        <p:nvSpPr>
          <p:cNvPr id="5" name="Slide Number Placeholder 4"/>
          <p:cNvSpPr>
            <a:spLocks noGrp="1"/>
          </p:cNvSpPr>
          <p:nvPr>
            <p:ph type="sldNum" sz="quarter" idx="5"/>
          </p:nvPr>
        </p:nvSpPr>
        <p:spPr/>
        <p:txBody>
          <a:bodyPr/>
          <a:lstStyle/>
          <a:p>
            <a:pPr marL="0" marR="0" lvl="0" indent="0" algn="r" defTabSz="915406" rtl="0" eaLnBrk="1" fontAlgn="auto" latinLnBrk="0" hangingPunct="1">
              <a:lnSpc>
                <a:spcPct val="100000"/>
              </a:lnSpc>
              <a:spcBef>
                <a:spcPts val="0"/>
              </a:spcBef>
              <a:spcAft>
                <a:spcPts val="0"/>
              </a:spcAft>
              <a:buClrTx/>
              <a:buSzTx/>
              <a:buFontTx/>
              <a:buNone/>
              <a:tabLst/>
              <a:defRPr/>
            </a:pPr>
            <a:fld id="{84F24348-A357-4BDD-8205-06D1E89D5387}" type="slidenum">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mn-ea"/>
                <a:cs typeface="+mn-cs"/>
              </a:rPr>
              <a:pPr marL="0" marR="0" lvl="0" indent="0" algn="r" defTabSz="915406"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6" name="Date Placeholder 5"/>
          <p:cNvSpPr>
            <a:spLocks noGrp="1"/>
          </p:cNvSpPr>
          <p:nvPr>
            <p:ph type="dt" sz="quarter" idx="7"/>
          </p:nvPr>
        </p:nvSpPr>
        <p:spPr/>
        <p:txBody>
          <a:bodyPr/>
          <a:lstStyle/>
          <a:p>
            <a:pPr marL="0" marR="0" lvl="0" indent="0" algn="r" defTabSz="915406" rtl="0" eaLnBrk="1" fontAlgn="auto" latinLnBrk="0" hangingPunct="1">
              <a:lnSpc>
                <a:spcPct val="100000"/>
              </a:lnSpc>
              <a:spcBef>
                <a:spcPts val="0"/>
              </a:spcBef>
              <a:spcAft>
                <a:spcPts val="0"/>
              </a:spcAft>
              <a:buClrTx/>
              <a:buSzTx/>
              <a:buFontTx/>
              <a:buNone/>
              <a:tabLst/>
              <a:defRPr/>
            </a:pPr>
            <a:fld id="{ED0E0A7A-4EF5-4C68-A0AB-A29610A2DD04}" type="datetime1">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mn-ea"/>
                <a:cs typeface="+mn-cs"/>
              </a:rPr>
              <a:pPr marL="0" marR="0" lvl="0" indent="0" algn="r" defTabSz="915406" rtl="0" eaLnBrk="1" fontAlgn="auto" latinLnBrk="0" hangingPunct="1">
                <a:lnSpc>
                  <a:spcPct val="100000"/>
                </a:lnSpc>
                <a:spcBef>
                  <a:spcPts val="0"/>
                </a:spcBef>
                <a:spcAft>
                  <a:spcPts val="0"/>
                </a:spcAft>
                <a:buClrTx/>
                <a:buSzTx/>
                <a:buFontTx/>
                <a:buNone/>
                <a:tabLst/>
                <a:defRPr/>
              </a:pPr>
              <a:t>10/22/2024</a:t>
            </a:fld>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7" name="Slide Number Placeholder 6"/>
          <p:cNvSpPr>
            <a:spLocks noGrp="1"/>
          </p:cNvSpPr>
          <p:nvPr>
            <p:ph type="sldNum" sz="quarter" idx="8"/>
          </p:nvPr>
        </p:nvSpPr>
        <p:spPr/>
        <p:txBody>
          <a:bodyPr/>
          <a:lstStyle/>
          <a:p>
            <a:pPr marL="0" marR="0" lvl="0" indent="0" algn="r" defTabSz="915406" rtl="0" eaLnBrk="1" fontAlgn="auto" latinLnBrk="0" hangingPunct="1">
              <a:lnSpc>
                <a:spcPct val="100000"/>
              </a:lnSpc>
              <a:spcBef>
                <a:spcPts val="0"/>
              </a:spcBef>
              <a:spcAft>
                <a:spcPts val="0"/>
              </a:spcAft>
              <a:buClrTx/>
              <a:buSzTx/>
              <a:buFontTx/>
              <a:buNone/>
              <a:tabLst/>
              <a:defRPr/>
            </a:pPr>
            <a:fld id="{8DA3E2CA-3FBA-46E3-8ED8-6E06A53C7026}" type="slidenum">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mn-ea"/>
                <a:cs typeface="+mn-cs"/>
              </a:rPr>
              <a:pPr marL="0" marR="0" lvl="0" indent="0" algn="r" defTabSz="915406"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Tree>
    <p:extLst>
      <p:ext uri="{BB962C8B-B14F-4D97-AF65-F5344CB8AC3E}">
        <p14:creationId xmlns:p14="http://schemas.microsoft.com/office/powerpoint/2010/main" val="128014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lgn="l"/>
            <a:r>
              <a:rPr lang="en-US" b="0" i="0">
                <a:solidFill>
                  <a:srgbClr val="333333"/>
                </a:solidFill>
                <a:effectLst/>
                <a:latin typeface="lato" panose="020F0502020204030203" pitchFamily="34" charset="0"/>
              </a:rPr>
              <a:t>This slides shows the same three levels, but this is the series for preschool teachers. You can see that some of the courses are marked with an asterisk to show that they are part of the Department of Education and Workforce Pathway G which meets the Science of Reading Professional Development requirement for preschool teachers in public schools. </a:t>
            </a:r>
          </a:p>
          <a:p>
            <a:pPr algn="l"/>
            <a:endParaRPr lang="en-US" b="0" i="0">
              <a:solidFill>
                <a:srgbClr val="333333"/>
              </a:solidFill>
              <a:effectLst/>
              <a:latin typeface="lato" panose="020F0502020204030203" pitchFamily="34" charset="0"/>
            </a:endParaRPr>
          </a:p>
          <a:p>
            <a:pPr algn="l"/>
            <a:endParaRPr lang="en-US" b="0" i="0">
              <a:solidFill>
                <a:srgbClr val="333333"/>
              </a:solidFill>
              <a:effectLst/>
              <a:latin typeface="lato" panose="020F0502020204030203" pitchFamily="34" charset="0"/>
            </a:endParaRPr>
          </a:p>
          <a:p>
            <a:pPr algn="l"/>
            <a:r>
              <a:rPr lang="en-US" b="0" i="1">
                <a:solidFill>
                  <a:srgbClr val="333333"/>
                </a:solidFill>
                <a:effectLst/>
                <a:latin typeface="lato" panose="020F0502020204030203" pitchFamily="34" charset="0"/>
              </a:rPr>
              <a:t>(Additional information about how to be sure you receive credit in the OPR for your cox campus courses)</a:t>
            </a:r>
          </a:p>
          <a:p>
            <a:pPr algn="l"/>
            <a:r>
              <a:rPr lang="en-US" b="0" i="0">
                <a:solidFill>
                  <a:srgbClr val="333333"/>
                </a:solidFill>
                <a:effectLst/>
                <a:latin typeface="lato" panose="020F0502020204030203" pitchFamily="34" charset="0"/>
              </a:rPr>
              <a:t>BEFORE completing coursework on Cox Campus:</a:t>
            </a:r>
          </a:p>
          <a:p>
            <a:pPr algn="l">
              <a:buFont typeface="Arial" panose="020B0604020202020204" pitchFamily="34" charset="0"/>
              <a:buChar char="•"/>
            </a:pPr>
            <a:r>
              <a:rPr lang="en-US" b="0" i="0">
                <a:solidFill>
                  <a:srgbClr val="333333"/>
                </a:solidFill>
                <a:effectLst/>
                <a:latin typeface="lato" panose="020F0502020204030203" pitchFamily="34" charset="0"/>
              </a:rPr>
              <a:t>Create a </a:t>
            </a:r>
            <a:r>
              <a:rPr lang="en-US" b="0" i="0" u="none" strike="noStrike">
                <a:solidFill>
                  <a:srgbClr val="337AB7"/>
                </a:solidFill>
                <a:effectLst/>
                <a:latin typeface="lato" panose="020F0502020204030203" pitchFamily="34" charset="0"/>
                <a:hlinkClick r:id="rId3"/>
              </a:rPr>
              <a:t>Cox Campus Account</a:t>
            </a:r>
            <a:r>
              <a:rPr lang="en-US" b="0" i="0">
                <a:solidFill>
                  <a:srgbClr val="333333"/>
                </a:solidFill>
                <a:effectLst/>
                <a:latin typeface="lato" panose="020F0502020204030203" pitchFamily="34" charset="0"/>
              </a:rPr>
              <a:t> with a profile. </a:t>
            </a:r>
            <a:r>
              <a:rPr lang="en-US" b="1" i="0">
                <a:solidFill>
                  <a:srgbClr val="333333"/>
                </a:solidFill>
                <a:effectLst/>
                <a:latin typeface="lato" panose="020F0502020204030203" pitchFamily="34" charset="0"/>
              </a:rPr>
              <a:t>Must include your state, Ohio and your OPIN.</a:t>
            </a:r>
            <a:br>
              <a:rPr lang="en-US" b="0" i="0">
                <a:solidFill>
                  <a:srgbClr val="333333"/>
                </a:solidFill>
                <a:effectLst/>
                <a:latin typeface="lato" panose="020F0502020204030203" pitchFamily="34" charset="0"/>
              </a:rPr>
            </a:br>
            <a:r>
              <a:rPr lang="en-US" b="0" i="0">
                <a:solidFill>
                  <a:srgbClr val="333333"/>
                </a:solidFill>
                <a:effectLst/>
                <a:latin typeface="lato" panose="020F0502020204030203" pitchFamily="34" charset="0"/>
              </a:rPr>
              <a:t>See – </a:t>
            </a:r>
            <a:r>
              <a:rPr lang="en-US" b="0" i="0" u="none" strike="noStrike">
                <a:solidFill>
                  <a:srgbClr val="337AB7"/>
                </a:solidFill>
                <a:effectLst/>
                <a:latin typeface="lato" panose="020F0502020204030203" pitchFamily="34" charset="0"/>
                <a:hlinkClick r:id="rId4"/>
              </a:rPr>
              <a:t>OCCRRA Support Page</a:t>
            </a:r>
            <a:endParaRPr lang="en-US" b="0" i="0">
              <a:solidFill>
                <a:srgbClr val="333333"/>
              </a:solidFill>
              <a:effectLst/>
              <a:latin typeface="lato" panose="020F0502020204030203" pitchFamily="34" charset="0"/>
            </a:endParaRPr>
          </a:p>
          <a:p>
            <a:pPr algn="l">
              <a:buFont typeface="Arial" panose="020B0604020202020204" pitchFamily="34" charset="0"/>
              <a:buChar char="•"/>
            </a:pPr>
            <a:r>
              <a:rPr lang="en-US" b="0" i="0">
                <a:solidFill>
                  <a:srgbClr val="333333"/>
                </a:solidFill>
                <a:effectLst/>
                <a:latin typeface="lato" panose="020F0502020204030203" pitchFamily="34" charset="0"/>
              </a:rPr>
              <a:t>Not all Cox Campus courses are Ohio approved.</a:t>
            </a:r>
          </a:p>
          <a:p>
            <a:pPr algn="l"/>
            <a:r>
              <a:rPr lang="en-US" b="0" i="0">
                <a:solidFill>
                  <a:srgbClr val="333333"/>
                </a:solidFill>
                <a:effectLst/>
                <a:latin typeface="lato" panose="020F0502020204030203" pitchFamily="34" charset="0"/>
              </a:rPr>
              <a:t>Please see OCCRRA's approved training list or </a:t>
            </a:r>
            <a:r>
              <a:rPr lang="en-US" b="0" i="0" u="none" strike="noStrike">
                <a:solidFill>
                  <a:srgbClr val="337AB7"/>
                </a:solidFill>
                <a:effectLst/>
                <a:latin typeface="lato" panose="020F0502020204030203" pitchFamily="34" charset="0"/>
                <a:hlinkClick r:id="rId5"/>
              </a:rPr>
              <a:t>Courses Approved on OCCRRA</a:t>
            </a:r>
            <a:r>
              <a:rPr lang="en-US" b="0" i="0" u="none" strike="noStrike">
                <a:solidFill>
                  <a:srgbClr val="337AB7"/>
                </a:solidFill>
                <a:effectLst/>
                <a:latin typeface="lato" panose="020F0502020204030203" pitchFamily="34" charset="0"/>
              </a:rPr>
              <a:t> https://coxcampus.org/support/courses-approved-on-occrra/</a:t>
            </a:r>
            <a:br>
              <a:rPr lang="en-US" b="0" i="0">
                <a:solidFill>
                  <a:srgbClr val="333333"/>
                </a:solidFill>
                <a:effectLst/>
                <a:latin typeface="lato" panose="020F0502020204030203" pitchFamily="34" charset="0"/>
              </a:rPr>
            </a:br>
            <a:r>
              <a:rPr lang="en-US" b="0" i="0">
                <a:solidFill>
                  <a:srgbClr val="333333"/>
                </a:solidFill>
                <a:effectLst/>
                <a:latin typeface="lato" panose="020F0502020204030203" pitchFamily="34" charset="0"/>
              </a:rPr>
              <a:t>Upon completing </a:t>
            </a:r>
            <a:r>
              <a:rPr lang="en-US" b="1" i="0">
                <a:solidFill>
                  <a:srgbClr val="333333"/>
                </a:solidFill>
                <a:effectLst/>
                <a:latin typeface="lato" panose="020F0502020204030203" pitchFamily="34" charset="0"/>
              </a:rPr>
              <a:t>an approved course</a:t>
            </a:r>
            <a:r>
              <a:rPr lang="en-US" b="0" i="0">
                <a:solidFill>
                  <a:srgbClr val="333333"/>
                </a:solidFill>
                <a:effectLst/>
                <a:latin typeface="lato" panose="020F0502020204030203" pitchFamily="34" charset="0"/>
              </a:rPr>
              <a:t>, credit will be submitted to OCCRRA.</a:t>
            </a:r>
          </a:p>
          <a:p>
            <a:endParaRPr lang="en-US"/>
          </a:p>
        </p:txBody>
      </p:sp>
      <p:sp>
        <p:nvSpPr>
          <p:cNvPr id="4" name="Date Placeholder 3"/>
          <p:cNvSpPr>
            <a:spLocks noGrp="1"/>
          </p:cNvSpPr>
          <p:nvPr>
            <p:ph type="dt" idx="1"/>
          </p:nvPr>
        </p:nvSpPr>
        <p:spPr/>
        <p:txBody>
          <a:bodyPr/>
          <a:lstStyle/>
          <a:p>
            <a:pPr marL="0" marR="0" lvl="0" indent="0" algn="r" defTabSz="91540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rPr>
              <a:t>4/2/2024</a:t>
            </a:r>
          </a:p>
        </p:txBody>
      </p:sp>
      <p:sp>
        <p:nvSpPr>
          <p:cNvPr id="5" name="Slide Number Placeholder 4"/>
          <p:cNvSpPr>
            <a:spLocks noGrp="1"/>
          </p:cNvSpPr>
          <p:nvPr>
            <p:ph type="sldNum" sz="quarter" idx="5"/>
          </p:nvPr>
        </p:nvSpPr>
        <p:spPr/>
        <p:txBody>
          <a:bodyPr/>
          <a:lstStyle/>
          <a:p>
            <a:pPr marL="0" marR="0" lvl="0" indent="0" algn="r" defTabSz="915406" rtl="0" eaLnBrk="1" fontAlgn="auto" latinLnBrk="0" hangingPunct="1">
              <a:lnSpc>
                <a:spcPct val="100000"/>
              </a:lnSpc>
              <a:spcBef>
                <a:spcPts val="0"/>
              </a:spcBef>
              <a:spcAft>
                <a:spcPts val="0"/>
              </a:spcAft>
              <a:buClrTx/>
              <a:buSzTx/>
              <a:buFontTx/>
              <a:buNone/>
              <a:tabLst/>
              <a:defRPr/>
            </a:pPr>
            <a:fld id="{84F24348-A357-4BDD-8205-06D1E89D5387}" type="slidenum">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mn-ea"/>
                <a:cs typeface="+mn-cs"/>
              </a:rPr>
              <a:pPr marL="0" marR="0" lvl="0" indent="0" algn="r" defTabSz="91540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6" name="Date Placeholder 5"/>
          <p:cNvSpPr>
            <a:spLocks noGrp="1"/>
          </p:cNvSpPr>
          <p:nvPr>
            <p:ph type="dt" sz="quarter" idx="7"/>
          </p:nvPr>
        </p:nvSpPr>
        <p:spPr/>
        <p:txBody>
          <a:bodyPr/>
          <a:lstStyle/>
          <a:p>
            <a:pPr marL="0" marR="0" lvl="0" indent="0" algn="r" defTabSz="915406" rtl="0" eaLnBrk="1" fontAlgn="auto" latinLnBrk="0" hangingPunct="1">
              <a:lnSpc>
                <a:spcPct val="100000"/>
              </a:lnSpc>
              <a:spcBef>
                <a:spcPts val="0"/>
              </a:spcBef>
              <a:spcAft>
                <a:spcPts val="0"/>
              </a:spcAft>
              <a:buClrTx/>
              <a:buSzTx/>
              <a:buFontTx/>
              <a:buNone/>
              <a:tabLst/>
              <a:defRPr/>
            </a:pPr>
            <a:fld id="{ED0E0A7A-4EF5-4C68-A0AB-A29610A2DD04}" type="datetime1">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mn-ea"/>
                <a:cs typeface="+mn-cs"/>
              </a:rPr>
              <a:pPr marL="0" marR="0" lvl="0" indent="0" algn="r" defTabSz="915406" rtl="0" eaLnBrk="1" fontAlgn="auto" latinLnBrk="0" hangingPunct="1">
                <a:lnSpc>
                  <a:spcPct val="100000"/>
                </a:lnSpc>
                <a:spcBef>
                  <a:spcPts val="0"/>
                </a:spcBef>
                <a:spcAft>
                  <a:spcPts val="0"/>
                </a:spcAft>
                <a:buClrTx/>
                <a:buSzTx/>
                <a:buFontTx/>
                <a:buNone/>
                <a:tabLst/>
                <a:defRPr/>
              </a:pPr>
              <a:t>10/22/2024</a:t>
            </a:fld>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7" name="Slide Number Placeholder 6"/>
          <p:cNvSpPr>
            <a:spLocks noGrp="1"/>
          </p:cNvSpPr>
          <p:nvPr>
            <p:ph type="sldNum" sz="quarter" idx="8"/>
          </p:nvPr>
        </p:nvSpPr>
        <p:spPr/>
        <p:txBody>
          <a:bodyPr/>
          <a:lstStyle/>
          <a:p>
            <a:pPr marL="0" marR="0" lvl="0" indent="0" algn="r" defTabSz="915406" rtl="0" eaLnBrk="1" fontAlgn="auto" latinLnBrk="0" hangingPunct="1">
              <a:lnSpc>
                <a:spcPct val="100000"/>
              </a:lnSpc>
              <a:spcBef>
                <a:spcPts val="0"/>
              </a:spcBef>
              <a:spcAft>
                <a:spcPts val="0"/>
              </a:spcAft>
              <a:buClrTx/>
              <a:buSzTx/>
              <a:buFontTx/>
              <a:buNone/>
              <a:tabLst/>
              <a:defRPr/>
            </a:pPr>
            <a:fld id="{8DA3E2CA-3FBA-46E3-8ED8-6E06A53C7026}" type="slidenum">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mn-ea"/>
                <a:cs typeface="+mn-cs"/>
              </a:rPr>
              <a:pPr marL="0" marR="0" lvl="0" indent="0" algn="r" defTabSz="91540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Tree>
    <p:extLst>
      <p:ext uri="{BB962C8B-B14F-4D97-AF65-F5344CB8AC3E}">
        <p14:creationId xmlns:p14="http://schemas.microsoft.com/office/powerpoint/2010/main" val="3622449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91175" cy="3144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84F24348-A357-4BDD-8205-06D1E89D5387}" type="slidenum">
              <a:rPr lang="en-US" smtClean="0"/>
              <a:t>13</a:t>
            </a:fld>
            <a:endParaRPr lang="en-US"/>
          </a:p>
        </p:txBody>
      </p:sp>
      <p:sp>
        <p:nvSpPr>
          <p:cNvPr id="5" name="Slide Number Placeholder 4"/>
          <p:cNvSpPr>
            <a:spLocks noGrp="1"/>
          </p:cNvSpPr>
          <p:nvPr>
            <p:ph type="sldNum" sz="quarter" idx="8"/>
          </p:nvPr>
        </p:nvSpPr>
        <p:spPr/>
        <p:txBody>
          <a:bodyPr/>
          <a:lstStyle/>
          <a:p>
            <a:pPr lvl="0"/>
            <a:fld id="{8DA3E2CA-3FBA-46E3-8ED8-6E06A53C7026}" type="slidenum">
              <a:rPr lang="en-US" smtClean="0"/>
              <a:t>13</a:t>
            </a:fld>
            <a:endParaRPr lang="en-US"/>
          </a:p>
        </p:txBody>
      </p:sp>
    </p:spTree>
    <p:extLst>
      <p:ext uri="{BB962C8B-B14F-4D97-AF65-F5344CB8AC3E}">
        <p14:creationId xmlns:p14="http://schemas.microsoft.com/office/powerpoint/2010/main" val="2843225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E1907-A75C-4E89-9376-58265EE03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22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D56A82C5-781A-4DD1-A1A3-0FFFE4EFCEEB}"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509467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er Title">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19">
            <a:extLst>
              <a:ext uri="{FF2B5EF4-FFF2-40B4-BE49-F238E27FC236}">
                <a16:creationId xmlns:a16="http://schemas.microsoft.com/office/drawing/2014/main" id="{4B77CFD3-A7B0-356D-DA48-23C92CC59DC3}"/>
              </a:ext>
            </a:extLst>
          </p:cNvPr>
          <p:cNvSpPr txBox="1">
            <a:spLocks noGrp="1"/>
          </p:cNvSpPr>
          <p:nvPr>
            <p:ph type="body" idx="4294967295"/>
          </p:nvPr>
        </p:nvSpPr>
        <p:spPr>
          <a:xfrm>
            <a:off x="376239" y="2556086"/>
            <a:ext cx="5240307" cy="479090"/>
          </a:xfrm>
        </p:spPr>
        <p:txBody>
          <a:bodyPr>
            <a:noAutofit/>
          </a:bodyPr>
          <a:lstStyle>
            <a:lvl1pPr marL="0" indent="0">
              <a:buNone/>
              <a:defRPr sz="2800" b="1" cap="all">
                <a:solidFill>
                  <a:srgbClr val="002060"/>
                </a:solidFill>
                <a:latin typeface="+mn-lt"/>
              </a:defRPr>
            </a:lvl1pPr>
          </a:lstStyle>
          <a:p>
            <a:pPr lvl="0"/>
            <a:r>
              <a:rPr lang="en-US"/>
              <a:t>First Name</a:t>
            </a:r>
          </a:p>
        </p:txBody>
      </p:sp>
      <p:sp>
        <p:nvSpPr>
          <p:cNvPr id="3" name="Text Placeholder 19">
            <a:extLst>
              <a:ext uri="{FF2B5EF4-FFF2-40B4-BE49-F238E27FC236}">
                <a16:creationId xmlns:a16="http://schemas.microsoft.com/office/drawing/2014/main" id="{E81264E0-3004-76A5-07C1-EE25DAD1F8F0}"/>
              </a:ext>
            </a:extLst>
          </p:cNvPr>
          <p:cNvSpPr txBox="1">
            <a:spLocks noGrp="1"/>
          </p:cNvSpPr>
          <p:nvPr>
            <p:ph type="body" idx="4294967295"/>
          </p:nvPr>
        </p:nvSpPr>
        <p:spPr>
          <a:xfrm>
            <a:off x="376239" y="3027688"/>
            <a:ext cx="5240307" cy="479090"/>
          </a:xfrm>
        </p:spPr>
        <p:txBody>
          <a:bodyPr>
            <a:noAutofit/>
          </a:bodyPr>
          <a:lstStyle>
            <a:lvl1pPr marL="0" indent="0">
              <a:buNone/>
              <a:defRPr sz="2800" b="1" cap="all">
                <a:solidFill>
                  <a:srgbClr val="002060"/>
                </a:solidFill>
                <a:latin typeface="+mn-lt"/>
              </a:defRPr>
            </a:lvl1pPr>
          </a:lstStyle>
          <a:p>
            <a:pPr lvl="0"/>
            <a:r>
              <a:rPr lang="en-US"/>
              <a:t>Last Name</a:t>
            </a:r>
          </a:p>
        </p:txBody>
      </p:sp>
      <p:sp>
        <p:nvSpPr>
          <p:cNvPr id="4" name="Picture Placeholder 4">
            <a:extLst>
              <a:ext uri="{FF2B5EF4-FFF2-40B4-BE49-F238E27FC236}">
                <a16:creationId xmlns:a16="http://schemas.microsoft.com/office/drawing/2014/main" id="{D475D098-BE16-8262-4A55-6996C70B6712}"/>
              </a:ext>
            </a:extLst>
          </p:cNvPr>
          <p:cNvSpPr txBox="1">
            <a:spLocks noGrp="1"/>
          </p:cNvSpPr>
          <p:nvPr>
            <p:ph type="pic" idx="4294967295"/>
          </p:nvPr>
        </p:nvSpPr>
        <p:spPr>
          <a:xfrm>
            <a:off x="5825486" y="1114425"/>
            <a:ext cx="5985516" cy="4701753"/>
          </a:xfrm>
        </p:spPr>
        <p:txBody>
          <a:bodyPr/>
          <a:lstStyle>
            <a:lvl1pPr>
              <a:defRPr sz="2000">
                <a:solidFill>
                  <a:srgbClr val="A6A6A6"/>
                </a:solidFill>
                <a:latin typeface="+mn-lt"/>
              </a:defRPr>
            </a:lvl1pPr>
          </a:lstStyle>
          <a:p>
            <a:pPr lvl="0"/>
            <a:r>
              <a:rPr lang="en-US"/>
              <a:t>Click icon to add picture</a:t>
            </a:r>
          </a:p>
        </p:txBody>
      </p:sp>
      <p:sp>
        <p:nvSpPr>
          <p:cNvPr id="5" name="Title 22">
            <a:extLst>
              <a:ext uri="{FF2B5EF4-FFF2-40B4-BE49-F238E27FC236}">
                <a16:creationId xmlns:a16="http://schemas.microsoft.com/office/drawing/2014/main" id="{0A968B13-A5D1-49E9-707E-8BF5445DEF94}"/>
              </a:ext>
            </a:extLst>
          </p:cNvPr>
          <p:cNvSpPr txBox="1">
            <a:spLocks noGrp="1"/>
          </p:cNvSpPr>
          <p:nvPr>
            <p:ph type="title"/>
          </p:nvPr>
        </p:nvSpPr>
        <p:spPr>
          <a:xfrm>
            <a:off x="386809" y="503029"/>
            <a:ext cx="10515600" cy="569908"/>
          </a:xfrm>
        </p:spPr>
        <p:txBody>
          <a:bodyPr/>
          <a:lstStyle>
            <a:lvl1pPr>
              <a:defRPr>
                <a:latin typeface="+mn-lt"/>
              </a:defRPr>
            </a:lvl1pPr>
          </a:lstStyle>
          <a:p>
            <a:pPr lvl="0"/>
            <a:r>
              <a:rPr lang="en-US"/>
              <a:t>Click to edit presentation title</a:t>
            </a:r>
          </a:p>
        </p:txBody>
      </p:sp>
    </p:spTree>
    <p:extLst>
      <p:ext uri="{BB962C8B-B14F-4D97-AF65-F5344CB8AC3E}">
        <p14:creationId xmlns:p14="http://schemas.microsoft.com/office/powerpoint/2010/main" val="266560529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ighlight Text">
    <p:bg>
      <p:bgPr>
        <a:blipFill>
          <a:blip r:embed="rId2"/>
          <a:stretch>
            <a:fillRect/>
          </a:stretch>
        </a:blipFill>
        <a:effectLst/>
      </p:bgPr>
    </p:bg>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F65E90A-97AB-C2EB-14ED-6CF1BA7CD0E4}"/>
              </a:ext>
            </a:extLst>
          </p:cNvPr>
          <p:cNvSpPr txBox="1">
            <a:spLocks noGrp="1"/>
          </p:cNvSpPr>
          <p:nvPr>
            <p:ph type="body" idx="4294967295"/>
          </p:nvPr>
        </p:nvSpPr>
        <p:spPr>
          <a:xfrm>
            <a:off x="386809" y="1189242"/>
            <a:ext cx="5219166" cy="830266"/>
          </a:xfrm>
        </p:spPr>
        <p:txBody>
          <a:bodyPr>
            <a:noAutofit/>
          </a:bodyPr>
          <a:lstStyle>
            <a:lvl1pPr>
              <a:buSzPct val="100000"/>
              <a:defRPr>
                <a:latin typeface="Source Sans Pro" panose="020B0503030403020204" pitchFamily="34" charset="0"/>
                <a:ea typeface="Source Sans Pro" panose="020B0503030403020204" pitchFamily="34" charset="0"/>
              </a:defRPr>
            </a:lvl1pPr>
          </a:lstStyle>
          <a:p>
            <a:endParaRPr lang="en-US"/>
          </a:p>
        </p:txBody>
      </p:sp>
      <p:sp>
        <p:nvSpPr>
          <p:cNvPr id="6" name="Title 7">
            <a:extLst>
              <a:ext uri="{FF2B5EF4-FFF2-40B4-BE49-F238E27FC236}">
                <a16:creationId xmlns:a16="http://schemas.microsoft.com/office/drawing/2014/main" id="{52C41DE0-BE19-CAC9-E27B-4510D8AF5446}"/>
              </a:ext>
            </a:extLst>
          </p:cNvPr>
          <p:cNvSpPr txBox="1">
            <a:spLocks noGrp="1"/>
          </p:cNvSpPr>
          <p:nvPr>
            <p:ph type="title"/>
          </p:nvPr>
        </p:nvSpPr>
        <p:spPr>
          <a:xfrm>
            <a:off x="386809" y="503029"/>
            <a:ext cx="10515600" cy="569908"/>
          </a:xfrm>
        </p:spPr>
        <p:txBody>
          <a:bodyPr>
            <a:noAutofit/>
          </a:bodyPr>
          <a:lstStyle>
            <a:lvl1pPr>
              <a:defRPr sz="3600">
                <a:latin typeface="Source Sans Pro" panose="020B0503030403020204" pitchFamily="34" charset="0"/>
                <a:ea typeface="Source Sans Pro" panose="020B0503030403020204" pitchFamily="34" charset="0"/>
              </a:defRPr>
            </a:lvl1pPr>
          </a:lstStyle>
          <a:p>
            <a:endParaRPr lang="en-US"/>
          </a:p>
        </p:txBody>
      </p:sp>
    </p:spTree>
    <p:extLst>
      <p:ext uri="{BB962C8B-B14F-4D97-AF65-F5344CB8AC3E}">
        <p14:creationId xmlns:p14="http://schemas.microsoft.com/office/powerpoint/2010/main" val="115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estions GOV">
    <p:bg>
      <p:bgPr>
        <a:blipFill>
          <a:blip r:embed="rId2"/>
          <a:stretch>
            <a:fillRect/>
          </a:stretch>
        </a:blipFill>
        <a:effectLst/>
      </p:bgPr>
    </p:bg>
    <p:spTree>
      <p:nvGrpSpPr>
        <p:cNvPr id="1" name=""/>
        <p:cNvGrpSpPr/>
        <p:nvPr/>
      </p:nvGrpSpPr>
      <p:grpSpPr>
        <a:xfrm>
          <a:off x="0" y="0"/>
          <a:ext cx="0" cy="0"/>
          <a:chOff x="0" y="0"/>
          <a:chExt cx="0" cy="0"/>
        </a:xfrm>
      </p:grpSpPr>
      <p:cxnSp>
        <p:nvCxnSpPr>
          <p:cNvPr id="2" name="Straight Connector 13">
            <a:extLst>
              <a:ext uri="{FF2B5EF4-FFF2-40B4-BE49-F238E27FC236}">
                <a16:creationId xmlns:a16="http://schemas.microsoft.com/office/drawing/2014/main" id="{C182DC94-6BF9-DF73-89E9-674EC1A7CFAC}"/>
              </a:ext>
            </a:extLst>
          </p:cNvPr>
          <p:cNvCxnSpPr/>
          <p:nvPr/>
        </p:nvCxnSpPr>
        <p:spPr>
          <a:xfrm>
            <a:off x="4477661" y="3027240"/>
            <a:ext cx="3236683" cy="0"/>
          </a:xfrm>
          <a:prstGeom prst="straightConnector1">
            <a:avLst/>
          </a:prstGeom>
          <a:noFill/>
          <a:ln w="25402" cap="flat">
            <a:solidFill>
              <a:srgbClr val="C12637"/>
            </a:solidFill>
            <a:prstDash val="solid"/>
            <a:miter/>
          </a:ln>
        </p:spPr>
      </p:cxnSp>
      <p:pic>
        <p:nvPicPr>
          <p:cNvPr id="3" name="Picture 1">
            <a:extLst>
              <a:ext uri="{FF2B5EF4-FFF2-40B4-BE49-F238E27FC236}">
                <a16:creationId xmlns:a16="http://schemas.microsoft.com/office/drawing/2014/main" id="{0A069305-D612-90B8-E413-FBDBFFF66377}"/>
              </a:ext>
            </a:extLst>
          </p:cNvPr>
          <p:cNvPicPr>
            <a:picLocks noChangeAspect="1"/>
          </p:cNvPicPr>
          <p:nvPr/>
        </p:nvPicPr>
        <p:blipFill>
          <a:blip r:embed="rId3"/>
          <a:srcRect/>
          <a:stretch>
            <a:fillRect/>
          </a:stretch>
        </p:blipFill>
        <p:spPr>
          <a:xfrm>
            <a:off x="3404393" y="5734595"/>
            <a:ext cx="5383219" cy="768096"/>
          </a:xfrm>
          <a:prstGeom prst="rect">
            <a:avLst/>
          </a:prstGeom>
          <a:noFill/>
          <a:ln cap="flat">
            <a:noFill/>
          </a:ln>
        </p:spPr>
      </p:pic>
      <p:sp>
        <p:nvSpPr>
          <p:cNvPr id="7" name="Text Placeholder 6">
            <a:extLst>
              <a:ext uri="{FF2B5EF4-FFF2-40B4-BE49-F238E27FC236}">
                <a16:creationId xmlns:a16="http://schemas.microsoft.com/office/drawing/2014/main" id="{CA383645-5F27-2E02-7143-57A38E71B922}"/>
              </a:ext>
            </a:extLst>
          </p:cNvPr>
          <p:cNvSpPr>
            <a:spLocks noGrp="1"/>
          </p:cNvSpPr>
          <p:nvPr>
            <p:ph type="body" sz="quarter" idx="10"/>
          </p:nvPr>
        </p:nvSpPr>
        <p:spPr>
          <a:xfrm>
            <a:off x="1204785" y="2196834"/>
            <a:ext cx="9834562" cy="906463"/>
          </a:xfrm>
        </p:spPr>
        <p:txBody>
          <a:bodyPr/>
          <a:lstStyle>
            <a:lvl1pPr marL="0" indent="0">
              <a:buNone/>
              <a:defRPr kumimoji="0" lang="en-US" sz="3600" b="1" i="0" u="none" strike="noStrike" kern="1200" cap="none" spc="0" normalizeH="0" baseline="0" dirty="0">
                <a:ln>
                  <a:noFill/>
                </a:ln>
                <a:solidFill>
                  <a:srgbClr val="002060"/>
                </a:solidFill>
                <a:effectLst/>
                <a:uLnTx/>
                <a:uFillTx/>
                <a:latin typeface="Calibri"/>
                <a:ea typeface="+mj-ea"/>
                <a:cs typeface="+mj-cs"/>
              </a:defRPr>
            </a:lvl1pPr>
            <a:lvl2pPr>
              <a:defRPr/>
            </a:lvl2pPr>
            <a:lvl3pPr>
              <a:defRPr/>
            </a:lvl3pPr>
            <a:lvl4pPr>
              <a:defRPr/>
            </a:lvl4pPr>
            <a:lvl5pPr>
              <a:defRPr/>
            </a:lvl5pPr>
          </a:lstStyle>
          <a:p>
            <a:pPr marL="228600" marR="0" lvl="0" indent="-228600" algn="ctr" defTabSz="685800" rtl="0" eaLnBrk="1" fontAlgn="auto" latinLnBrk="0" hangingPunct="1">
              <a:lnSpc>
                <a:spcPct val="100000"/>
              </a:lnSpc>
              <a:spcBef>
                <a:spcPct val="0"/>
              </a:spcBef>
              <a:spcAft>
                <a:spcPts val="0"/>
              </a:spcAft>
              <a:buClrTx/>
              <a:buSzTx/>
              <a:tabLst/>
              <a:defRPr/>
            </a:pPr>
            <a:r>
              <a:rPr lang="en-US"/>
              <a:t>Click to edit Master text styles</a:t>
            </a:r>
          </a:p>
        </p:txBody>
      </p:sp>
      <p:sp>
        <p:nvSpPr>
          <p:cNvPr id="9" name="Text Placeholder 8">
            <a:extLst>
              <a:ext uri="{FF2B5EF4-FFF2-40B4-BE49-F238E27FC236}">
                <a16:creationId xmlns:a16="http://schemas.microsoft.com/office/drawing/2014/main" id="{1E19924E-E686-3C35-AFEF-F466E577855C}"/>
              </a:ext>
            </a:extLst>
          </p:cNvPr>
          <p:cNvSpPr>
            <a:spLocks noGrp="1"/>
          </p:cNvSpPr>
          <p:nvPr>
            <p:ph type="body" sz="quarter" idx="11" hasCustomPrompt="1"/>
          </p:nvPr>
        </p:nvSpPr>
        <p:spPr>
          <a:xfrm>
            <a:off x="3221832" y="3200400"/>
            <a:ext cx="6647688" cy="914400"/>
          </a:xfrm>
        </p:spPr>
        <p:txBody>
          <a:bodyPr>
            <a:noAutofit/>
          </a:bodyPr>
          <a:lstStyle>
            <a:lvl1pPr marL="0" indent="0">
              <a:buNone/>
              <a:defRPr kumimoji="0" lang="en-US" sz="2400" b="0" i="0" u="none" strike="noStrike" kern="1200" cap="none" spc="0" normalizeH="0" baseline="0" dirty="0">
                <a:ln>
                  <a:noFill/>
                </a:ln>
                <a:solidFill>
                  <a:srgbClr val="002060"/>
                </a:solidFill>
                <a:effectLst/>
                <a:uLnTx/>
                <a:uFillTx/>
                <a:latin typeface="Calibri"/>
                <a:ea typeface="+mn-ea"/>
                <a:cs typeface="+mn-cs"/>
              </a:defRPr>
            </a:lvl1pPr>
          </a:lstStyle>
          <a:p>
            <a:pPr marR="0" lvl="0" algn="l" defTabSz="685800" rtl="0" eaLnBrk="1" fontAlgn="auto" latinLnBrk="0" hangingPunct="1">
              <a:lnSpc>
                <a:spcPct val="100000"/>
              </a:lnSpc>
              <a:spcBef>
                <a:spcPct val="20000"/>
              </a:spcBef>
              <a:spcAft>
                <a:spcPts val="0"/>
              </a:spcAft>
              <a:buClrTx/>
              <a:buSzTx/>
              <a:buFont typeface="Arial" pitchFamily="34" charset="0"/>
              <a:tabLst/>
            </a:pPr>
            <a:r>
              <a:rPr lang="en-US"/>
              <a:t>Date</a:t>
            </a:r>
          </a:p>
          <a:p>
            <a:pPr marR="0" lvl="0" algn="l" defTabSz="685800" rtl="0" eaLnBrk="1" fontAlgn="auto" latinLnBrk="0" hangingPunct="1">
              <a:lnSpc>
                <a:spcPct val="100000"/>
              </a:lnSpc>
              <a:spcBef>
                <a:spcPct val="20000"/>
              </a:spcBef>
              <a:spcAft>
                <a:spcPts val="0"/>
              </a:spcAft>
              <a:buClrTx/>
              <a:buSzTx/>
              <a:buFont typeface="Arial" pitchFamily="34" charset="0"/>
              <a:tabLst/>
            </a:pPr>
            <a:endParaRPr lang="en-US"/>
          </a:p>
          <a:p>
            <a:pPr marR="0" lvl="0" algn="l" defTabSz="685800" rtl="0" eaLnBrk="1" fontAlgn="auto" latinLnBrk="0" hangingPunct="1">
              <a:lnSpc>
                <a:spcPct val="100000"/>
              </a:lnSpc>
              <a:spcBef>
                <a:spcPct val="20000"/>
              </a:spcBef>
              <a:spcAft>
                <a:spcPts val="0"/>
              </a:spcAft>
              <a:buClrTx/>
              <a:buSzTx/>
              <a:buFont typeface="Arial" pitchFamily="34" charset="0"/>
              <a:tabLst/>
            </a:pPr>
            <a:r>
              <a:rPr lang="en-US"/>
              <a:t>Presenter Name, Title</a:t>
            </a:r>
          </a:p>
        </p:txBody>
      </p:sp>
      <p:sp>
        <p:nvSpPr>
          <p:cNvPr id="4" name="Slide Number Placeholder 1">
            <a:extLst>
              <a:ext uri="{FF2B5EF4-FFF2-40B4-BE49-F238E27FC236}">
                <a16:creationId xmlns:a16="http://schemas.microsoft.com/office/drawing/2014/main" id="{F8B3D6C7-0081-9B05-2634-1A44BF63C199}"/>
              </a:ext>
            </a:extLst>
          </p:cNvPr>
          <p:cNvSpPr txBox="1">
            <a:spLocks/>
          </p:cNvSpPr>
          <p:nvPr userDrawn="1"/>
        </p:nvSpPr>
        <p:spPr>
          <a:xfrm>
            <a:off x="11734800" y="6400800"/>
            <a:ext cx="457200" cy="45720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E0F7AD5-E45F-4736-83CE-D8C26C993A39}" type="slidenum">
              <a:rPr lang="en-US" sz="12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ctr">
                <a:defRPr/>
              </a:pPr>
              <a:t>‹#›</a:t>
            </a:fld>
            <a:endPar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1507736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Questions GOV">
    <p:bg>
      <p:bgPr>
        <a:blipFill>
          <a:blip r:embed="rId2"/>
          <a:stretch>
            <a:fillRect/>
          </a:stretch>
        </a:blipFill>
        <a:effectLst/>
      </p:bgPr>
    </p:bg>
    <p:spTree>
      <p:nvGrpSpPr>
        <p:cNvPr id="1" name=""/>
        <p:cNvGrpSpPr/>
        <p:nvPr/>
      </p:nvGrpSpPr>
      <p:grpSpPr>
        <a:xfrm>
          <a:off x="0" y="0"/>
          <a:ext cx="0" cy="0"/>
          <a:chOff x="0" y="0"/>
          <a:chExt cx="0" cy="0"/>
        </a:xfrm>
      </p:grpSpPr>
      <p:cxnSp>
        <p:nvCxnSpPr>
          <p:cNvPr id="2" name="Straight Connector 13">
            <a:extLst>
              <a:ext uri="{FF2B5EF4-FFF2-40B4-BE49-F238E27FC236}">
                <a16:creationId xmlns:a16="http://schemas.microsoft.com/office/drawing/2014/main" id="{3978E7A2-BC58-9796-C2B3-EF379562F847}"/>
              </a:ext>
            </a:extLst>
          </p:cNvPr>
          <p:cNvCxnSpPr/>
          <p:nvPr/>
        </p:nvCxnSpPr>
        <p:spPr>
          <a:xfrm>
            <a:off x="4477661" y="3027240"/>
            <a:ext cx="3236683" cy="0"/>
          </a:xfrm>
          <a:prstGeom prst="straightConnector1">
            <a:avLst/>
          </a:prstGeom>
          <a:noFill/>
          <a:ln w="25402" cap="flat">
            <a:solidFill>
              <a:srgbClr val="C12637"/>
            </a:solidFill>
            <a:prstDash val="solid"/>
            <a:miter/>
          </a:ln>
        </p:spPr>
      </p:cxnSp>
      <p:pic>
        <p:nvPicPr>
          <p:cNvPr id="3" name="Picture 1">
            <a:extLst>
              <a:ext uri="{FF2B5EF4-FFF2-40B4-BE49-F238E27FC236}">
                <a16:creationId xmlns:a16="http://schemas.microsoft.com/office/drawing/2014/main" id="{636CAE2B-57ED-0BF8-36E3-8151720754AD}"/>
              </a:ext>
            </a:extLst>
          </p:cNvPr>
          <p:cNvPicPr>
            <a:picLocks noChangeAspect="1"/>
          </p:cNvPicPr>
          <p:nvPr/>
        </p:nvPicPr>
        <p:blipFill>
          <a:blip r:embed="rId3"/>
          <a:srcRect/>
          <a:stretch>
            <a:fillRect/>
          </a:stretch>
        </p:blipFill>
        <p:spPr>
          <a:xfrm>
            <a:off x="3404393" y="5734595"/>
            <a:ext cx="5383219" cy="768096"/>
          </a:xfrm>
          <a:prstGeom prst="rect">
            <a:avLst/>
          </a:prstGeom>
          <a:noFill/>
          <a:ln cap="flat">
            <a:noFill/>
          </a:ln>
        </p:spPr>
      </p:pic>
    </p:spTree>
    <p:extLst>
      <p:ext uri="{BB962C8B-B14F-4D97-AF65-F5344CB8AC3E}">
        <p14:creationId xmlns:p14="http://schemas.microsoft.com/office/powerpoint/2010/main" val="80215455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Highlight Text">
    <p:bg>
      <p:bgPr>
        <a:blipFill>
          <a:blip r:embed="rId2"/>
          <a:stretch>
            <a:fillRect/>
          </a:stretch>
        </a:blipFill>
        <a:effectLst/>
      </p:bgPr>
    </p:bg>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155A91CB-8C54-2415-719A-EA94CFDA747D}"/>
              </a:ext>
            </a:extLst>
          </p:cNvPr>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49A520-440A-47EB-BFE7-510B5884E4C4}" type="slidenum">
              <a:rPr kumimoji="0" lang="en-US" sz="1200" b="1" i="0" u="none" strike="noStrike" kern="1200" cap="none" spc="0" normalizeH="0" baseline="0" noProof="0" smtClean="0">
                <a:ln>
                  <a:noFill/>
                </a:ln>
                <a:solidFill>
                  <a:srgbClr val="F2F2F2"/>
                </a:solidFill>
                <a:effectLst/>
                <a:uLnTx/>
                <a:uFillTx/>
                <a:latin typeface="Open Sans" pitchFamily="34"/>
                <a:ea typeface="Open Sans" pitchFamily="34"/>
                <a:cs typeface="Open Sans" pitchFamily="34"/>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F2F2F2"/>
              </a:solidFill>
              <a:effectLst/>
              <a:uLnTx/>
              <a:uFillTx/>
              <a:latin typeface="Open Sans" pitchFamily="34"/>
              <a:ea typeface="Open Sans" pitchFamily="34"/>
              <a:cs typeface="Open Sans" pitchFamily="34"/>
            </a:endParaRPr>
          </a:p>
        </p:txBody>
      </p:sp>
      <p:sp>
        <p:nvSpPr>
          <p:cNvPr id="3" name="Text Placeholder 2">
            <a:extLst>
              <a:ext uri="{FF2B5EF4-FFF2-40B4-BE49-F238E27FC236}">
                <a16:creationId xmlns:a16="http://schemas.microsoft.com/office/drawing/2014/main" id="{64C067C1-FE10-2D13-C594-DC6219F25BB9}"/>
              </a:ext>
            </a:extLst>
          </p:cNvPr>
          <p:cNvSpPr txBox="1">
            <a:spLocks noGrp="1"/>
          </p:cNvSpPr>
          <p:nvPr>
            <p:ph idx="1"/>
          </p:nvPr>
        </p:nvSpPr>
        <p:spPr>
          <a:xfrm>
            <a:off x="381003" y="1731398"/>
            <a:ext cx="11430000" cy="4235930"/>
          </a:xfrm>
          <a:prstGeom prst="rect">
            <a:avLst/>
          </a:prstGeom>
          <a:noFill/>
          <a:ln>
            <a:noFill/>
          </a:ln>
        </p:spPr>
        <p:txBody>
          <a:bodyPr vert="horz" wrap="square" lIns="91440" tIns="45720" rIns="91440" bIns="45720" anchor="t" anchorCtr="0" compatLnSpc="1">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4" name="Title Placeholder 6">
            <a:extLst>
              <a:ext uri="{FF2B5EF4-FFF2-40B4-BE49-F238E27FC236}">
                <a16:creationId xmlns:a16="http://schemas.microsoft.com/office/drawing/2014/main" id="{B67AE0EA-94D2-F262-F7EE-333350411872}"/>
              </a:ext>
            </a:extLst>
          </p:cNvPr>
          <p:cNvSpPr txBox="1">
            <a:spLocks noGrp="1"/>
          </p:cNvSpPr>
          <p:nvPr>
            <p:ph type="title"/>
          </p:nvPr>
        </p:nvSpPr>
        <p:spPr>
          <a:xfrm>
            <a:off x="381003" y="438281"/>
            <a:ext cx="11430000" cy="982861"/>
          </a:xfrm>
          <a:prstGeom prst="rect">
            <a:avLst/>
          </a:prstGeom>
          <a:noFill/>
          <a:ln>
            <a:noFill/>
          </a:ln>
        </p:spPr>
        <p:txBody>
          <a:bodyPr vert="horz" wrap="square" lIns="91440" tIns="45720" rIns="91440" bIns="45720" anchor="t" anchorCtr="0" compatLnSpc="1">
            <a:normAutofit/>
          </a:bodyPr>
          <a:lstStyle>
            <a:lvl1pPr>
              <a:defRPr>
                <a:latin typeface="+mn-lt"/>
              </a:defRPr>
            </a:lvl1pPr>
          </a:lstStyle>
          <a:p>
            <a:pPr lvl="0"/>
            <a:r>
              <a:rPr lang="en-US"/>
              <a:t>CLICK TO EDIT TITLE</a:t>
            </a:r>
          </a:p>
        </p:txBody>
      </p:sp>
    </p:spTree>
    <p:extLst>
      <p:ext uri="{BB962C8B-B14F-4D97-AF65-F5344CB8AC3E}">
        <p14:creationId xmlns:p14="http://schemas.microsoft.com/office/powerpoint/2010/main" val="504350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453"/>
            <a:ext cx="10972800" cy="674031"/>
          </a:xfrm>
        </p:spPr>
        <p:txBody>
          <a:bodyPr>
            <a:spAutoFit/>
          </a:bodyPr>
          <a:lstStyle>
            <a:lvl1pPr>
              <a:defRPr sz="4200" b="1" baseline="0">
                <a:solidFill>
                  <a:srgbClr val="0E3F75"/>
                </a:solidFill>
                <a:latin typeface="Source Sans Pro" panose="020B0503030403020204" pitchFamily="34" charset="0"/>
                <a:ea typeface="Source Sans Pro" panose="020B0503030403020204" pitchFamily="34" charset="0"/>
              </a:defRPr>
            </a:lvl1pPr>
          </a:lstStyle>
          <a:p>
            <a:r>
              <a:rPr lang="en-US"/>
              <a:t>Click to edit Master title style</a:t>
            </a:r>
          </a:p>
        </p:txBody>
      </p:sp>
      <p:sp>
        <p:nvSpPr>
          <p:cNvPr id="3" name="Content Placeholder 2"/>
          <p:cNvSpPr>
            <a:spLocks noGrp="1"/>
          </p:cNvSpPr>
          <p:nvPr>
            <p:ph idx="1" hasCustomPrompt="1"/>
          </p:nvPr>
        </p:nvSpPr>
        <p:spPr>
          <a:xfrm>
            <a:off x="609600" y="1580159"/>
            <a:ext cx="10972800" cy="4525963"/>
          </a:xfrm>
        </p:spPr>
        <p:txBody>
          <a:bodyPr/>
          <a:lstStyle>
            <a:lvl1pPr>
              <a:buClr>
                <a:srgbClr val="C12637"/>
              </a:buClr>
              <a:defRPr sz="3200">
                <a:latin typeface="Source Sans Pro" panose="020B0503030403020204" pitchFamily="34" charset="0"/>
                <a:ea typeface="Source Sans Pro" panose="020B0503030403020204" pitchFamily="34" charset="0"/>
              </a:defRPr>
            </a:lvl1pPr>
            <a:lvl2pPr>
              <a:defRPr sz="2800">
                <a:latin typeface="Source Sans Pro" panose="020B0503030403020204" pitchFamily="34" charset="0"/>
                <a:ea typeface="Source Sans Pro" panose="020B0503030403020204" pitchFamily="34" charset="0"/>
              </a:defRPr>
            </a:lvl2pPr>
            <a:lvl3pPr>
              <a:defRPr sz="2800">
                <a:latin typeface="Source Sans Pro" panose="020B0503030403020204" pitchFamily="34" charset="0"/>
                <a:ea typeface="Source Sans Pro" panose="020B0503030403020204" pitchFamily="34" charset="0"/>
              </a:defRPr>
            </a:lvl3pPr>
            <a:lvl4pPr>
              <a:defRPr sz="2000">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98E36252-418A-C569-1136-C7AAB1320B99}"/>
              </a:ext>
            </a:extLst>
          </p:cNvPr>
          <p:cNvPicPr>
            <a:picLocks noChangeAspect="1"/>
          </p:cNvPicPr>
          <p:nvPr userDrawn="1"/>
        </p:nvPicPr>
        <p:blipFill>
          <a:blip r:embed="rId2"/>
          <a:stretch>
            <a:fillRect/>
          </a:stretch>
        </p:blipFill>
        <p:spPr>
          <a:xfrm>
            <a:off x="-1" y="-36630"/>
            <a:ext cx="12207240" cy="539409"/>
          </a:xfrm>
          <a:prstGeom prst="rect">
            <a:avLst/>
          </a:prstGeom>
        </p:spPr>
      </p:pic>
    </p:spTree>
    <p:extLst>
      <p:ext uri="{BB962C8B-B14F-4D97-AF65-F5344CB8AC3E}">
        <p14:creationId xmlns:p14="http://schemas.microsoft.com/office/powerpoint/2010/main" val="2646018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esenter Title">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19">
            <a:extLst>
              <a:ext uri="{FF2B5EF4-FFF2-40B4-BE49-F238E27FC236}">
                <a16:creationId xmlns:a16="http://schemas.microsoft.com/office/drawing/2014/main" id="{4B77CFD3-A7B0-356D-DA48-23C92CC59DC3}"/>
              </a:ext>
            </a:extLst>
          </p:cNvPr>
          <p:cNvSpPr txBox="1">
            <a:spLocks noGrp="1"/>
          </p:cNvSpPr>
          <p:nvPr>
            <p:ph type="body" idx="4294967295"/>
          </p:nvPr>
        </p:nvSpPr>
        <p:spPr>
          <a:xfrm>
            <a:off x="376242" y="2556086"/>
            <a:ext cx="5240308" cy="479090"/>
          </a:xfrm>
        </p:spPr>
        <p:txBody>
          <a:bodyPr>
            <a:noAutofit/>
          </a:bodyPr>
          <a:lstStyle>
            <a:lvl1pPr marL="0" indent="0">
              <a:buNone/>
              <a:defRPr sz="2800" b="1" cap="all">
                <a:solidFill>
                  <a:srgbClr val="002060"/>
                </a:solidFill>
                <a:latin typeface="Source Sans Pro Semibold" pitchFamily="34"/>
              </a:defRPr>
            </a:lvl1pPr>
          </a:lstStyle>
          <a:p>
            <a:pPr lvl="0"/>
            <a:r>
              <a:rPr lang="en-US"/>
              <a:t>First Name</a:t>
            </a:r>
          </a:p>
        </p:txBody>
      </p:sp>
      <p:sp>
        <p:nvSpPr>
          <p:cNvPr id="3" name="Text Placeholder 19">
            <a:extLst>
              <a:ext uri="{FF2B5EF4-FFF2-40B4-BE49-F238E27FC236}">
                <a16:creationId xmlns:a16="http://schemas.microsoft.com/office/drawing/2014/main" id="{E81264E0-3004-76A5-07C1-EE25DAD1F8F0}"/>
              </a:ext>
            </a:extLst>
          </p:cNvPr>
          <p:cNvSpPr txBox="1">
            <a:spLocks noGrp="1"/>
          </p:cNvSpPr>
          <p:nvPr>
            <p:ph type="body" idx="4294967295"/>
          </p:nvPr>
        </p:nvSpPr>
        <p:spPr>
          <a:xfrm>
            <a:off x="376242" y="3027688"/>
            <a:ext cx="5240308" cy="479090"/>
          </a:xfrm>
        </p:spPr>
        <p:txBody>
          <a:bodyPr>
            <a:noAutofit/>
          </a:bodyPr>
          <a:lstStyle>
            <a:lvl1pPr marL="0" indent="0">
              <a:buNone/>
              <a:defRPr sz="2800" b="1" cap="all">
                <a:solidFill>
                  <a:srgbClr val="002060"/>
                </a:solidFill>
                <a:latin typeface="Source Sans Pro Semibold" pitchFamily="34"/>
              </a:defRPr>
            </a:lvl1pPr>
          </a:lstStyle>
          <a:p>
            <a:pPr lvl="0"/>
            <a:r>
              <a:rPr lang="en-US"/>
              <a:t>Last Name</a:t>
            </a:r>
          </a:p>
        </p:txBody>
      </p:sp>
      <p:sp>
        <p:nvSpPr>
          <p:cNvPr id="4" name="Picture Placeholder 4">
            <a:extLst>
              <a:ext uri="{FF2B5EF4-FFF2-40B4-BE49-F238E27FC236}">
                <a16:creationId xmlns:a16="http://schemas.microsoft.com/office/drawing/2014/main" id="{D475D098-BE16-8262-4A55-6996C70B6712}"/>
              </a:ext>
            </a:extLst>
          </p:cNvPr>
          <p:cNvSpPr txBox="1">
            <a:spLocks noGrp="1"/>
          </p:cNvSpPr>
          <p:nvPr>
            <p:ph type="pic" idx="4294967295"/>
          </p:nvPr>
        </p:nvSpPr>
        <p:spPr>
          <a:xfrm>
            <a:off x="5825487" y="1114427"/>
            <a:ext cx="5985516" cy="4701753"/>
          </a:xfrm>
        </p:spPr>
        <p:txBody>
          <a:bodyPr/>
          <a:lstStyle>
            <a:lvl1pPr>
              <a:defRPr sz="2000">
                <a:solidFill>
                  <a:srgbClr val="A6A6A6"/>
                </a:solidFill>
                <a:latin typeface="Source Sans Pro" pitchFamily="34"/>
              </a:defRPr>
            </a:lvl1pPr>
          </a:lstStyle>
          <a:p>
            <a:pPr lvl="0"/>
            <a:r>
              <a:rPr lang="en-US"/>
              <a:t>Click icon to add picture</a:t>
            </a:r>
          </a:p>
        </p:txBody>
      </p:sp>
      <p:sp>
        <p:nvSpPr>
          <p:cNvPr id="5" name="Title 22">
            <a:extLst>
              <a:ext uri="{FF2B5EF4-FFF2-40B4-BE49-F238E27FC236}">
                <a16:creationId xmlns:a16="http://schemas.microsoft.com/office/drawing/2014/main" id="{0A968B13-A5D1-49E9-707E-8BF5445DEF94}"/>
              </a:ext>
            </a:extLst>
          </p:cNvPr>
          <p:cNvSpPr txBox="1">
            <a:spLocks noGrp="1"/>
          </p:cNvSpPr>
          <p:nvPr>
            <p:ph type="title"/>
          </p:nvPr>
        </p:nvSpPr>
        <p:spPr>
          <a:xfrm>
            <a:off x="386812" y="503029"/>
            <a:ext cx="10515600" cy="569908"/>
          </a:xfrm>
        </p:spPr>
        <p:txBody>
          <a:bodyPr/>
          <a:lstStyle>
            <a:lvl1pPr>
              <a:defRPr>
                <a:latin typeface="Source Sans Pro SemiBold" pitchFamily="34"/>
              </a:defRPr>
            </a:lvl1pPr>
          </a:lstStyle>
          <a:p>
            <a:pPr lvl="0"/>
            <a:r>
              <a:rPr lang="en-US"/>
              <a:t>Click to edit presentation title</a:t>
            </a:r>
          </a:p>
        </p:txBody>
      </p:sp>
    </p:spTree>
    <p:extLst>
      <p:ext uri="{BB962C8B-B14F-4D97-AF65-F5344CB8AC3E}">
        <p14:creationId xmlns:p14="http://schemas.microsoft.com/office/powerpoint/2010/main" val="407665245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a:blip r:embed="rId2"/>
          <a:stretch>
            <a:fillRect/>
          </a:stretch>
        </a:blipFill>
        <a:effectLst/>
      </p:bgPr>
    </p:bg>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F65E90A-97AB-C2EB-14ED-6CF1BA7CD0E4}"/>
              </a:ext>
            </a:extLst>
          </p:cNvPr>
          <p:cNvSpPr txBox="1">
            <a:spLocks noGrp="1"/>
          </p:cNvSpPr>
          <p:nvPr>
            <p:ph type="body" idx="4294967295"/>
          </p:nvPr>
        </p:nvSpPr>
        <p:spPr>
          <a:xfrm>
            <a:off x="386812" y="1189242"/>
            <a:ext cx="5219166" cy="830266"/>
          </a:xfrm>
        </p:spPr>
        <p:txBody>
          <a:bodyPr/>
          <a:lstStyle/>
          <a:p>
            <a:endParaRPr lang="en-US"/>
          </a:p>
        </p:txBody>
      </p:sp>
      <p:sp>
        <p:nvSpPr>
          <p:cNvPr id="6" name="Title 7">
            <a:extLst>
              <a:ext uri="{FF2B5EF4-FFF2-40B4-BE49-F238E27FC236}">
                <a16:creationId xmlns:a16="http://schemas.microsoft.com/office/drawing/2014/main" id="{52C41DE0-BE19-CAC9-E27B-4510D8AF5446}"/>
              </a:ext>
            </a:extLst>
          </p:cNvPr>
          <p:cNvSpPr txBox="1">
            <a:spLocks noGrp="1"/>
          </p:cNvSpPr>
          <p:nvPr>
            <p:ph type="title"/>
          </p:nvPr>
        </p:nvSpPr>
        <p:spPr>
          <a:xfrm>
            <a:off x="386812" y="503029"/>
            <a:ext cx="10515600" cy="569908"/>
          </a:xfrm>
        </p:spPr>
        <p:txBody>
          <a:bodyPr>
            <a:noAutofit/>
          </a:bodyPr>
          <a:lstStyle>
            <a:lvl1pPr>
              <a:defRPr sz="3600"/>
            </a:lvl1pPr>
          </a:lstStyle>
          <a:p>
            <a:endParaRPr lang="en-US"/>
          </a:p>
        </p:txBody>
      </p:sp>
    </p:spTree>
    <p:extLst>
      <p:ext uri="{BB962C8B-B14F-4D97-AF65-F5344CB8AC3E}">
        <p14:creationId xmlns:p14="http://schemas.microsoft.com/office/powerpoint/2010/main" val="562190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s GOV">
    <p:bg>
      <p:bgPr>
        <a:blipFill>
          <a:blip r:embed="rId2"/>
          <a:stretch>
            <a:fillRect/>
          </a:stretch>
        </a:blipFill>
        <a:effectLst/>
      </p:bgPr>
    </p:bg>
    <p:spTree>
      <p:nvGrpSpPr>
        <p:cNvPr id="1" name=""/>
        <p:cNvGrpSpPr/>
        <p:nvPr/>
      </p:nvGrpSpPr>
      <p:grpSpPr>
        <a:xfrm>
          <a:off x="0" y="0"/>
          <a:ext cx="0" cy="0"/>
          <a:chOff x="0" y="0"/>
          <a:chExt cx="0" cy="0"/>
        </a:xfrm>
      </p:grpSpPr>
      <p:cxnSp>
        <p:nvCxnSpPr>
          <p:cNvPr id="2" name="Straight Connector 13">
            <a:extLst>
              <a:ext uri="{FF2B5EF4-FFF2-40B4-BE49-F238E27FC236}">
                <a16:creationId xmlns:a16="http://schemas.microsoft.com/office/drawing/2014/main" id="{C182DC94-6BF9-DF73-89E9-674EC1A7CFAC}"/>
              </a:ext>
            </a:extLst>
          </p:cNvPr>
          <p:cNvCxnSpPr/>
          <p:nvPr/>
        </p:nvCxnSpPr>
        <p:spPr>
          <a:xfrm>
            <a:off x="4477661" y="3027240"/>
            <a:ext cx="3236683" cy="0"/>
          </a:xfrm>
          <a:prstGeom prst="straightConnector1">
            <a:avLst/>
          </a:prstGeom>
          <a:noFill/>
          <a:ln w="25402" cap="flat">
            <a:solidFill>
              <a:srgbClr val="C12637"/>
            </a:solidFill>
            <a:prstDash val="solid"/>
            <a:miter/>
          </a:ln>
        </p:spPr>
      </p:cxnSp>
      <p:pic>
        <p:nvPicPr>
          <p:cNvPr id="3" name="Picture 1">
            <a:extLst>
              <a:ext uri="{FF2B5EF4-FFF2-40B4-BE49-F238E27FC236}">
                <a16:creationId xmlns:a16="http://schemas.microsoft.com/office/drawing/2014/main" id="{0A069305-D612-90B8-E413-FBDBFFF66377}"/>
              </a:ext>
            </a:extLst>
          </p:cNvPr>
          <p:cNvPicPr>
            <a:picLocks noChangeAspect="1"/>
          </p:cNvPicPr>
          <p:nvPr/>
        </p:nvPicPr>
        <p:blipFill>
          <a:blip r:embed="rId3"/>
          <a:srcRect/>
          <a:stretch>
            <a:fillRect/>
          </a:stretch>
        </p:blipFill>
        <p:spPr>
          <a:xfrm>
            <a:off x="3404393" y="5734595"/>
            <a:ext cx="5383219" cy="768096"/>
          </a:xfrm>
          <a:prstGeom prst="rect">
            <a:avLst/>
          </a:prstGeom>
          <a:noFill/>
          <a:ln cap="flat">
            <a:noFill/>
          </a:ln>
        </p:spPr>
      </p:pic>
      <p:sp>
        <p:nvSpPr>
          <p:cNvPr id="7" name="Text Placeholder 6">
            <a:extLst>
              <a:ext uri="{FF2B5EF4-FFF2-40B4-BE49-F238E27FC236}">
                <a16:creationId xmlns:a16="http://schemas.microsoft.com/office/drawing/2014/main" id="{CA383645-5F27-2E02-7143-57A38E71B922}"/>
              </a:ext>
            </a:extLst>
          </p:cNvPr>
          <p:cNvSpPr>
            <a:spLocks noGrp="1"/>
          </p:cNvSpPr>
          <p:nvPr>
            <p:ph type="body" sz="quarter" idx="10"/>
          </p:nvPr>
        </p:nvSpPr>
        <p:spPr>
          <a:xfrm>
            <a:off x="1204785" y="2196834"/>
            <a:ext cx="9834562" cy="906463"/>
          </a:xfrm>
        </p:spPr>
        <p:txBody>
          <a:bodyPr/>
          <a:lstStyle>
            <a:lvl1pPr marL="0" indent="0">
              <a:buNone/>
              <a:defRPr kumimoji="0" lang="en-US" sz="3600" b="1" i="0" u="none" strike="noStrike" kern="1200" cap="none" spc="0" normalizeH="0" baseline="0" dirty="0">
                <a:ln>
                  <a:noFill/>
                </a:ln>
                <a:solidFill>
                  <a:srgbClr val="002060"/>
                </a:solidFill>
                <a:effectLst/>
                <a:uLnTx/>
                <a:uFillTx/>
                <a:latin typeface="Calibri"/>
                <a:ea typeface="+mj-ea"/>
                <a:cs typeface="+mj-cs"/>
              </a:defRPr>
            </a:lvl1pPr>
            <a:lvl2pPr>
              <a:defRPr/>
            </a:lvl2pPr>
            <a:lvl3pPr>
              <a:defRPr/>
            </a:lvl3pPr>
            <a:lvl4pPr>
              <a:defRPr/>
            </a:lvl4pPr>
            <a:lvl5pPr>
              <a:defRPr/>
            </a:lvl5pPr>
          </a:lstStyle>
          <a:p>
            <a:pPr marL="228600" marR="0" lvl="0" indent="-228600" algn="ctr" defTabSz="685800" rtl="0" eaLnBrk="1" fontAlgn="auto" latinLnBrk="0" hangingPunct="1">
              <a:lnSpc>
                <a:spcPct val="100000"/>
              </a:lnSpc>
              <a:spcBef>
                <a:spcPct val="0"/>
              </a:spcBef>
              <a:spcAft>
                <a:spcPts val="0"/>
              </a:spcAft>
              <a:buClrTx/>
              <a:buSzTx/>
              <a:tabLst/>
              <a:defRPr/>
            </a:pPr>
            <a:r>
              <a:rPr lang="en-US"/>
              <a:t>Click to edit Master text styles</a:t>
            </a:r>
          </a:p>
        </p:txBody>
      </p:sp>
      <p:sp>
        <p:nvSpPr>
          <p:cNvPr id="9" name="Text Placeholder 8">
            <a:extLst>
              <a:ext uri="{FF2B5EF4-FFF2-40B4-BE49-F238E27FC236}">
                <a16:creationId xmlns:a16="http://schemas.microsoft.com/office/drawing/2014/main" id="{1E19924E-E686-3C35-AFEF-F466E577855C}"/>
              </a:ext>
            </a:extLst>
          </p:cNvPr>
          <p:cNvSpPr>
            <a:spLocks noGrp="1"/>
          </p:cNvSpPr>
          <p:nvPr>
            <p:ph type="body" sz="quarter" idx="11" hasCustomPrompt="1"/>
          </p:nvPr>
        </p:nvSpPr>
        <p:spPr>
          <a:xfrm>
            <a:off x="3221832" y="3200400"/>
            <a:ext cx="6647688" cy="914400"/>
          </a:xfrm>
        </p:spPr>
        <p:txBody>
          <a:bodyPr>
            <a:noAutofit/>
          </a:bodyPr>
          <a:lstStyle>
            <a:lvl1pPr marL="0" indent="0">
              <a:buNone/>
              <a:defRPr kumimoji="0" lang="en-US" sz="2400" b="0" i="0" u="none" strike="noStrike" kern="1200" cap="none" spc="0" normalizeH="0" baseline="0" dirty="0">
                <a:ln>
                  <a:noFill/>
                </a:ln>
                <a:solidFill>
                  <a:srgbClr val="002060"/>
                </a:solidFill>
                <a:effectLst/>
                <a:uLnTx/>
                <a:uFillTx/>
                <a:latin typeface="Calibri"/>
                <a:ea typeface="+mn-ea"/>
                <a:cs typeface="+mn-cs"/>
              </a:defRPr>
            </a:lvl1pPr>
          </a:lstStyle>
          <a:p>
            <a:pPr marR="0" lvl="0" algn="l" defTabSz="685800" rtl="0" eaLnBrk="1" fontAlgn="auto" latinLnBrk="0" hangingPunct="1">
              <a:lnSpc>
                <a:spcPct val="100000"/>
              </a:lnSpc>
              <a:spcBef>
                <a:spcPct val="20000"/>
              </a:spcBef>
              <a:spcAft>
                <a:spcPts val="0"/>
              </a:spcAft>
              <a:buClrTx/>
              <a:buSzTx/>
              <a:buFont typeface="Arial" pitchFamily="34" charset="0"/>
              <a:tabLst/>
            </a:pPr>
            <a:r>
              <a:rPr lang="en-US"/>
              <a:t>Date</a:t>
            </a:r>
          </a:p>
          <a:p>
            <a:pPr marR="0" lvl="0" algn="l" defTabSz="685800" rtl="0" eaLnBrk="1" fontAlgn="auto" latinLnBrk="0" hangingPunct="1">
              <a:lnSpc>
                <a:spcPct val="100000"/>
              </a:lnSpc>
              <a:spcBef>
                <a:spcPct val="20000"/>
              </a:spcBef>
              <a:spcAft>
                <a:spcPts val="0"/>
              </a:spcAft>
              <a:buClrTx/>
              <a:buSzTx/>
              <a:buFont typeface="Arial" pitchFamily="34" charset="0"/>
              <a:tabLst/>
            </a:pPr>
            <a:endParaRPr lang="en-US"/>
          </a:p>
          <a:p>
            <a:pPr marR="0" lvl="0" algn="l" defTabSz="685800" rtl="0" eaLnBrk="1" fontAlgn="auto" latinLnBrk="0" hangingPunct="1">
              <a:lnSpc>
                <a:spcPct val="100000"/>
              </a:lnSpc>
              <a:spcBef>
                <a:spcPct val="20000"/>
              </a:spcBef>
              <a:spcAft>
                <a:spcPts val="0"/>
              </a:spcAft>
              <a:buClrTx/>
              <a:buSzTx/>
              <a:buFont typeface="Arial" pitchFamily="34" charset="0"/>
              <a:tabLst/>
            </a:pPr>
            <a:r>
              <a:rPr lang="en-US"/>
              <a:t>Presenter Name, Title</a:t>
            </a:r>
          </a:p>
        </p:txBody>
      </p:sp>
    </p:spTree>
    <p:extLst>
      <p:ext uri="{BB962C8B-B14F-4D97-AF65-F5344CB8AC3E}">
        <p14:creationId xmlns:p14="http://schemas.microsoft.com/office/powerpoint/2010/main" val="145199315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esenter Title">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19">
            <a:extLst>
              <a:ext uri="{FF2B5EF4-FFF2-40B4-BE49-F238E27FC236}">
                <a16:creationId xmlns:a16="http://schemas.microsoft.com/office/drawing/2014/main" id="{4B77CFD3-A7B0-356D-DA48-23C92CC59DC3}"/>
              </a:ext>
            </a:extLst>
          </p:cNvPr>
          <p:cNvSpPr txBox="1">
            <a:spLocks noGrp="1"/>
          </p:cNvSpPr>
          <p:nvPr>
            <p:ph type="body" idx="4294967295"/>
          </p:nvPr>
        </p:nvSpPr>
        <p:spPr>
          <a:xfrm>
            <a:off x="376239" y="2556086"/>
            <a:ext cx="5240307" cy="479090"/>
          </a:xfrm>
        </p:spPr>
        <p:txBody>
          <a:bodyPr>
            <a:noAutofit/>
          </a:bodyPr>
          <a:lstStyle>
            <a:lvl1pPr marL="0" indent="0">
              <a:buNone/>
              <a:defRPr sz="2800" b="1" cap="all">
                <a:solidFill>
                  <a:srgbClr val="002060"/>
                </a:solidFill>
                <a:latin typeface="Source Sans Pro Semibold" pitchFamily="34"/>
              </a:defRPr>
            </a:lvl1pPr>
          </a:lstStyle>
          <a:p>
            <a:pPr lvl="0"/>
            <a:r>
              <a:rPr lang="en-US"/>
              <a:t>First Name</a:t>
            </a:r>
          </a:p>
        </p:txBody>
      </p:sp>
      <p:sp>
        <p:nvSpPr>
          <p:cNvPr id="3" name="Text Placeholder 19">
            <a:extLst>
              <a:ext uri="{FF2B5EF4-FFF2-40B4-BE49-F238E27FC236}">
                <a16:creationId xmlns:a16="http://schemas.microsoft.com/office/drawing/2014/main" id="{E81264E0-3004-76A5-07C1-EE25DAD1F8F0}"/>
              </a:ext>
            </a:extLst>
          </p:cNvPr>
          <p:cNvSpPr txBox="1">
            <a:spLocks noGrp="1"/>
          </p:cNvSpPr>
          <p:nvPr>
            <p:ph type="body" idx="4294967295"/>
          </p:nvPr>
        </p:nvSpPr>
        <p:spPr>
          <a:xfrm>
            <a:off x="376239" y="3027688"/>
            <a:ext cx="5240307" cy="479090"/>
          </a:xfrm>
        </p:spPr>
        <p:txBody>
          <a:bodyPr>
            <a:noAutofit/>
          </a:bodyPr>
          <a:lstStyle>
            <a:lvl1pPr marL="0" indent="0">
              <a:buNone/>
              <a:defRPr sz="2800" b="1" cap="all">
                <a:solidFill>
                  <a:srgbClr val="002060"/>
                </a:solidFill>
                <a:latin typeface="Source Sans Pro Semibold" pitchFamily="34"/>
              </a:defRPr>
            </a:lvl1pPr>
          </a:lstStyle>
          <a:p>
            <a:pPr lvl="0"/>
            <a:r>
              <a:rPr lang="en-US"/>
              <a:t>Last Name</a:t>
            </a:r>
          </a:p>
        </p:txBody>
      </p:sp>
      <p:sp>
        <p:nvSpPr>
          <p:cNvPr id="4" name="Picture Placeholder 4">
            <a:extLst>
              <a:ext uri="{FF2B5EF4-FFF2-40B4-BE49-F238E27FC236}">
                <a16:creationId xmlns:a16="http://schemas.microsoft.com/office/drawing/2014/main" id="{D475D098-BE16-8262-4A55-6996C70B6712}"/>
              </a:ext>
            </a:extLst>
          </p:cNvPr>
          <p:cNvSpPr txBox="1">
            <a:spLocks noGrp="1"/>
          </p:cNvSpPr>
          <p:nvPr>
            <p:ph type="pic" idx="4294967295"/>
          </p:nvPr>
        </p:nvSpPr>
        <p:spPr>
          <a:xfrm>
            <a:off x="5825486" y="1114425"/>
            <a:ext cx="5985516" cy="4701753"/>
          </a:xfrm>
        </p:spPr>
        <p:txBody>
          <a:bodyPr/>
          <a:lstStyle>
            <a:lvl1pPr>
              <a:defRPr sz="2000">
                <a:solidFill>
                  <a:srgbClr val="A6A6A6"/>
                </a:solidFill>
                <a:latin typeface="Source Sans Pro" pitchFamily="34"/>
              </a:defRPr>
            </a:lvl1pPr>
          </a:lstStyle>
          <a:p>
            <a:pPr lvl="0"/>
            <a:r>
              <a:rPr lang="en-US"/>
              <a:t>Click icon to add picture</a:t>
            </a:r>
          </a:p>
        </p:txBody>
      </p:sp>
      <p:sp>
        <p:nvSpPr>
          <p:cNvPr id="5" name="Title 22">
            <a:extLst>
              <a:ext uri="{FF2B5EF4-FFF2-40B4-BE49-F238E27FC236}">
                <a16:creationId xmlns:a16="http://schemas.microsoft.com/office/drawing/2014/main" id="{0A968B13-A5D1-49E9-707E-8BF5445DEF94}"/>
              </a:ext>
            </a:extLst>
          </p:cNvPr>
          <p:cNvSpPr txBox="1">
            <a:spLocks noGrp="1"/>
          </p:cNvSpPr>
          <p:nvPr>
            <p:ph type="title"/>
          </p:nvPr>
        </p:nvSpPr>
        <p:spPr>
          <a:xfrm>
            <a:off x="386809" y="503029"/>
            <a:ext cx="10515600" cy="569908"/>
          </a:xfrm>
        </p:spPr>
        <p:txBody>
          <a:bodyPr/>
          <a:lstStyle>
            <a:lvl1pPr>
              <a:defRPr>
                <a:latin typeface="Source Sans Pro SemiBold" pitchFamily="34"/>
              </a:defRPr>
            </a:lvl1pPr>
          </a:lstStyle>
          <a:p>
            <a:pPr lvl="0"/>
            <a:r>
              <a:rPr lang="en-US"/>
              <a:t>Click to edit presentation title</a:t>
            </a:r>
          </a:p>
        </p:txBody>
      </p:sp>
    </p:spTree>
    <p:extLst>
      <p:ext uri="{BB962C8B-B14F-4D97-AF65-F5344CB8AC3E}">
        <p14:creationId xmlns:p14="http://schemas.microsoft.com/office/powerpoint/2010/main" val="266560529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a:blip r:embed="rId2"/>
          <a:stretch>
            <a:fillRect/>
          </a:stretch>
        </a:blipFill>
        <a:effectLst/>
      </p:bgPr>
    </p:bg>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F65E90A-97AB-C2EB-14ED-6CF1BA7CD0E4}"/>
              </a:ext>
            </a:extLst>
          </p:cNvPr>
          <p:cNvSpPr txBox="1">
            <a:spLocks noGrp="1"/>
          </p:cNvSpPr>
          <p:nvPr>
            <p:ph type="body" idx="4294967295"/>
          </p:nvPr>
        </p:nvSpPr>
        <p:spPr>
          <a:xfrm>
            <a:off x="386809" y="1189242"/>
            <a:ext cx="5219166" cy="830266"/>
          </a:xfrm>
        </p:spPr>
        <p:txBody>
          <a:bodyPr>
            <a:noAutofit/>
          </a:bodyPr>
          <a:lstStyle>
            <a:lvl1pPr>
              <a:spcAft>
                <a:spcPts val="0"/>
              </a:spcAft>
              <a:buClrTx/>
              <a:buSzPct val="100000"/>
              <a:defRPr sz="2200"/>
            </a:lvl1pPr>
            <a:lvl2pPr marL="777240" indent="-228600">
              <a:buClrTx/>
              <a:buSzPct val="100000"/>
              <a:buFont typeface="Courier New" panose="02070309020205020404" pitchFamily="49" charset="0"/>
              <a:buChar char="o"/>
              <a:defRPr sz="2200"/>
            </a:lvl2pPr>
            <a:lvl3pPr marL="1234440" indent="-228600">
              <a:buClrTx/>
              <a:buSzPct val="100000"/>
              <a:buFont typeface="Wingdings" panose="05000000000000000000" pitchFamily="2" charset="2"/>
              <a:buChar char="Ø"/>
              <a:defRPr sz="2200"/>
            </a:lvl3pPr>
          </a:lstStyle>
          <a:p>
            <a:endParaRPr lang="en-US"/>
          </a:p>
          <a:p>
            <a:pPr lvl="1"/>
            <a:endParaRPr lang="en-US"/>
          </a:p>
          <a:p>
            <a:pPr lvl="2"/>
            <a:endParaRPr lang="en-US"/>
          </a:p>
        </p:txBody>
      </p:sp>
      <p:sp>
        <p:nvSpPr>
          <p:cNvPr id="6" name="Title 7">
            <a:extLst>
              <a:ext uri="{FF2B5EF4-FFF2-40B4-BE49-F238E27FC236}">
                <a16:creationId xmlns:a16="http://schemas.microsoft.com/office/drawing/2014/main" id="{52C41DE0-BE19-CAC9-E27B-4510D8AF5446}"/>
              </a:ext>
            </a:extLst>
          </p:cNvPr>
          <p:cNvSpPr txBox="1">
            <a:spLocks noGrp="1"/>
          </p:cNvSpPr>
          <p:nvPr>
            <p:ph type="title"/>
          </p:nvPr>
        </p:nvSpPr>
        <p:spPr>
          <a:xfrm>
            <a:off x="386809" y="503029"/>
            <a:ext cx="10515600" cy="569908"/>
          </a:xfrm>
        </p:spPr>
        <p:txBody>
          <a:bodyPr>
            <a:noAutofit/>
          </a:bodyPr>
          <a:lstStyle>
            <a:lvl1pPr>
              <a:defRPr sz="3600">
                <a:solidFill>
                  <a:schemeClr val="accent1"/>
                </a:solidFill>
              </a:defRPr>
            </a:lvl1pPr>
          </a:lstStyle>
          <a:p>
            <a:endParaRPr lang="en-US"/>
          </a:p>
        </p:txBody>
      </p:sp>
    </p:spTree>
    <p:extLst>
      <p:ext uri="{BB962C8B-B14F-4D97-AF65-F5344CB8AC3E}">
        <p14:creationId xmlns:p14="http://schemas.microsoft.com/office/powerpoint/2010/main" val="50664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a:blip r:embed="rId2"/>
          <a:stretch>
            <a:fillRect/>
          </a:stretch>
        </a:blipFill>
        <a:effectLst/>
      </p:bgPr>
    </p:bg>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F65E90A-97AB-C2EB-14ED-6CF1BA7CD0E4}"/>
              </a:ext>
            </a:extLst>
          </p:cNvPr>
          <p:cNvSpPr txBox="1">
            <a:spLocks noGrp="1"/>
          </p:cNvSpPr>
          <p:nvPr>
            <p:ph type="body" idx="4294967295"/>
          </p:nvPr>
        </p:nvSpPr>
        <p:spPr>
          <a:xfrm>
            <a:off x="386809" y="1189242"/>
            <a:ext cx="5219166" cy="830266"/>
          </a:xfrm>
        </p:spPr>
        <p:txBody>
          <a:bodyPr>
            <a:noAutofit/>
          </a:bodyPr>
          <a:lstStyle>
            <a:lvl1pPr>
              <a:buSzPct val="100000"/>
              <a:defRPr>
                <a:latin typeface="+mn-lt"/>
              </a:defRPr>
            </a:lvl1pPr>
          </a:lstStyle>
          <a:p>
            <a:endParaRPr lang="en-US"/>
          </a:p>
        </p:txBody>
      </p:sp>
      <p:sp>
        <p:nvSpPr>
          <p:cNvPr id="6" name="Title 7">
            <a:extLst>
              <a:ext uri="{FF2B5EF4-FFF2-40B4-BE49-F238E27FC236}">
                <a16:creationId xmlns:a16="http://schemas.microsoft.com/office/drawing/2014/main" id="{52C41DE0-BE19-CAC9-E27B-4510D8AF5446}"/>
              </a:ext>
            </a:extLst>
          </p:cNvPr>
          <p:cNvSpPr txBox="1">
            <a:spLocks noGrp="1"/>
          </p:cNvSpPr>
          <p:nvPr>
            <p:ph type="title"/>
          </p:nvPr>
        </p:nvSpPr>
        <p:spPr>
          <a:xfrm>
            <a:off x="386809" y="503029"/>
            <a:ext cx="10515600" cy="569908"/>
          </a:xfrm>
        </p:spPr>
        <p:txBody>
          <a:bodyPr>
            <a:noAutofit/>
          </a:bodyPr>
          <a:lstStyle>
            <a:lvl1pPr>
              <a:defRPr sz="3600">
                <a:latin typeface="+mn-lt"/>
              </a:defRPr>
            </a:lvl1pPr>
          </a:lstStyle>
          <a:p>
            <a:endParaRPr lang="en-US"/>
          </a:p>
        </p:txBody>
      </p:sp>
    </p:spTree>
    <p:extLst>
      <p:ext uri="{BB962C8B-B14F-4D97-AF65-F5344CB8AC3E}">
        <p14:creationId xmlns:p14="http://schemas.microsoft.com/office/powerpoint/2010/main" val="506640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 Tex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5EC39A77-09A7-2D17-60AD-F4A4F66092DB}"/>
              </a:ext>
            </a:extLst>
          </p:cNvPr>
          <p:cNvSpPr>
            <a:spLocks noGrp="1"/>
          </p:cNvSpPr>
          <p:nvPr>
            <p:ph type="title" hasCustomPrompt="1"/>
          </p:nvPr>
        </p:nvSpPr>
        <p:spPr>
          <a:xfrm>
            <a:off x="381001" y="1104268"/>
            <a:ext cx="11086475" cy="889427"/>
          </a:xfrm>
          <a:prstGeom prst="rect">
            <a:avLst/>
          </a:prstGeom>
        </p:spPr>
        <p:txBody>
          <a:bodyPr anchor="t"/>
          <a:lstStyle>
            <a:lvl1pPr algn="l">
              <a:lnSpc>
                <a:spcPts val="4651"/>
              </a:lnSpc>
              <a:defRPr sz="4500">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F3F8A7FD-B0D9-1914-E3B9-FE6E1AC621D3}"/>
              </a:ext>
            </a:extLst>
          </p:cNvPr>
          <p:cNvSpPr>
            <a:spLocks noGrp="1"/>
          </p:cNvSpPr>
          <p:nvPr>
            <p:ph type="body" idx="1" hasCustomPrompt="1"/>
          </p:nvPr>
        </p:nvSpPr>
        <p:spPr>
          <a:xfrm>
            <a:off x="381006" y="2230132"/>
            <a:ext cx="9107775" cy="3523609"/>
          </a:xfrm>
          <a:prstGeom prst="rect">
            <a:avLst/>
          </a:prstGeom>
        </p:spPr>
        <p:txBody>
          <a:bodyPr/>
          <a:lstStyle>
            <a:lvl1pPr marL="0" indent="0">
              <a:buNone/>
              <a:defRPr sz="1801">
                <a:solidFill>
                  <a:schemeClr val="tx1"/>
                </a:solidFill>
                <a:latin typeface="Source Sans Pro" panose="020B0503030403020204" pitchFamily="34" charset="0"/>
              </a:defRPr>
            </a:lvl1pPr>
            <a:lvl2pPr marL="342882" indent="0">
              <a:buNone/>
              <a:defRPr sz="1500">
                <a:solidFill>
                  <a:schemeClr val="tx1">
                    <a:tint val="75000"/>
                  </a:schemeClr>
                </a:solidFill>
              </a:defRPr>
            </a:lvl2pPr>
            <a:lvl3pPr marL="685767" indent="0">
              <a:buNone/>
              <a:defRPr sz="1351">
                <a:solidFill>
                  <a:schemeClr val="tx1">
                    <a:tint val="75000"/>
                  </a:schemeClr>
                </a:solidFill>
              </a:defRPr>
            </a:lvl3pPr>
            <a:lvl4pPr marL="1028649" indent="0">
              <a:buNone/>
              <a:defRPr sz="1200">
                <a:solidFill>
                  <a:schemeClr val="tx1">
                    <a:tint val="75000"/>
                  </a:schemeClr>
                </a:solidFill>
              </a:defRPr>
            </a:lvl4pPr>
            <a:lvl5pPr marL="1371531" indent="0">
              <a:buNone/>
              <a:defRPr sz="1200">
                <a:solidFill>
                  <a:schemeClr val="tx1">
                    <a:tint val="75000"/>
                  </a:schemeClr>
                </a:solidFill>
              </a:defRPr>
            </a:lvl5pPr>
            <a:lvl6pPr marL="1714414" indent="0">
              <a:buNone/>
              <a:defRPr sz="1200">
                <a:solidFill>
                  <a:schemeClr val="tx1">
                    <a:tint val="75000"/>
                  </a:schemeClr>
                </a:solidFill>
              </a:defRPr>
            </a:lvl6pPr>
            <a:lvl7pPr marL="2057298"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Click to edit text</a:t>
            </a:r>
          </a:p>
        </p:txBody>
      </p:sp>
      <p:cxnSp>
        <p:nvCxnSpPr>
          <p:cNvPr id="4" name="Straight Connector 3">
            <a:extLst>
              <a:ext uri="{FF2B5EF4-FFF2-40B4-BE49-F238E27FC236}">
                <a16:creationId xmlns:a16="http://schemas.microsoft.com/office/drawing/2014/main" id="{2205DBC0-244D-E6A3-2046-468B5EC1A193}"/>
              </a:ext>
            </a:extLst>
          </p:cNvPr>
          <p:cNvCxnSpPr>
            <a:cxnSpLocks/>
          </p:cNvCxnSpPr>
          <p:nvPr userDrawn="1"/>
        </p:nvCxnSpPr>
        <p:spPr>
          <a:xfrm>
            <a:off x="381006"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284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resenter Title">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19">
            <a:extLst>
              <a:ext uri="{FF2B5EF4-FFF2-40B4-BE49-F238E27FC236}">
                <a16:creationId xmlns:a16="http://schemas.microsoft.com/office/drawing/2014/main" id="{4B77CFD3-A7B0-356D-DA48-23C92CC59DC3}"/>
              </a:ext>
            </a:extLst>
          </p:cNvPr>
          <p:cNvSpPr txBox="1">
            <a:spLocks noGrp="1"/>
          </p:cNvSpPr>
          <p:nvPr>
            <p:ph type="body" idx="4294967295"/>
          </p:nvPr>
        </p:nvSpPr>
        <p:spPr>
          <a:xfrm>
            <a:off x="376239" y="2556086"/>
            <a:ext cx="5240307" cy="479090"/>
          </a:xfrm>
        </p:spPr>
        <p:txBody>
          <a:bodyPr>
            <a:noAutofit/>
          </a:bodyPr>
          <a:lstStyle>
            <a:lvl1pPr marL="0" indent="0">
              <a:buNone/>
              <a:defRPr sz="2800" b="1" cap="all">
                <a:solidFill>
                  <a:srgbClr val="002060"/>
                </a:solidFill>
                <a:latin typeface="+mn-lt"/>
              </a:defRPr>
            </a:lvl1pPr>
          </a:lstStyle>
          <a:p>
            <a:pPr lvl="0"/>
            <a:r>
              <a:rPr lang="en-US"/>
              <a:t>First Name</a:t>
            </a:r>
          </a:p>
        </p:txBody>
      </p:sp>
      <p:sp>
        <p:nvSpPr>
          <p:cNvPr id="3" name="Text Placeholder 19">
            <a:extLst>
              <a:ext uri="{FF2B5EF4-FFF2-40B4-BE49-F238E27FC236}">
                <a16:creationId xmlns:a16="http://schemas.microsoft.com/office/drawing/2014/main" id="{E81264E0-3004-76A5-07C1-EE25DAD1F8F0}"/>
              </a:ext>
            </a:extLst>
          </p:cNvPr>
          <p:cNvSpPr txBox="1">
            <a:spLocks noGrp="1"/>
          </p:cNvSpPr>
          <p:nvPr>
            <p:ph type="body" idx="4294967295"/>
          </p:nvPr>
        </p:nvSpPr>
        <p:spPr>
          <a:xfrm>
            <a:off x="376239" y="3027688"/>
            <a:ext cx="5240307" cy="479090"/>
          </a:xfrm>
        </p:spPr>
        <p:txBody>
          <a:bodyPr>
            <a:noAutofit/>
          </a:bodyPr>
          <a:lstStyle>
            <a:lvl1pPr marL="0" indent="0">
              <a:buNone/>
              <a:defRPr sz="2800" b="1" cap="all">
                <a:solidFill>
                  <a:srgbClr val="002060"/>
                </a:solidFill>
                <a:latin typeface="+mn-lt"/>
              </a:defRPr>
            </a:lvl1pPr>
          </a:lstStyle>
          <a:p>
            <a:pPr lvl="0"/>
            <a:r>
              <a:rPr lang="en-US"/>
              <a:t>Last Name</a:t>
            </a:r>
          </a:p>
        </p:txBody>
      </p:sp>
      <p:sp>
        <p:nvSpPr>
          <p:cNvPr id="4" name="Picture Placeholder 4">
            <a:extLst>
              <a:ext uri="{FF2B5EF4-FFF2-40B4-BE49-F238E27FC236}">
                <a16:creationId xmlns:a16="http://schemas.microsoft.com/office/drawing/2014/main" id="{D475D098-BE16-8262-4A55-6996C70B6712}"/>
              </a:ext>
            </a:extLst>
          </p:cNvPr>
          <p:cNvSpPr txBox="1">
            <a:spLocks noGrp="1"/>
          </p:cNvSpPr>
          <p:nvPr>
            <p:ph type="pic" idx="4294967295"/>
          </p:nvPr>
        </p:nvSpPr>
        <p:spPr>
          <a:xfrm>
            <a:off x="5825486" y="1114425"/>
            <a:ext cx="5985516" cy="4701753"/>
          </a:xfrm>
        </p:spPr>
        <p:txBody>
          <a:bodyPr/>
          <a:lstStyle>
            <a:lvl1pPr>
              <a:defRPr sz="2000">
                <a:solidFill>
                  <a:srgbClr val="A6A6A6"/>
                </a:solidFill>
                <a:latin typeface="+mn-lt"/>
              </a:defRPr>
            </a:lvl1pPr>
          </a:lstStyle>
          <a:p>
            <a:pPr lvl="0"/>
            <a:r>
              <a:rPr lang="en-US"/>
              <a:t>Click icon to add picture</a:t>
            </a:r>
          </a:p>
        </p:txBody>
      </p:sp>
      <p:sp>
        <p:nvSpPr>
          <p:cNvPr id="5" name="Title 22">
            <a:extLst>
              <a:ext uri="{FF2B5EF4-FFF2-40B4-BE49-F238E27FC236}">
                <a16:creationId xmlns:a16="http://schemas.microsoft.com/office/drawing/2014/main" id="{0A968B13-A5D1-49E9-707E-8BF5445DEF94}"/>
              </a:ext>
            </a:extLst>
          </p:cNvPr>
          <p:cNvSpPr txBox="1">
            <a:spLocks noGrp="1"/>
          </p:cNvSpPr>
          <p:nvPr>
            <p:ph type="title"/>
          </p:nvPr>
        </p:nvSpPr>
        <p:spPr>
          <a:xfrm>
            <a:off x="386809" y="503029"/>
            <a:ext cx="10515600" cy="569908"/>
          </a:xfrm>
        </p:spPr>
        <p:txBody>
          <a:bodyPr/>
          <a:lstStyle>
            <a:lvl1pPr>
              <a:defRPr>
                <a:latin typeface="+mn-lt"/>
              </a:defRPr>
            </a:lvl1pPr>
          </a:lstStyle>
          <a:p>
            <a:pPr lvl="0"/>
            <a:r>
              <a:rPr lang="en-US"/>
              <a:t>Click to edit presentation title</a:t>
            </a:r>
          </a:p>
        </p:txBody>
      </p:sp>
    </p:spTree>
    <p:extLst>
      <p:ext uri="{BB962C8B-B14F-4D97-AF65-F5344CB8AC3E}">
        <p14:creationId xmlns:p14="http://schemas.microsoft.com/office/powerpoint/2010/main" val="413522604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a:blip r:embed="rId2"/>
          <a:stretch>
            <a:fillRect/>
          </a:stretch>
        </a:blipFill>
        <a:effectLst/>
      </p:bgPr>
    </p:bg>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F65E90A-97AB-C2EB-14ED-6CF1BA7CD0E4}"/>
              </a:ext>
            </a:extLst>
          </p:cNvPr>
          <p:cNvSpPr txBox="1">
            <a:spLocks noGrp="1"/>
          </p:cNvSpPr>
          <p:nvPr>
            <p:ph type="body" idx="4294967295"/>
          </p:nvPr>
        </p:nvSpPr>
        <p:spPr>
          <a:xfrm>
            <a:off x="386809" y="1189242"/>
            <a:ext cx="5219166" cy="830266"/>
          </a:xfrm>
        </p:spPr>
        <p:txBody>
          <a:bodyPr>
            <a:noAutofit/>
          </a:bodyPr>
          <a:lstStyle>
            <a:lvl1pPr>
              <a:buSzPct val="100000"/>
              <a:defRPr>
                <a:latin typeface="+mn-lt"/>
              </a:defRPr>
            </a:lvl1pPr>
          </a:lstStyle>
          <a:p>
            <a:endParaRPr lang="en-US"/>
          </a:p>
        </p:txBody>
      </p:sp>
      <p:sp>
        <p:nvSpPr>
          <p:cNvPr id="6" name="Title 7">
            <a:extLst>
              <a:ext uri="{FF2B5EF4-FFF2-40B4-BE49-F238E27FC236}">
                <a16:creationId xmlns:a16="http://schemas.microsoft.com/office/drawing/2014/main" id="{52C41DE0-BE19-CAC9-E27B-4510D8AF5446}"/>
              </a:ext>
            </a:extLst>
          </p:cNvPr>
          <p:cNvSpPr txBox="1">
            <a:spLocks noGrp="1"/>
          </p:cNvSpPr>
          <p:nvPr>
            <p:ph type="title"/>
          </p:nvPr>
        </p:nvSpPr>
        <p:spPr>
          <a:xfrm>
            <a:off x="386809" y="503029"/>
            <a:ext cx="10515600" cy="569908"/>
          </a:xfrm>
        </p:spPr>
        <p:txBody>
          <a:bodyPr>
            <a:noAutofit/>
          </a:bodyPr>
          <a:lstStyle>
            <a:lvl1pPr>
              <a:defRPr sz="3600">
                <a:latin typeface="+mn-lt"/>
              </a:defRPr>
            </a:lvl1pPr>
          </a:lstStyle>
          <a:p>
            <a:endParaRPr lang="en-US"/>
          </a:p>
        </p:txBody>
      </p:sp>
    </p:spTree>
    <p:extLst>
      <p:ext uri="{BB962C8B-B14F-4D97-AF65-F5344CB8AC3E}">
        <p14:creationId xmlns:p14="http://schemas.microsoft.com/office/powerpoint/2010/main" val="94335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GOV">
    <p:bg>
      <p:bgPr>
        <a:blipFill>
          <a:blip r:embed="rId2"/>
          <a:stretch>
            <a:fillRect/>
          </a:stretch>
        </a:blipFill>
        <a:effectLst/>
      </p:bgPr>
    </p:bg>
    <p:spTree>
      <p:nvGrpSpPr>
        <p:cNvPr id="1" name=""/>
        <p:cNvGrpSpPr/>
        <p:nvPr/>
      </p:nvGrpSpPr>
      <p:grpSpPr>
        <a:xfrm>
          <a:off x="0" y="0"/>
          <a:ext cx="0" cy="0"/>
          <a:chOff x="0" y="0"/>
          <a:chExt cx="0" cy="0"/>
        </a:xfrm>
      </p:grpSpPr>
      <p:cxnSp>
        <p:nvCxnSpPr>
          <p:cNvPr id="2" name="Straight Connector 13">
            <a:extLst>
              <a:ext uri="{FF2B5EF4-FFF2-40B4-BE49-F238E27FC236}">
                <a16:creationId xmlns:a16="http://schemas.microsoft.com/office/drawing/2014/main" id="{C182DC94-6BF9-DF73-89E9-674EC1A7CFAC}"/>
              </a:ext>
            </a:extLst>
          </p:cNvPr>
          <p:cNvCxnSpPr/>
          <p:nvPr/>
        </p:nvCxnSpPr>
        <p:spPr>
          <a:xfrm>
            <a:off x="4477661" y="3027240"/>
            <a:ext cx="3236683" cy="0"/>
          </a:xfrm>
          <a:prstGeom prst="straightConnector1">
            <a:avLst/>
          </a:prstGeom>
          <a:noFill/>
          <a:ln w="25402" cap="flat">
            <a:solidFill>
              <a:srgbClr val="C12637"/>
            </a:solidFill>
            <a:prstDash val="solid"/>
            <a:miter/>
          </a:ln>
        </p:spPr>
      </p:cxnSp>
      <p:pic>
        <p:nvPicPr>
          <p:cNvPr id="3" name="Picture 1">
            <a:extLst>
              <a:ext uri="{FF2B5EF4-FFF2-40B4-BE49-F238E27FC236}">
                <a16:creationId xmlns:a16="http://schemas.microsoft.com/office/drawing/2014/main" id="{0A069305-D612-90B8-E413-FBDBFFF66377}"/>
              </a:ext>
            </a:extLst>
          </p:cNvPr>
          <p:cNvPicPr>
            <a:picLocks noChangeAspect="1"/>
          </p:cNvPicPr>
          <p:nvPr/>
        </p:nvPicPr>
        <p:blipFill>
          <a:blip r:embed="rId3"/>
          <a:srcRect/>
          <a:stretch>
            <a:fillRect/>
          </a:stretch>
        </p:blipFill>
        <p:spPr>
          <a:xfrm>
            <a:off x="3404393" y="5734595"/>
            <a:ext cx="5383219" cy="768096"/>
          </a:xfrm>
          <a:prstGeom prst="rect">
            <a:avLst/>
          </a:prstGeom>
          <a:noFill/>
          <a:ln cap="flat">
            <a:noFill/>
          </a:ln>
        </p:spPr>
      </p:pic>
      <p:sp>
        <p:nvSpPr>
          <p:cNvPr id="7" name="Text Placeholder 6">
            <a:extLst>
              <a:ext uri="{FF2B5EF4-FFF2-40B4-BE49-F238E27FC236}">
                <a16:creationId xmlns:a16="http://schemas.microsoft.com/office/drawing/2014/main" id="{CA383645-5F27-2E02-7143-57A38E71B922}"/>
              </a:ext>
            </a:extLst>
          </p:cNvPr>
          <p:cNvSpPr>
            <a:spLocks noGrp="1"/>
          </p:cNvSpPr>
          <p:nvPr>
            <p:ph type="body" sz="quarter" idx="10"/>
          </p:nvPr>
        </p:nvSpPr>
        <p:spPr>
          <a:xfrm>
            <a:off x="1204785" y="2196834"/>
            <a:ext cx="9834562" cy="906463"/>
          </a:xfrm>
        </p:spPr>
        <p:txBody>
          <a:bodyPr/>
          <a:lstStyle>
            <a:lvl1pPr marL="0" indent="0">
              <a:buNone/>
              <a:defRPr kumimoji="0" lang="en-US" sz="3600" b="1" i="0" u="none" strike="noStrike" kern="1200" cap="none" spc="0" normalizeH="0" baseline="0" dirty="0">
                <a:ln>
                  <a:noFill/>
                </a:ln>
                <a:solidFill>
                  <a:srgbClr val="002060"/>
                </a:solidFill>
                <a:effectLst/>
                <a:uLnTx/>
                <a:uFillTx/>
                <a:latin typeface="Calibri"/>
                <a:ea typeface="+mj-ea"/>
                <a:cs typeface="+mj-cs"/>
              </a:defRPr>
            </a:lvl1pPr>
            <a:lvl2pPr>
              <a:defRPr/>
            </a:lvl2pPr>
            <a:lvl3pPr>
              <a:defRPr/>
            </a:lvl3pPr>
            <a:lvl4pPr>
              <a:defRPr/>
            </a:lvl4pPr>
            <a:lvl5pPr>
              <a:defRPr/>
            </a:lvl5pPr>
          </a:lstStyle>
          <a:p>
            <a:pPr marL="228600" marR="0" lvl="0" indent="-228600" algn="ctr" defTabSz="685800" rtl="0" eaLnBrk="1" fontAlgn="auto" latinLnBrk="0" hangingPunct="1">
              <a:lnSpc>
                <a:spcPct val="100000"/>
              </a:lnSpc>
              <a:spcBef>
                <a:spcPct val="0"/>
              </a:spcBef>
              <a:spcAft>
                <a:spcPts val="0"/>
              </a:spcAft>
              <a:buClrTx/>
              <a:buSzTx/>
              <a:tabLst/>
              <a:defRPr/>
            </a:pPr>
            <a:r>
              <a:rPr lang="en-US"/>
              <a:t>Click to edit Master text styles</a:t>
            </a:r>
          </a:p>
        </p:txBody>
      </p:sp>
      <p:sp>
        <p:nvSpPr>
          <p:cNvPr id="9" name="Text Placeholder 8">
            <a:extLst>
              <a:ext uri="{FF2B5EF4-FFF2-40B4-BE49-F238E27FC236}">
                <a16:creationId xmlns:a16="http://schemas.microsoft.com/office/drawing/2014/main" id="{1E19924E-E686-3C35-AFEF-F466E577855C}"/>
              </a:ext>
            </a:extLst>
          </p:cNvPr>
          <p:cNvSpPr>
            <a:spLocks noGrp="1"/>
          </p:cNvSpPr>
          <p:nvPr>
            <p:ph type="body" sz="quarter" idx="11" hasCustomPrompt="1"/>
          </p:nvPr>
        </p:nvSpPr>
        <p:spPr>
          <a:xfrm>
            <a:off x="3221832" y="3200400"/>
            <a:ext cx="6647688" cy="914400"/>
          </a:xfrm>
        </p:spPr>
        <p:txBody>
          <a:bodyPr>
            <a:noAutofit/>
          </a:bodyPr>
          <a:lstStyle>
            <a:lvl1pPr marL="0" indent="0">
              <a:buNone/>
              <a:defRPr kumimoji="0" lang="en-US" sz="2400" b="0" i="0" u="none" strike="noStrike" kern="1200" cap="none" spc="0" normalizeH="0" baseline="0" dirty="0">
                <a:ln>
                  <a:noFill/>
                </a:ln>
                <a:solidFill>
                  <a:srgbClr val="002060"/>
                </a:solidFill>
                <a:effectLst/>
                <a:uLnTx/>
                <a:uFillTx/>
                <a:latin typeface="Calibri"/>
                <a:ea typeface="+mn-ea"/>
                <a:cs typeface="+mn-cs"/>
              </a:defRPr>
            </a:lvl1pPr>
          </a:lstStyle>
          <a:p>
            <a:pPr marR="0" lvl="0" algn="l" defTabSz="685800" rtl="0" eaLnBrk="1" fontAlgn="auto" latinLnBrk="0" hangingPunct="1">
              <a:lnSpc>
                <a:spcPct val="100000"/>
              </a:lnSpc>
              <a:spcBef>
                <a:spcPct val="20000"/>
              </a:spcBef>
              <a:spcAft>
                <a:spcPts val="0"/>
              </a:spcAft>
              <a:buClrTx/>
              <a:buSzTx/>
              <a:buFont typeface="Arial" pitchFamily="34" charset="0"/>
              <a:tabLst/>
            </a:pPr>
            <a:r>
              <a:rPr lang="en-US"/>
              <a:t>Date</a:t>
            </a:r>
          </a:p>
          <a:p>
            <a:pPr marR="0" lvl="0" algn="l" defTabSz="685800" rtl="0" eaLnBrk="1" fontAlgn="auto" latinLnBrk="0" hangingPunct="1">
              <a:lnSpc>
                <a:spcPct val="100000"/>
              </a:lnSpc>
              <a:spcBef>
                <a:spcPct val="20000"/>
              </a:spcBef>
              <a:spcAft>
                <a:spcPts val="0"/>
              </a:spcAft>
              <a:buClrTx/>
              <a:buSzTx/>
              <a:buFont typeface="Arial" pitchFamily="34" charset="0"/>
              <a:tabLst/>
            </a:pPr>
            <a:endParaRPr lang="en-US"/>
          </a:p>
          <a:p>
            <a:pPr marR="0" lvl="0" algn="l" defTabSz="685800" rtl="0" eaLnBrk="1" fontAlgn="auto" latinLnBrk="0" hangingPunct="1">
              <a:lnSpc>
                <a:spcPct val="100000"/>
              </a:lnSpc>
              <a:spcBef>
                <a:spcPct val="20000"/>
              </a:spcBef>
              <a:spcAft>
                <a:spcPts val="0"/>
              </a:spcAft>
              <a:buClrTx/>
              <a:buSzTx/>
              <a:buFont typeface="Arial" pitchFamily="34" charset="0"/>
              <a:tabLst/>
            </a:pPr>
            <a:r>
              <a:rPr lang="en-US"/>
              <a:t>Presenter Name, Title</a:t>
            </a:r>
          </a:p>
        </p:txBody>
      </p:sp>
      <p:sp>
        <p:nvSpPr>
          <p:cNvPr id="4" name="Slide Number Placeholder 1">
            <a:extLst>
              <a:ext uri="{FF2B5EF4-FFF2-40B4-BE49-F238E27FC236}">
                <a16:creationId xmlns:a16="http://schemas.microsoft.com/office/drawing/2014/main" id="{F8B3D6C7-0081-9B05-2634-1A44BF63C199}"/>
              </a:ext>
            </a:extLst>
          </p:cNvPr>
          <p:cNvSpPr txBox="1">
            <a:spLocks/>
          </p:cNvSpPr>
          <p:nvPr userDrawn="1"/>
        </p:nvSpPr>
        <p:spPr>
          <a:xfrm>
            <a:off x="11734800" y="6400800"/>
            <a:ext cx="457200" cy="45720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1200" b="1"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1395754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Questions GOV">
    <p:bg>
      <p:bgPr>
        <a:blipFill>
          <a:blip r:embed="rId2"/>
          <a:stretch>
            <a:fillRect/>
          </a:stretch>
        </a:blipFill>
        <a:effectLst/>
      </p:bgPr>
    </p:bg>
    <p:spTree>
      <p:nvGrpSpPr>
        <p:cNvPr id="1" name=""/>
        <p:cNvGrpSpPr/>
        <p:nvPr/>
      </p:nvGrpSpPr>
      <p:grpSpPr>
        <a:xfrm>
          <a:off x="0" y="0"/>
          <a:ext cx="0" cy="0"/>
          <a:chOff x="0" y="0"/>
          <a:chExt cx="0" cy="0"/>
        </a:xfrm>
      </p:grpSpPr>
      <p:cxnSp>
        <p:nvCxnSpPr>
          <p:cNvPr id="2" name="Straight Connector 13">
            <a:extLst>
              <a:ext uri="{FF2B5EF4-FFF2-40B4-BE49-F238E27FC236}">
                <a16:creationId xmlns:a16="http://schemas.microsoft.com/office/drawing/2014/main" id="{C182DC94-6BF9-DF73-89E9-674EC1A7CFAC}"/>
              </a:ext>
            </a:extLst>
          </p:cNvPr>
          <p:cNvCxnSpPr/>
          <p:nvPr/>
        </p:nvCxnSpPr>
        <p:spPr>
          <a:xfrm>
            <a:off x="4477661" y="3027240"/>
            <a:ext cx="3236683" cy="0"/>
          </a:xfrm>
          <a:prstGeom prst="straightConnector1">
            <a:avLst/>
          </a:prstGeom>
          <a:noFill/>
          <a:ln w="25402" cap="flat">
            <a:solidFill>
              <a:srgbClr val="C12637"/>
            </a:solidFill>
            <a:prstDash val="solid"/>
            <a:miter/>
          </a:ln>
        </p:spPr>
      </p:cxnSp>
      <p:pic>
        <p:nvPicPr>
          <p:cNvPr id="3" name="Picture 1">
            <a:extLst>
              <a:ext uri="{FF2B5EF4-FFF2-40B4-BE49-F238E27FC236}">
                <a16:creationId xmlns:a16="http://schemas.microsoft.com/office/drawing/2014/main" id="{0A069305-D612-90B8-E413-FBDBFFF66377}"/>
              </a:ext>
            </a:extLst>
          </p:cNvPr>
          <p:cNvPicPr>
            <a:picLocks noChangeAspect="1"/>
          </p:cNvPicPr>
          <p:nvPr/>
        </p:nvPicPr>
        <p:blipFill>
          <a:blip r:embed="rId3"/>
          <a:srcRect/>
          <a:stretch>
            <a:fillRect/>
          </a:stretch>
        </p:blipFill>
        <p:spPr>
          <a:xfrm>
            <a:off x="3404393" y="5734595"/>
            <a:ext cx="5383219" cy="768096"/>
          </a:xfrm>
          <a:prstGeom prst="rect">
            <a:avLst/>
          </a:prstGeom>
          <a:noFill/>
          <a:ln cap="flat">
            <a:noFill/>
          </a:ln>
        </p:spPr>
      </p:pic>
      <p:sp>
        <p:nvSpPr>
          <p:cNvPr id="7" name="Text Placeholder 6">
            <a:extLst>
              <a:ext uri="{FF2B5EF4-FFF2-40B4-BE49-F238E27FC236}">
                <a16:creationId xmlns:a16="http://schemas.microsoft.com/office/drawing/2014/main" id="{CA383645-5F27-2E02-7143-57A38E71B922}"/>
              </a:ext>
            </a:extLst>
          </p:cNvPr>
          <p:cNvSpPr>
            <a:spLocks noGrp="1"/>
          </p:cNvSpPr>
          <p:nvPr>
            <p:ph type="body" sz="quarter" idx="10"/>
          </p:nvPr>
        </p:nvSpPr>
        <p:spPr>
          <a:xfrm>
            <a:off x="1204785" y="2196834"/>
            <a:ext cx="9834562" cy="906463"/>
          </a:xfrm>
        </p:spPr>
        <p:txBody>
          <a:bodyPr/>
          <a:lstStyle>
            <a:lvl1pPr marL="0" indent="0">
              <a:buNone/>
              <a:defRPr kumimoji="0" lang="en-US" sz="3600" b="1" i="0" u="none" strike="noStrike" kern="1200" cap="none" spc="0" normalizeH="0" baseline="0" dirty="0">
                <a:ln>
                  <a:noFill/>
                </a:ln>
                <a:solidFill>
                  <a:srgbClr val="002060"/>
                </a:solidFill>
                <a:effectLst/>
                <a:uLnTx/>
                <a:uFillTx/>
                <a:latin typeface="Calibri"/>
                <a:ea typeface="+mj-ea"/>
                <a:cs typeface="+mj-cs"/>
              </a:defRPr>
            </a:lvl1pPr>
            <a:lvl2pPr>
              <a:defRPr/>
            </a:lvl2pPr>
            <a:lvl3pPr>
              <a:defRPr/>
            </a:lvl3pPr>
            <a:lvl4pPr>
              <a:defRPr/>
            </a:lvl4pPr>
            <a:lvl5pPr>
              <a:defRPr/>
            </a:lvl5pPr>
          </a:lstStyle>
          <a:p>
            <a:pPr marL="228600" marR="0" lvl="0" indent="-228600" algn="ctr" defTabSz="685800" rtl="0" eaLnBrk="1" fontAlgn="auto" latinLnBrk="0" hangingPunct="1">
              <a:lnSpc>
                <a:spcPct val="100000"/>
              </a:lnSpc>
              <a:spcBef>
                <a:spcPct val="0"/>
              </a:spcBef>
              <a:spcAft>
                <a:spcPts val="0"/>
              </a:spcAft>
              <a:buClrTx/>
              <a:buSzTx/>
              <a:tabLst/>
              <a:defRPr/>
            </a:pPr>
            <a:r>
              <a:rPr lang="en-US"/>
              <a:t>Click to edit Master text styles</a:t>
            </a:r>
          </a:p>
        </p:txBody>
      </p:sp>
      <p:sp>
        <p:nvSpPr>
          <p:cNvPr id="9" name="Text Placeholder 8">
            <a:extLst>
              <a:ext uri="{FF2B5EF4-FFF2-40B4-BE49-F238E27FC236}">
                <a16:creationId xmlns:a16="http://schemas.microsoft.com/office/drawing/2014/main" id="{1E19924E-E686-3C35-AFEF-F466E577855C}"/>
              </a:ext>
            </a:extLst>
          </p:cNvPr>
          <p:cNvSpPr>
            <a:spLocks noGrp="1"/>
          </p:cNvSpPr>
          <p:nvPr>
            <p:ph type="body" sz="quarter" idx="11" hasCustomPrompt="1"/>
          </p:nvPr>
        </p:nvSpPr>
        <p:spPr>
          <a:xfrm>
            <a:off x="3221832" y="3200400"/>
            <a:ext cx="6647688" cy="914400"/>
          </a:xfrm>
        </p:spPr>
        <p:txBody>
          <a:bodyPr>
            <a:noAutofit/>
          </a:bodyPr>
          <a:lstStyle>
            <a:lvl1pPr marL="0" indent="0">
              <a:buNone/>
              <a:defRPr kumimoji="0" lang="en-US" sz="2400" b="0" i="0" u="none" strike="noStrike" kern="1200" cap="none" spc="0" normalizeH="0" baseline="0" dirty="0">
                <a:ln>
                  <a:noFill/>
                </a:ln>
                <a:solidFill>
                  <a:srgbClr val="002060"/>
                </a:solidFill>
                <a:effectLst/>
                <a:uLnTx/>
                <a:uFillTx/>
                <a:latin typeface="Calibri"/>
                <a:ea typeface="+mn-ea"/>
                <a:cs typeface="+mn-cs"/>
              </a:defRPr>
            </a:lvl1pPr>
          </a:lstStyle>
          <a:p>
            <a:pPr marR="0" lvl="0" algn="l" defTabSz="685800" rtl="0" eaLnBrk="1" fontAlgn="auto" latinLnBrk="0" hangingPunct="1">
              <a:lnSpc>
                <a:spcPct val="100000"/>
              </a:lnSpc>
              <a:spcBef>
                <a:spcPct val="20000"/>
              </a:spcBef>
              <a:spcAft>
                <a:spcPts val="0"/>
              </a:spcAft>
              <a:buClrTx/>
              <a:buSzTx/>
              <a:buFont typeface="Arial" pitchFamily="34" charset="0"/>
              <a:tabLst/>
            </a:pPr>
            <a:r>
              <a:rPr lang="en-US"/>
              <a:t>Date</a:t>
            </a:r>
          </a:p>
          <a:p>
            <a:pPr marR="0" lvl="0" algn="l" defTabSz="685800" rtl="0" eaLnBrk="1" fontAlgn="auto" latinLnBrk="0" hangingPunct="1">
              <a:lnSpc>
                <a:spcPct val="100000"/>
              </a:lnSpc>
              <a:spcBef>
                <a:spcPct val="20000"/>
              </a:spcBef>
              <a:spcAft>
                <a:spcPts val="0"/>
              </a:spcAft>
              <a:buClrTx/>
              <a:buSzTx/>
              <a:buFont typeface="Arial" pitchFamily="34" charset="0"/>
              <a:tabLst/>
            </a:pPr>
            <a:endParaRPr lang="en-US"/>
          </a:p>
          <a:p>
            <a:pPr marR="0" lvl="0" algn="l" defTabSz="685800" rtl="0" eaLnBrk="1" fontAlgn="auto" latinLnBrk="0" hangingPunct="1">
              <a:lnSpc>
                <a:spcPct val="100000"/>
              </a:lnSpc>
              <a:spcBef>
                <a:spcPct val="20000"/>
              </a:spcBef>
              <a:spcAft>
                <a:spcPts val="0"/>
              </a:spcAft>
              <a:buClrTx/>
              <a:buSzTx/>
              <a:buFont typeface="Arial" pitchFamily="34" charset="0"/>
              <a:tabLst/>
            </a:pPr>
            <a:r>
              <a:rPr lang="en-US"/>
              <a:t>Presenter Name, Title</a:t>
            </a:r>
          </a:p>
        </p:txBody>
      </p:sp>
    </p:spTree>
    <p:extLst>
      <p:ext uri="{BB962C8B-B14F-4D97-AF65-F5344CB8AC3E}">
        <p14:creationId xmlns:p14="http://schemas.microsoft.com/office/powerpoint/2010/main" val="257636637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ighlight Text">
    <p:bg>
      <p:bgPr>
        <a:blipFill>
          <a:blip r:embed="rId2"/>
          <a:stretch>
            <a:fillRect/>
          </a:stretch>
        </a:blipFill>
        <a:effectLst/>
      </p:bgPr>
    </p:bg>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F65E90A-97AB-C2EB-14ED-6CF1BA7CD0E4}"/>
              </a:ext>
            </a:extLst>
          </p:cNvPr>
          <p:cNvSpPr txBox="1">
            <a:spLocks noGrp="1"/>
          </p:cNvSpPr>
          <p:nvPr>
            <p:ph type="body" idx="4294967295"/>
          </p:nvPr>
        </p:nvSpPr>
        <p:spPr>
          <a:xfrm>
            <a:off x="386809" y="1189242"/>
            <a:ext cx="5219166" cy="830266"/>
          </a:xfrm>
        </p:spPr>
        <p:txBody>
          <a:bodyPr/>
          <a:lstStyle/>
          <a:p>
            <a:endParaRPr lang="en-US"/>
          </a:p>
        </p:txBody>
      </p:sp>
      <p:sp>
        <p:nvSpPr>
          <p:cNvPr id="6" name="Title 7">
            <a:extLst>
              <a:ext uri="{FF2B5EF4-FFF2-40B4-BE49-F238E27FC236}">
                <a16:creationId xmlns:a16="http://schemas.microsoft.com/office/drawing/2014/main" id="{52C41DE0-BE19-CAC9-E27B-4510D8AF5446}"/>
              </a:ext>
            </a:extLst>
          </p:cNvPr>
          <p:cNvSpPr txBox="1">
            <a:spLocks noGrp="1"/>
          </p:cNvSpPr>
          <p:nvPr>
            <p:ph type="title"/>
          </p:nvPr>
        </p:nvSpPr>
        <p:spPr>
          <a:xfrm>
            <a:off x="386809" y="503029"/>
            <a:ext cx="10515600" cy="569908"/>
          </a:xfrm>
        </p:spPr>
        <p:txBody>
          <a:bodyPr>
            <a:noAutofit/>
          </a:bodyPr>
          <a:lstStyle>
            <a:lvl1pPr>
              <a:defRPr sz="3600"/>
            </a:lvl1pPr>
          </a:lstStyle>
          <a:p>
            <a:endParaRPr lang="en-US"/>
          </a:p>
        </p:txBody>
      </p:sp>
    </p:spTree>
    <p:extLst>
      <p:ext uri="{BB962C8B-B14F-4D97-AF65-F5344CB8AC3E}">
        <p14:creationId xmlns:p14="http://schemas.microsoft.com/office/powerpoint/2010/main" val="417169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s GOV">
    <p:bg>
      <p:bgPr>
        <a:blipFill>
          <a:blip r:embed="rId2"/>
          <a:stretch>
            <a:fillRect/>
          </a:stretch>
        </a:blipFill>
        <a:effectLst/>
      </p:bgPr>
    </p:bg>
    <p:spTree>
      <p:nvGrpSpPr>
        <p:cNvPr id="1" name=""/>
        <p:cNvGrpSpPr/>
        <p:nvPr/>
      </p:nvGrpSpPr>
      <p:grpSpPr>
        <a:xfrm>
          <a:off x="0" y="0"/>
          <a:ext cx="0" cy="0"/>
          <a:chOff x="0" y="0"/>
          <a:chExt cx="0" cy="0"/>
        </a:xfrm>
      </p:grpSpPr>
      <p:cxnSp>
        <p:nvCxnSpPr>
          <p:cNvPr id="2" name="Straight Connector 13">
            <a:extLst>
              <a:ext uri="{FF2B5EF4-FFF2-40B4-BE49-F238E27FC236}">
                <a16:creationId xmlns:a16="http://schemas.microsoft.com/office/drawing/2014/main" id="{C182DC94-6BF9-DF73-89E9-674EC1A7CFAC}"/>
              </a:ext>
            </a:extLst>
          </p:cNvPr>
          <p:cNvCxnSpPr/>
          <p:nvPr/>
        </p:nvCxnSpPr>
        <p:spPr>
          <a:xfrm>
            <a:off x="4477661" y="3027240"/>
            <a:ext cx="3236683" cy="0"/>
          </a:xfrm>
          <a:prstGeom prst="straightConnector1">
            <a:avLst/>
          </a:prstGeom>
          <a:noFill/>
          <a:ln w="25402" cap="flat">
            <a:solidFill>
              <a:srgbClr val="C12637"/>
            </a:solidFill>
            <a:prstDash val="solid"/>
            <a:miter/>
          </a:ln>
        </p:spPr>
      </p:cxnSp>
      <p:pic>
        <p:nvPicPr>
          <p:cNvPr id="3" name="Picture 1">
            <a:extLst>
              <a:ext uri="{FF2B5EF4-FFF2-40B4-BE49-F238E27FC236}">
                <a16:creationId xmlns:a16="http://schemas.microsoft.com/office/drawing/2014/main" id="{0A069305-D612-90B8-E413-FBDBFFF66377}"/>
              </a:ext>
            </a:extLst>
          </p:cNvPr>
          <p:cNvPicPr>
            <a:picLocks noChangeAspect="1"/>
          </p:cNvPicPr>
          <p:nvPr/>
        </p:nvPicPr>
        <p:blipFill>
          <a:blip r:embed="rId3"/>
          <a:srcRect/>
          <a:stretch>
            <a:fillRect/>
          </a:stretch>
        </p:blipFill>
        <p:spPr>
          <a:xfrm>
            <a:off x="3404393" y="5734595"/>
            <a:ext cx="5383219" cy="768096"/>
          </a:xfrm>
          <a:prstGeom prst="rect">
            <a:avLst/>
          </a:prstGeom>
          <a:noFill/>
          <a:ln cap="flat">
            <a:noFill/>
          </a:ln>
        </p:spPr>
      </p:pic>
      <p:sp>
        <p:nvSpPr>
          <p:cNvPr id="7" name="Text Placeholder 6">
            <a:extLst>
              <a:ext uri="{FF2B5EF4-FFF2-40B4-BE49-F238E27FC236}">
                <a16:creationId xmlns:a16="http://schemas.microsoft.com/office/drawing/2014/main" id="{CA383645-5F27-2E02-7143-57A38E71B922}"/>
              </a:ext>
            </a:extLst>
          </p:cNvPr>
          <p:cNvSpPr>
            <a:spLocks noGrp="1"/>
          </p:cNvSpPr>
          <p:nvPr>
            <p:ph type="body" sz="quarter" idx="10"/>
          </p:nvPr>
        </p:nvSpPr>
        <p:spPr>
          <a:xfrm>
            <a:off x="1204785" y="2196834"/>
            <a:ext cx="9834562" cy="906463"/>
          </a:xfrm>
        </p:spPr>
        <p:txBody>
          <a:bodyPr/>
          <a:lstStyle>
            <a:lvl1pPr marL="0" indent="0">
              <a:buNone/>
              <a:defRPr kumimoji="0" lang="en-US" sz="3600" b="1" i="0" u="none" strike="noStrike" kern="1200" cap="none" spc="0" normalizeH="0" baseline="0" dirty="0">
                <a:ln>
                  <a:noFill/>
                </a:ln>
                <a:solidFill>
                  <a:srgbClr val="002060"/>
                </a:solidFill>
                <a:effectLst/>
                <a:uLnTx/>
                <a:uFillTx/>
                <a:latin typeface="Calibri"/>
                <a:ea typeface="+mj-ea"/>
                <a:cs typeface="+mj-cs"/>
              </a:defRPr>
            </a:lvl1pPr>
            <a:lvl2pPr>
              <a:defRPr/>
            </a:lvl2pPr>
            <a:lvl3pPr>
              <a:defRPr/>
            </a:lvl3pPr>
            <a:lvl4pPr>
              <a:defRPr/>
            </a:lvl4pPr>
            <a:lvl5pPr>
              <a:defRPr/>
            </a:lvl5pPr>
          </a:lstStyle>
          <a:p>
            <a:pPr marL="228600" marR="0" lvl="0" indent="-228600" algn="ctr" defTabSz="685800" rtl="0" eaLnBrk="1" fontAlgn="auto" latinLnBrk="0" hangingPunct="1">
              <a:lnSpc>
                <a:spcPct val="100000"/>
              </a:lnSpc>
              <a:spcBef>
                <a:spcPct val="0"/>
              </a:spcBef>
              <a:spcAft>
                <a:spcPts val="0"/>
              </a:spcAft>
              <a:buClrTx/>
              <a:buSzTx/>
              <a:tabLst/>
              <a:defRPr/>
            </a:pPr>
            <a:r>
              <a:rPr lang="en-US"/>
              <a:t>Click to edit Master text styles</a:t>
            </a:r>
          </a:p>
        </p:txBody>
      </p:sp>
      <p:sp>
        <p:nvSpPr>
          <p:cNvPr id="9" name="Text Placeholder 8">
            <a:extLst>
              <a:ext uri="{FF2B5EF4-FFF2-40B4-BE49-F238E27FC236}">
                <a16:creationId xmlns:a16="http://schemas.microsoft.com/office/drawing/2014/main" id="{1E19924E-E686-3C35-AFEF-F466E577855C}"/>
              </a:ext>
            </a:extLst>
          </p:cNvPr>
          <p:cNvSpPr>
            <a:spLocks noGrp="1"/>
          </p:cNvSpPr>
          <p:nvPr>
            <p:ph type="body" sz="quarter" idx="11" hasCustomPrompt="1"/>
          </p:nvPr>
        </p:nvSpPr>
        <p:spPr>
          <a:xfrm>
            <a:off x="3221832" y="3200400"/>
            <a:ext cx="6647688" cy="914400"/>
          </a:xfrm>
        </p:spPr>
        <p:txBody>
          <a:bodyPr>
            <a:noAutofit/>
          </a:bodyPr>
          <a:lstStyle>
            <a:lvl1pPr marL="0" indent="0">
              <a:buNone/>
              <a:defRPr kumimoji="0" lang="en-US" sz="2400" b="0" i="0" u="none" strike="noStrike" kern="1200" cap="none" spc="0" normalizeH="0" baseline="0" dirty="0">
                <a:ln>
                  <a:noFill/>
                </a:ln>
                <a:solidFill>
                  <a:srgbClr val="002060"/>
                </a:solidFill>
                <a:effectLst/>
                <a:uLnTx/>
                <a:uFillTx/>
                <a:latin typeface="Calibri"/>
                <a:ea typeface="+mn-ea"/>
                <a:cs typeface="+mn-cs"/>
              </a:defRPr>
            </a:lvl1pPr>
          </a:lstStyle>
          <a:p>
            <a:pPr marR="0" lvl="0" algn="l" defTabSz="685800" rtl="0" eaLnBrk="1" fontAlgn="auto" latinLnBrk="0" hangingPunct="1">
              <a:lnSpc>
                <a:spcPct val="100000"/>
              </a:lnSpc>
              <a:spcBef>
                <a:spcPct val="20000"/>
              </a:spcBef>
              <a:spcAft>
                <a:spcPts val="0"/>
              </a:spcAft>
              <a:buClrTx/>
              <a:buSzTx/>
              <a:buFont typeface="Arial" pitchFamily="34" charset="0"/>
              <a:tabLst/>
            </a:pPr>
            <a:r>
              <a:rPr lang="en-US"/>
              <a:t>Date</a:t>
            </a:r>
          </a:p>
          <a:p>
            <a:pPr marR="0" lvl="0" algn="l" defTabSz="685800" rtl="0" eaLnBrk="1" fontAlgn="auto" latinLnBrk="0" hangingPunct="1">
              <a:lnSpc>
                <a:spcPct val="100000"/>
              </a:lnSpc>
              <a:spcBef>
                <a:spcPct val="20000"/>
              </a:spcBef>
              <a:spcAft>
                <a:spcPts val="0"/>
              </a:spcAft>
              <a:buClrTx/>
              <a:buSzTx/>
              <a:buFont typeface="Arial" pitchFamily="34" charset="0"/>
              <a:tabLst/>
            </a:pPr>
            <a:endParaRPr lang="en-US"/>
          </a:p>
          <a:p>
            <a:pPr marR="0" lvl="0" algn="l" defTabSz="685800" rtl="0" eaLnBrk="1" fontAlgn="auto" latinLnBrk="0" hangingPunct="1">
              <a:lnSpc>
                <a:spcPct val="100000"/>
              </a:lnSpc>
              <a:spcBef>
                <a:spcPct val="20000"/>
              </a:spcBef>
              <a:spcAft>
                <a:spcPts val="0"/>
              </a:spcAft>
              <a:buClrTx/>
              <a:buSzTx/>
              <a:buFont typeface="Arial" pitchFamily="34" charset="0"/>
              <a:tabLst/>
            </a:pPr>
            <a:r>
              <a:rPr lang="en-US"/>
              <a:t>Presenter Name, Title</a:t>
            </a:r>
          </a:p>
        </p:txBody>
      </p:sp>
      <p:sp>
        <p:nvSpPr>
          <p:cNvPr id="4" name="Slide Number Placeholder 1">
            <a:extLst>
              <a:ext uri="{FF2B5EF4-FFF2-40B4-BE49-F238E27FC236}">
                <a16:creationId xmlns:a16="http://schemas.microsoft.com/office/drawing/2014/main" id="{F8B3D6C7-0081-9B05-2634-1A44BF63C199}"/>
              </a:ext>
            </a:extLst>
          </p:cNvPr>
          <p:cNvSpPr txBox="1">
            <a:spLocks/>
          </p:cNvSpPr>
          <p:nvPr userDrawn="1"/>
        </p:nvSpPr>
        <p:spPr>
          <a:xfrm>
            <a:off x="11734800" y="6400800"/>
            <a:ext cx="457200" cy="45720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E0F7AD5-E45F-4736-83CE-D8C26C993A39}" type="slidenum">
              <a:rPr lang="en-US" sz="12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ctr">
                <a:defRPr/>
              </a:pPr>
              <a:t>‹#›</a:t>
            </a:fld>
            <a:endPar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6729677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0389EF8-6B03-DF8E-149D-F3E8C693FBD1}"/>
              </a:ext>
            </a:extLst>
          </p:cNvPr>
          <p:cNvSpPr>
            <a:spLocks noGrp="1"/>
          </p:cNvSpPr>
          <p:nvPr>
            <p:ph type="dt" sz="half" idx="10"/>
          </p:nvPr>
        </p:nvSpPr>
        <p:spPr/>
        <p:txBody>
          <a:bodyPr/>
          <a:lstStyle/>
          <a:p>
            <a:fld id="{5BE99CAA-8783-AA4F-8E32-6CB4A648AA17}" type="datetimeFigureOut">
              <a:rPr lang="en-US" smtClean="0"/>
              <a:t>10/22/2024</a:t>
            </a:fld>
            <a:endParaRPr lang="en-US"/>
          </a:p>
        </p:txBody>
      </p:sp>
      <p:sp>
        <p:nvSpPr>
          <p:cNvPr id="5" name="Footer Placeholder 4">
            <a:extLst>
              <a:ext uri="{FF2B5EF4-FFF2-40B4-BE49-F238E27FC236}">
                <a16:creationId xmlns:a16="http://schemas.microsoft.com/office/drawing/2014/main" id="{7F5A1566-F60B-D737-EBB6-D74B02DC95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EE6B36-0C90-FD3C-C497-F0CC3E0D5D7F}"/>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7" name="Rectangle 6">
            <a:extLst>
              <a:ext uri="{FF2B5EF4-FFF2-40B4-BE49-F238E27FC236}">
                <a16:creationId xmlns:a16="http://schemas.microsoft.com/office/drawing/2014/main" id="{7439CC93-5744-3B91-AAAC-B3AC7E6773E3}"/>
              </a:ext>
            </a:extLst>
          </p:cNvPr>
          <p:cNvSpPr/>
          <p:nvPr userDrawn="1"/>
        </p:nvSpPr>
        <p:spPr>
          <a:xfrm>
            <a:off x="0" y="2478959"/>
            <a:ext cx="12192000" cy="1957233"/>
          </a:xfrm>
          <a:prstGeom prst="rect">
            <a:avLst/>
          </a:prstGeom>
          <a:solidFill>
            <a:srgbClr val="093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ECE74988-C28F-89E5-F079-E1D9005B4F64}"/>
              </a:ext>
            </a:extLst>
          </p:cNvPr>
          <p:cNvSpPr>
            <a:spLocks noGrp="1"/>
          </p:cNvSpPr>
          <p:nvPr>
            <p:ph type="body" sz="quarter" idx="13" hasCustomPrompt="1"/>
          </p:nvPr>
        </p:nvSpPr>
        <p:spPr>
          <a:xfrm>
            <a:off x="838200" y="2941982"/>
            <a:ext cx="10287000" cy="485637"/>
          </a:xfrm>
        </p:spPr>
        <p:txBody>
          <a:bodyPr>
            <a:normAutofit/>
          </a:bodyPr>
          <a:lstStyle>
            <a:lvl1pPr>
              <a:defRPr sz="3200" b="1">
                <a:solidFill>
                  <a:schemeClr val="bg1"/>
                </a:solidFill>
              </a:defRPr>
            </a:lvl1pPr>
          </a:lstStyle>
          <a:p>
            <a:pPr lvl="0"/>
            <a:r>
              <a:rPr lang="en-US"/>
              <a:t>Slide Title (or Presenter’s Name)</a:t>
            </a:r>
          </a:p>
        </p:txBody>
      </p:sp>
      <p:sp>
        <p:nvSpPr>
          <p:cNvPr id="11" name="Text Placeholder 9">
            <a:extLst>
              <a:ext uri="{FF2B5EF4-FFF2-40B4-BE49-F238E27FC236}">
                <a16:creationId xmlns:a16="http://schemas.microsoft.com/office/drawing/2014/main" id="{C6340DF2-2AD2-9100-62C4-A1DCB2C0DAB8}"/>
              </a:ext>
            </a:extLst>
          </p:cNvPr>
          <p:cNvSpPr>
            <a:spLocks noGrp="1"/>
          </p:cNvSpPr>
          <p:nvPr>
            <p:ph type="body" sz="quarter" idx="14" hasCustomPrompt="1"/>
          </p:nvPr>
        </p:nvSpPr>
        <p:spPr>
          <a:xfrm>
            <a:off x="841515" y="3427619"/>
            <a:ext cx="10287000" cy="485637"/>
          </a:xfrm>
        </p:spPr>
        <p:txBody>
          <a:bodyPr>
            <a:normAutofit/>
          </a:bodyPr>
          <a:lstStyle>
            <a:lvl1pPr>
              <a:defRPr sz="3200" b="0">
                <a:solidFill>
                  <a:schemeClr val="bg1"/>
                </a:solidFill>
              </a:defRPr>
            </a:lvl1pPr>
          </a:lstStyle>
          <a:p>
            <a:pPr lvl="0"/>
            <a:r>
              <a:rPr lang="en-US"/>
              <a:t>Slide subtitle (or presenter’s title/organization)</a:t>
            </a:r>
          </a:p>
        </p:txBody>
      </p:sp>
    </p:spTree>
    <p:extLst>
      <p:ext uri="{BB962C8B-B14F-4D97-AF65-F5344CB8AC3E}">
        <p14:creationId xmlns:p14="http://schemas.microsoft.com/office/powerpoint/2010/main" val="411994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E99CAA-8783-AA4F-8E32-6CB4A648AA17}"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B0D76-416E-A848-A852-F384D553907A}" type="slidenum">
              <a:rPr lang="en-US" smtClean="0"/>
              <a:t>‹#›</a:t>
            </a:fld>
            <a:endParaRPr lang="en-US"/>
          </a:p>
        </p:txBody>
      </p:sp>
    </p:spTree>
    <p:extLst>
      <p:ext uri="{BB962C8B-B14F-4D97-AF65-F5344CB8AC3E}">
        <p14:creationId xmlns:p14="http://schemas.microsoft.com/office/powerpoint/2010/main" val="307330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hoto and sl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7567-296C-688B-7C4D-50F553FF16E9}"/>
              </a:ext>
            </a:extLst>
          </p:cNvPr>
          <p:cNvSpPr>
            <a:spLocks noGrp="1"/>
          </p:cNvSpPr>
          <p:nvPr>
            <p:ph type="title" hasCustomPrompt="1"/>
          </p:nvPr>
        </p:nvSpPr>
        <p:spPr>
          <a:xfrm>
            <a:off x="5295157" y="714564"/>
            <a:ext cx="6264052" cy="756009"/>
          </a:xfrm>
        </p:spPr>
        <p:txBody>
          <a:bodyPr/>
          <a:lstStyle/>
          <a:p>
            <a:r>
              <a:rPr lang="en-US"/>
              <a:t>Slide Title</a:t>
            </a:r>
          </a:p>
        </p:txBody>
      </p:sp>
      <p:sp>
        <p:nvSpPr>
          <p:cNvPr id="3" name="Content Placeholder 2">
            <a:extLst>
              <a:ext uri="{FF2B5EF4-FFF2-40B4-BE49-F238E27FC236}">
                <a16:creationId xmlns:a16="http://schemas.microsoft.com/office/drawing/2014/main" id="{5CBF7797-A798-4F54-8CDD-2AC539A561F9}"/>
              </a:ext>
            </a:extLst>
          </p:cNvPr>
          <p:cNvSpPr>
            <a:spLocks noGrp="1"/>
          </p:cNvSpPr>
          <p:nvPr>
            <p:ph idx="1" hasCustomPrompt="1"/>
          </p:nvPr>
        </p:nvSpPr>
        <p:spPr>
          <a:xfrm>
            <a:off x="5295156" y="1467397"/>
            <a:ext cx="6264051" cy="4575175"/>
          </a:xfrm>
        </p:spPr>
        <p:txBody>
          <a:bodyPr/>
          <a:lstStyle/>
          <a:p>
            <a:pPr lvl="0"/>
            <a:r>
              <a:rPr lang="en-US"/>
              <a:t>Slide content</a:t>
            </a:r>
          </a:p>
        </p:txBody>
      </p:sp>
      <p:sp>
        <p:nvSpPr>
          <p:cNvPr id="4" name="Date Placeholder 3">
            <a:extLst>
              <a:ext uri="{FF2B5EF4-FFF2-40B4-BE49-F238E27FC236}">
                <a16:creationId xmlns:a16="http://schemas.microsoft.com/office/drawing/2014/main" id="{D497B4CB-3376-C32E-1996-3B8F404431B8}"/>
              </a:ext>
            </a:extLst>
          </p:cNvPr>
          <p:cNvSpPr>
            <a:spLocks noGrp="1"/>
          </p:cNvSpPr>
          <p:nvPr>
            <p:ph type="dt" sz="half" idx="10"/>
          </p:nvPr>
        </p:nvSpPr>
        <p:spPr>
          <a:xfrm>
            <a:off x="86106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D29606C8-C17E-DCF8-2CEC-0AB0DCF601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05E2F0-1ED3-990B-8BBD-E5731DB5CC4D}"/>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10" name="Rectangle 9">
            <a:extLst>
              <a:ext uri="{FF2B5EF4-FFF2-40B4-BE49-F238E27FC236}">
                <a16:creationId xmlns:a16="http://schemas.microsoft.com/office/drawing/2014/main" id="{E35A4401-5180-C3CC-411C-77852D81BA57}"/>
              </a:ext>
            </a:extLst>
          </p:cNvPr>
          <p:cNvSpPr/>
          <p:nvPr userDrawn="1"/>
        </p:nvSpPr>
        <p:spPr>
          <a:xfrm>
            <a:off x="43070" y="0"/>
            <a:ext cx="493163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B760B0E9-4488-F7A1-E840-81CFDB8D3105}"/>
              </a:ext>
            </a:extLst>
          </p:cNvPr>
          <p:cNvSpPr>
            <a:spLocks noGrp="1"/>
          </p:cNvSpPr>
          <p:nvPr>
            <p:ph type="pic" sz="quarter" idx="13" hasCustomPrompt="1"/>
          </p:nvPr>
        </p:nvSpPr>
        <p:spPr>
          <a:xfrm>
            <a:off x="0" y="0"/>
            <a:ext cx="4840288" cy="6858000"/>
          </a:xfrm>
        </p:spPr>
        <p:txBody>
          <a:bodyPr/>
          <a:lstStyle/>
          <a:p>
            <a:r>
              <a:rPr lang="en-US"/>
              <a:t>Double-click to add a photo</a:t>
            </a:r>
          </a:p>
        </p:txBody>
      </p:sp>
    </p:spTree>
    <p:extLst>
      <p:ext uri="{BB962C8B-B14F-4D97-AF65-F5344CB8AC3E}">
        <p14:creationId xmlns:p14="http://schemas.microsoft.com/office/powerpoint/2010/main" val="431696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2393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8EA7-A0D4-DDCE-4024-0CB322C8C6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4F7032-C4AD-0664-E25C-D32509529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D70906-AD91-4C46-D476-313CB7244900}"/>
              </a:ext>
            </a:extLst>
          </p:cNvPr>
          <p:cNvSpPr>
            <a:spLocks noGrp="1"/>
          </p:cNvSpPr>
          <p:nvPr>
            <p:ph type="dt" sz="half" idx="10"/>
          </p:nvPr>
        </p:nvSpPr>
        <p:spPr/>
        <p:txBody>
          <a:bodyPr/>
          <a:lstStyle/>
          <a:p>
            <a:fld id="{71845AAA-BF8D-4141-8B23-0DD99B4DA41E}" type="datetimeFigureOut">
              <a:rPr lang="en-US" smtClean="0"/>
              <a:t>10/22/2024</a:t>
            </a:fld>
            <a:endParaRPr lang="en-US"/>
          </a:p>
        </p:txBody>
      </p:sp>
      <p:sp>
        <p:nvSpPr>
          <p:cNvPr id="5" name="Footer Placeholder 4">
            <a:extLst>
              <a:ext uri="{FF2B5EF4-FFF2-40B4-BE49-F238E27FC236}">
                <a16:creationId xmlns:a16="http://schemas.microsoft.com/office/drawing/2014/main" id="{D5B91C28-C4DF-70B0-4038-3CA6C0B36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B5452-FF80-AD5B-D5F9-E9C36620EA13}"/>
              </a:ext>
            </a:extLst>
          </p:cNvPr>
          <p:cNvSpPr>
            <a:spLocks noGrp="1"/>
          </p:cNvSpPr>
          <p:nvPr>
            <p:ph type="sldNum" sz="quarter" idx="12"/>
          </p:nvPr>
        </p:nvSpPr>
        <p:spPr/>
        <p:txBody>
          <a:bodyPr/>
          <a:lstStyle/>
          <a:p>
            <a:fld id="{D57E7E7D-2C97-4A07-A3EC-AFB254FC5567}" type="slidenum">
              <a:rPr lang="en-US" smtClean="0"/>
              <a:t>‹#›</a:t>
            </a:fld>
            <a:endParaRPr lang="en-US"/>
          </a:p>
        </p:txBody>
      </p:sp>
    </p:spTree>
    <p:extLst>
      <p:ext uri="{BB962C8B-B14F-4D97-AF65-F5344CB8AC3E}">
        <p14:creationId xmlns:p14="http://schemas.microsoft.com/office/powerpoint/2010/main" val="176777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Presenter Title">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19">
            <a:extLst>
              <a:ext uri="{FF2B5EF4-FFF2-40B4-BE49-F238E27FC236}">
                <a16:creationId xmlns:a16="http://schemas.microsoft.com/office/drawing/2014/main" id="{4B77CFD3-A7B0-356D-DA48-23C92CC59DC3}"/>
              </a:ext>
            </a:extLst>
          </p:cNvPr>
          <p:cNvSpPr txBox="1">
            <a:spLocks noGrp="1"/>
          </p:cNvSpPr>
          <p:nvPr>
            <p:ph type="body" idx="4294967295"/>
          </p:nvPr>
        </p:nvSpPr>
        <p:spPr>
          <a:xfrm>
            <a:off x="376239" y="2556086"/>
            <a:ext cx="5240307" cy="479090"/>
          </a:xfrm>
        </p:spPr>
        <p:txBody>
          <a:bodyPr>
            <a:noAutofit/>
          </a:bodyPr>
          <a:lstStyle>
            <a:lvl1pPr marL="0" indent="0">
              <a:buNone/>
              <a:defRPr sz="2800" b="1" cap="all">
                <a:solidFill>
                  <a:srgbClr val="002060"/>
                </a:solidFill>
                <a:latin typeface="+mn-lt"/>
              </a:defRPr>
            </a:lvl1pPr>
          </a:lstStyle>
          <a:p>
            <a:pPr lvl="0"/>
            <a:r>
              <a:rPr lang="en-US"/>
              <a:t>First Name</a:t>
            </a:r>
          </a:p>
        </p:txBody>
      </p:sp>
      <p:sp>
        <p:nvSpPr>
          <p:cNvPr id="3" name="Text Placeholder 19">
            <a:extLst>
              <a:ext uri="{FF2B5EF4-FFF2-40B4-BE49-F238E27FC236}">
                <a16:creationId xmlns:a16="http://schemas.microsoft.com/office/drawing/2014/main" id="{E81264E0-3004-76A5-07C1-EE25DAD1F8F0}"/>
              </a:ext>
            </a:extLst>
          </p:cNvPr>
          <p:cNvSpPr txBox="1">
            <a:spLocks noGrp="1"/>
          </p:cNvSpPr>
          <p:nvPr>
            <p:ph type="body" idx="4294967295"/>
          </p:nvPr>
        </p:nvSpPr>
        <p:spPr>
          <a:xfrm>
            <a:off x="376239" y="3027688"/>
            <a:ext cx="5240307" cy="479090"/>
          </a:xfrm>
        </p:spPr>
        <p:txBody>
          <a:bodyPr>
            <a:noAutofit/>
          </a:bodyPr>
          <a:lstStyle>
            <a:lvl1pPr marL="0" indent="0">
              <a:buNone/>
              <a:defRPr sz="2800" b="1" cap="all">
                <a:solidFill>
                  <a:srgbClr val="002060"/>
                </a:solidFill>
                <a:latin typeface="+mn-lt"/>
              </a:defRPr>
            </a:lvl1pPr>
          </a:lstStyle>
          <a:p>
            <a:pPr lvl="0"/>
            <a:r>
              <a:rPr lang="en-US"/>
              <a:t>Last Name</a:t>
            </a:r>
          </a:p>
        </p:txBody>
      </p:sp>
      <p:sp>
        <p:nvSpPr>
          <p:cNvPr id="4" name="Picture Placeholder 4">
            <a:extLst>
              <a:ext uri="{FF2B5EF4-FFF2-40B4-BE49-F238E27FC236}">
                <a16:creationId xmlns:a16="http://schemas.microsoft.com/office/drawing/2014/main" id="{D475D098-BE16-8262-4A55-6996C70B6712}"/>
              </a:ext>
            </a:extLst>
          </p:cNvPr>
          <p:cNvSpPr txBox="1">
            <a:spLocks noGrp="1"/>
          </p:cNvSpPr>
          <p:nvPr>
            <p:ph type="pic" idx="4294967295"/>
          </p:nvPr>
        </p:nvSpPr>
        <p:spPr>
          <a:xfrm>
            <a:off x="5825486" y="1114425"/>
            <a:ext cx="5985516" cy="4701753"/>
          </a:xfrm>
        </p:spPr>
        <p:txBody>
          <a:bodyPr/>
          <a:lstStyle>
            <a:lvl1pPr>
              <a:defRPr sz="2000">
                <a:solidFill>
                  <a:srgbClr val="A6A6A6"/>
                </a:solidFill>
                <a:latin typeface="+mn-lt"/>
              </a:defRPr>
            </a:lvl1pPr>
          </a:lstStyle>
          <a:p>
            <a:pPr lvl="0"/>
            <a:r>
              <a:rPr lang="en-US"/>
              <a:t>Click icon to add picture</a:t>
            </a:r>
          </a:p>
        </p:txBody>
      </p:sp>
      <p:sp>
        <p:nvSpPr>
          <p:cNvPr id="5" name="Title 22">
            <a:extLst>
              <a:ext uri="{FF2B5EF4-FFF2-40B4-BE49-F238E27FC236}">
                <a16:creationId xmlns:a16="http://schemas.microsoft.com/office/drawing/2014/main" id="{0A968B13-A5D1-49E9-707E-8BF5445DEF94}"/>
              </a:ext>
            </a:extLst>
          </p:cNvPr>
          <p:cNvSpPr txBox="1">
            <a:spLocks noGrp="1"/>
          </p:cNvSpPr>
          <p:nvPr>
            <p:ph type="title"/>
          </p:nvPr>
        </p:nvSpPr>
        <p:spPr>
          <a:xfrm>
            <a:off x="386809" y="503029"/>
            <a:ext cx="10515600" cy="569908"/>
          </a:xfrm>
        </p:spPr>
        <p:txBody>
          <a:bodyPr/>
          <a:lstStyle>
            <a:lvl1pPr>
              <a:defRPr>
                <a:latin typeface="+mn-lt"/>
              </a:defRPr>
            </a:lvl1pPr>
          </a:lstStyle>
          <a:p>
            <a:pPr lvl="0"/>
            <a:r>
              <a:rPr lang="en-US"/>
              <a:t>Click to edit presentation title</a:t>
            </a:r>
          </a:p>
        </p:txBody>
      </p:sp>
    </p:spTree>
    <p:extLst>
      <p:ext uri="{BB962C8B-B14F-4D97-AF65-F5344CB8AC3E}">
        <p14:creationId xmlns:p14="http://schemas.microsoft.com/office/powerpoint/2010/main" val="31807626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B51079D-C5C5-004B-76A6-CBB36B3F2BA5}"/>
              </a:ext>
            </a:extLst>
          </p:cNvPr>
          <p:cNvSpPr txBox="1">
            <a:spLocks noGrp="1"/>
          </p:cNvSpPr>
          <p:nvPr>
            <p:ph type="body" idx="1"/>
          </p:nvPr>
        </p:nvSpPr>
        <p:spPr>
          <a:xfrm>
            <a:off x="381003" y="1658246"/>
            <a:ext cx="11430000" cy="4235930"/>
          </a:xfrm>
          <a:prstGeom prst="rect">
            <a:avLst/>
          </a:prstGeom>
          <a:noFill/>
          <a:ln>
            <a:noFill/>
          </a:ln>
        </p:spPr>
        <p:txBody>
          <a:bodyPr vert="horz" wrap="square" lIns="91440" tIns="45720" rIns="91440" bIns="45720" anchor="t" anchorCtr="0" compatLnSpc="1">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Title Placeholder 6">
            <a:extLst>
              <a:ext uri="{FF2B5EF4-FFF2-40B4-BE49-F238E27FC236}">
                <a16:creationId xmlns:a16="http://schemas.microsoft.com/office/drawing/2014/main" id="{F4E96FBC-39E1-4F3E-E1D1-B678B85DFD64}"/>
              </a:ext>
            </a:extLst>
          </p:cNvPr>
          <p:cNvSpPr txBox="1">
            <a:spLocks noGrp="1"/>
          </p:cNvSpPr>
          <p:nvPr>
            <p:ph type="title"/>
          </p:nvPr>
        </p:nvSpPr>
        <p:spPr>
          <a:xfrm>
            <a:off x="381003" y="365129"/>
            <a:ext cx="11430000" cy="982861"/>
          </a:xfrm>
          <a:prstGeom prst="rect">
            <a:avLst/>
          </a:prstGeom>
          <a:noFill/>
          <a:ln>
            <a:noFill/>
          </a:ln>
        </p:spPr>
        <p:txBody>
          <a:bodyPr vert="horz" wrap="square" lIns="91440" tIns="45720" rIns="91440" bIns="45720" anchor="t" anchorCtr="0" compatLnSpc="1">
            <a:normAutofit/>
          </a:bodyPr>
          <a:lstStyle/>
          <a:p>
            <a:pPr lvl="0"/>
            <a:r>
              <a:rPr lang="en-US"/>
              <a:t>CLICK TO EDIT TITLE</a:t>
            </a:r>
          </a:p>
        </p:txBody>
      </p:sp>
      <p:sp>
        <p:nvSpPr>
          <p:cNvPr id="4" name="Rectangle 14">
            <a:extLst>
              <a:ext uri="{FF2B5EF4-FFF2-40B4-BE49-F238E27FC236}">
                <a16:creationId xmlns:a16="http://schemas.microsoft.com/office/drawing/2014/main" id="{B0A1C2F8-FC28-BCBB-2957-70F27D637201}"/>
              </a:ext>
            </a:extLst>
          </p:cNvPr>
          <p:cNvSpPr/>
          <p:nvPr/>
        </p:nvSpPr>
        <p:spPr>
          <a:xfrm>
            <a:off x="381003" y="-36210"/>
            <a:ext cx="987552" cy="91074"/>
          </a:xfrm>
          <a:prstGeom prst="rect">
            <a:avLst/>
          </a:prstGeom>
          <a:solidFill>
            <a:srgbClr val="C1263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1200" cap="none" spc="0" baseline="0">
              <a:solidFill>
                <a:srgbClr val="FFFFFF"/>
              </a:solidFill>
              <a:uFillTx/>
              <a:latin typeface="Source Sans Pro"/>
            </a:endParaRPr>
          </a:p>
        </p:txBody>
      </p:sp>
      <p:pic>
        <p:nvPicPr>
          <p:cNvPr id="8" name="Picture 7" descr="Text&#10;&#10;Description automatically generated">
            <a:extLst>
              <a:ext uri="{FF2B5EF4-FFF2-40B4-BE49-F238E27FC236}">
                <a16:creationId xmlns:a16="http://schemas.microsoft.com/office/drawing/2014/main" id="{4AF62D2F-F373-DBBA-DEDA-78EAB4E5565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3074" y="6387251"/>
            <a:ext cx="1603379" cy="376860"/>
          </a:xfrm>
          <a:prstGeom prst="rect">
            <a:avLst/>
          </a:prstGeom>
        </p:spPr>
      </p:pic>
      <p:sp>
        <p:nvSpPr>
          <p:cNvPr id="9" name="Slide Number Placeholder 1">
            <a:extLst>
              <a:ext uri="{FF2B5EF4-FFF2-40B4-BE49-F238E27FC236}">
                <a16:creationId xmlns:a16="http://schemas.microsoft.com/office/drawing/2014/main" id="{0C1AD0CC-7450-5A00-AFBD-56307037BF94}"/>
              </a:ext>
            </a:extLst>
          </p:cNvPr>
          <p:cNvSpPr txBox="1">
            <a:spLocks/>
          </p:cNvSpPr>
          <p:nvPr userDrawn="1"/>
        </p:nvSpPr>
        <p:spPr>
          <a:xfrm>
            <a:off x="11734800" y="6400800"/>
            <a:ext cx="457200" cy="45720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E0F7AD5-E45F-4736-83CE-D8C26C993A39}" type="slidenum">
              <a:rPr lang="en-US" sz="1200" b="1"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lgn="ctr">
                <a:defRPr/>
              </a:pPr>
              <a:t>‹#›</a:t>
            </a:fld>
            <a:endParaRPr lang="en-US" sz="1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771" r:id="rId2"/>
    <p:sldLayoutId id="2147483772"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73" r:id="rId12"/>
    <p:sldLayoutId id="2147483686" r:id="rId13"/>
    <p:sldLayoutId id="2147483687" r:id="rId14"/>
  </p:sldLayoutIdLst>
  <p:txStyles>
    <p:titleStyle>
      <a:lvl1pPr marL="0" marR="0" lvl="0" indent="0" algn="l" defTabSz="914400" rtl="0" fontAlgn="auto" hangingPunct="1">
        <a:lnSpc>
          <a:spcPct val="90000"/>
        </a:lnSpc>
        <a:spcBef>
          <a:spcPts val="0"/>
        </a:spcBef>
        <a:spcAft>
          <a:spcPts val="0"/>
        </a:spcAft>
        <a:buNone/>
        <a:tabLst/>
        <a:defRPr lang="en-US" sz="3600" b="1" i="0" u="none" strike="noStrike" kern="1200" cap="all" spc="0" baseline="0">
          <a:solidFill>
            <a:srgbClr val="002060"/>
          </a:solidFill>
          <a:uFillTx/>
          <a:latin typeface="+mn-lt"/>
        </a:defRPr>
      </a:lvl1pPr>
    </p:titleStyle>
    <p:bodyStyle>
      <a:lvl1pPr marL="228600" marR="0" lvl="0" indent="-228600" algn="l" defTabSz="914400" rtl="0" fontAlgn="auto" hangingPunct="1">
        <a:lnSpc>
          <a:spcPct val="120000"/>
        </a:lnSpc>
        <a:spcBef>
          <a:spcPts val="0"/>
        </a:spcBef>
        <a:spcAft>
          <a:spcPts val="500"/>
        </a:spcAft>
        <a:buClr>
          <a:srgbClr val="C12637"/>
        </a:buClr>
        <a:buSzPct val="100000"/>
        <a:buFont typeface="Arial" pitchFamily="34"/>
        <a:buChar char="•"/>
        <a:tabLst/>
        <a:defRPr lang="en-US" sz="2400" b="0" i="0" u="none" strike="noStrike" kern="1200" cap="none" spc="0" baseline="0">
          <a:solidFill>
            <a:srgbClr val="2A2F36"/>
          </a:solidFill>
          <a:uFillTx/>
          <a:latin typeface="+mn-lt"/>
          <a:ea typeface="Open Sans" pitchFamily="34"/>
          <a:cs typeface="Open Sans" pitchFamily="34"/>
        </a:defRPr>
      </a:lvl1pPr>
      <a:lvl2pPr marL="777240" marR="0" lvl="1" indent="-228600" algn="l" defTabSz="914400" rtl="0" fontAlgn="auto" hangingPunct="1">
        <a:lnSpc>
          <a:spcPct val="100000"/>
        </a:lnSpc>
        <a:spcBef>
          <a:spcPts val="500"/>
        </a:spcBef>
        <a:spcAft>
          <a:spcPts val="500"/>
        </a:spcAft>
        <a:buClr>
          <a:srgbClr val="C12637"/>
        </a:buClr>
        <a:buSzPct val="100000"/>
        <a:buFont typeface="Courier New" panose="02070309020205020404" pitchFamily="49" charset="0"/>
        <a:buChar char="o"/>
        <a:tabLst/>
        <a:defRPr lang="en-US" sz="2400" b="0" i="0" u="none" strike="noStrike" kern="1200" cap="none" spc="0" baseline="0">
          <a:solidFill>
            <a:srgbClr val="2A2F36"/>
          </a:solidFill>
          <a:uFillTx/>
          <a:latin typeface="+mn-lt"/>
          <a:ea typeface="Open Sans" pitchFamily="34"/>
          <a:cs typeface="Open Sans" pitchFamily="34"/>
        </a:defRPr>
      </a:lvl2pPr>
      <a:lvl3pPr marL="1234440" marR="0" lvl="2" indent="-228600" algn="l" defTabSz="914400" rtl="0" fontAlgn="auto" hangingPunct="1">
        <a:lnSpc>
          <a:spcPct val="90000"/>
        </a:lnSpc>
        <a:spcBef>
          <a:spcPts val="500"/>
        </a:spcBef>
        <a:spcAft>
          <a:spcPts val="500"/>
        </a:spcAft>
        <a:buClr>
          <a:srgbClr val="C12637"/>
        </a:buClr>
        <a:buSzPct val="100000"/>
        <a:buFont typeface="Wingdings" panose="05000000000000000000" pitchFamily="2" charset="2"/>
        <a:buChar char="§"/>
        <a:tabLst/>
        <a:defRPr lang="en-US" sz="2400" b="0" i="0" u="none" strike="noStrike" kern="1200" cap="none" spc="0" baseline="0">
          <a:solidFill>
            <a:srgbClr val="2A2F36"/>
          </a:solidFill>
          <a:uFillTx/>
          <a:latin typeface="+mn-lt"/>
          <a:ea typeface="Open Sans" pitchFamily="34"/>
          <a:cs typeface="Open Sans" pitchFamily="34"/>
        </a:defRPr>
      </a:lvl3pPr>
      <a:lvl4pPr marL="1600200" marR="0" lvl="3" indent="-228600" algn="l" defTabSz="914400" rtl="0" fontAlgn="auto" hangingPunct="1">
        <a:lnSpc>
          <a:spcPct val="90000"/>
        </a:lnSpc>
        <a:spcBef>
          <a:spcPts val="500"/>
        </a:spcBef>
        <a:spcAft>
          <a:spcPts val="500"/>
        </a:spcAft>
        <a:buClr>
          <a:srgbClr val="C12637"/>
        </a:buClr>
        <a:buSzPct val="100000"/>
        <a:buFont typeface="Wingdings" panose="05000000000000000000" pitchFamily="2" charset="2"/>
        <a:buChar char="Ø"/>
        <a:tabLst/>
        <a:defRPr lang="en-US" sz="2400" b="0" i="0" u="none" strike="noStrike" kern="1200" cap="none" spc="0" baseline="0">
          <a:solidFill>
            <a:srgbClr val="2A2F36"/>
          </a:solidFill>
          <a:uFillTx/>
          <a:latin typeface="+mn-lt"/>
          <a:ea typeface="Open Sans" pitchFamily="34"/>
          <a:cs typeface="Open Sans" pitchFamily="34"/>
        </a:defRPr>
      </a:lvl4pPr>
      <a:lvl5pPr marL="2057400" marR="0" lvl="4" indent="-228600" algn="l" defTabSz="914400" rtl="0" fontAlgn="auto" hangingPunct="1">
        <a:lnSpc>
          <a:spcPct val="90000"/>
        </a:lnSpc>
        <a:spcBef>
          <a:spcPts val="500"/>
        </a:spcBef>
        <a:spcAft>
          <a:spcPts val="500"/>
        </a:spcAft>
        <a:buClr>
          <a:srgbClr val="C12637"/>
        </a:buClr>
        <a:buSzPct val="100000"/>
        <a:buFont typeface="Wingdings" panose="05000000000000000000" pitchFamily="2" charset="2"/>
        <a:buChar char="v"/>
        <a:tabLst/>
        <a:defRPr lang="en-US" sz="2400" b="0" i="0" u="none" strike="noStrike" kern="1200" cap="none" spc="0" baseline="0">
          <a:solidFill>
            <a:srgbClr val="2A2F36"/>
          </a:solidFill>
          <a:uFillTx/>
          <a:latin typeface="+mn-lt"/>
          <a:ea typeface="Open Sans" pitchFamily="34"/>
          <a:cs typeface="Open Sans" pitchFamily="34"/>
        </a:defRPr>
      </a:lvl5pPr>
      <a:lvl6pPr marL="228600" marR="0" lvl="0" indent="-228600" algn="l" defTabSz="914400" rtl="0" fontAlgn="auto" hangingPunct="1">
        <a:lnSpc>
          <a:spcPct val="120000"/>
        </a:lnSpc>
        <a:spcBef>
          <a:spcPts val="0"/>
        </a:spcBef>
        <a:spcAft>
          <a:spcPts val="500"/>
        </a:spcAft>
        <a:buClr>
          <a:srgbClr val="C12637"/>
        </a:buClr>
        <a:buSzPct val="110000"/>
        <a:buFont typeface="Arial" pitchFamily="34"/>
        <a:buChar char="•"/>
        <a:tabLst/>
        <a:defRPr lang="en-US" sz="2400" b="0" i="0" u="none" strike="noStrike" kern="1200" cap="none" spc="0" baseline="0">
          <a:solidFill>
            <a:srgbClr val="2A2F36"/>
          </a:solidFill>
          <a:uFillTx/>
          <a:latin typeface="Source Sans Pro"/>
          <a:ea typeface="Open Sans" pitchFamily="34"/>
          <a:cs typeface="Open Sans" pitchFamily="34"/>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B51079D-C5C5-004B-76A6-CBB36B3F2BA5}"/>
              </a:ext>
            </a:extLst>
          </p:cNvPr>
          <p:cNvSpPr txBox="1">
            <a:spLocks noGrp="1"/>
          </p:cNvSpPr>
          <p:nvPr>
            <p:ph type="body" idx="1"/>
          </p:nvPr>
        </p:nvSpPr>
        <p:spPr>
          <a:xfrm>
            <a:off x="381005" y="1658246"/>
            <a:ext cx="11430000" cy="4235930"/>
          </a:xfrm>
          <a:prstGeom prst="rect">
            <a:avLst/>
          </a:prstGeom>
          <a:noFill/>
          <a:ln>
            <a:noFill/>
          </a:ln>
        </p:spPr>
        <p:txBody>
          <a:bodyPr vert="horz" wrap="square" lIns="91440" tIns="45720" rIns="91440" bIns="45720" anchor="t" anchorCtr="0" compatLnSpc="1">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0"/>
            <a:r>
              <a:rPr lang="en-US"/>
              <a:t>Maecenas nec odio et ante tincidunt tempus. Nullam dictum felis eu pede mollis pretium. Class aptent taciti sociosqu ad litora torquent per conubia nostra, per inceptos hymenaeos.</a:t>
            </a:r>
          </a:p>
        </p:txBody>
      </p:sp>
      <p:sp>
        <p:nvSpPr>
          <p:cNvPr id="3" name="Title Placeholder 6">
            <a:extLst>
              <a:ext uri="{FF2B5EF4-FFF2-40B4-BE49-F238E27FC236}">
                <a16:creationId xmlns:a16="http://schemas.microsoft.com/office/drawing/2014/main" id="{F4E96FBC-39E1-4F3E-E1D1-B678B85DFD64}"/>
              </a:ext>
            </a:extLst>
          </p:cNvPr>
          <p:cNvSpPr txBox="1">
            <a:spLocks noGrp="1"/>
          </p:cNvSpPr>
          <p:nvPr>
            <p:ph type="title"/>
          </p:nvPr>
        </p:nvSpPr>
        <p:spPr>
          <a:xfrm>
            <a:off x="381005" y="365129"/>
            <a:ext cx="11430000" cy="982861"/>
          </a:xfrm>
          <a:prstGeom prst="rect">
            <a:avLst/>
          </a:prstGeom>
          <a:noFill/>
          <a:ln>
            <a:noFill/>
          </a:ln>
        </p:spPr>
        <p:txBody>
          <a:bodyPr vert="horz" wrap="square" lIns="91440" tIns="45720" rIns="91440" bIns="45720" anchor="t" anchorCtr="0" compatLnSpc="1">
            <a:normAutofit/>
          </a:bodyPr>
          <a:lstStyle/>
          <a:p>
            <a:pPr lvl="0"/>
            <a:r>
              <a:rPr lang="en-US"/>
              <a:t>CLICK TO EDIT TITLE</a:t>
            </a:r>
          </a:p>
        </p:txBody>
      </p:sp>
      <p:sp>
        <p:nvSpPr>
          <p:cNvPr id="4" name="Rectangle 14">
            <a:extLst>
              <a:ext uri="{FF2B5EF4-FFF2-40B4-BE49-F238E27FC236}">
                <a16:creationId xmlns:a16="http://schemas.microsoft.com/office/drawing/2014/main" id="{B0A1C2F8-FC28-BCBB-2957-70F27D637201}"/>
              </a:ext>
            </a:extLst>
          </p:cNvPr>
          <p:cNvSpPr/>
          <p:nvPr/>
        </p:nvSpPr>
        <p:spPr>
          <a:xfrm>
            <a:off x="381003" y="-36210"/>
            <a:ext cx="987552" cy="91074"/>
          </a:xfrm>
          <a:prstGeom prst="rect">
            <a:avLst/>
          </a:prstGeom>
          <a:solidFill>
            <a:srgbClr val="C12637"/>
          </a:solidFill>
          <a:ln cap="flat">
            <a:noFill/>
            <a:prstDash val="solid"/>
          </a:ln>
        </p:spPr>
        <p:txBody>
          <a:bodyPr vert="horz" wrap="square" lIns="91440" tIns="45721" rIns="91440" bIns="45721" anchor="ctr" anchorCtr="1" compatLnSpc="1">
            <a:noAutofit/>
          </a:bodyPr>
          <a:lstStyle/>
          <a:p>
            <a:pPr marL="0" marR="0" lvl="0" indent="0" algn="ctr" defTabSz="91442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1200" cap="none" spc="0" baseline="0">
              <a:solidFill>
                <a:srgbClr val="FFFFFF"/>
              </a:solidFill>
              <a:uFillTx/>
              <a:latin typeface="Source Sans Pro"/>
            </a:endParaRPr>
          </a:p>
        </p:txBody>
      </p:sp>
      <p:pic>
        <p:nvPicPr>
          <p:cNvPr id="8" name="Picture 7" descr="Text&#10;&#10;Description automatically generated">
            <a:extLst>
              <a:ext uri="{FF2B5EF4-FFF2-40B4-BE49-F238E27FC236}">
                <a16:creationId xmlns:a16="http://schemas.microsoft.com/office/drawing/2014/main" id="{4AF62D2F-F373-DBBA-DEDA-78EAB4E556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962" y="6164736"/>
            <a:ext cx="2349186" cy="552155"/>
          </a:xfrm>
          <a:prstGeom prst="rect">
            <a:avLst/>
          </a:prstGeom>
        </p:spPr>
      </p:pic>
      <p:sp>
        <p:nvSpPr>
          <p:cNvPr id="9" name="Slide Number Placeholder 1">
            <a:extLst>
              <a:ext uri="{FF2B5EF4-FFF2-40B4-BE49-F238E27FC236}">
                <a16:creationId xmlns:a16="http://schemas.microsoft.com/office/drawing/2014/main" id="{0C1AD0CC-7450-5A00-AFBD-56307037BF94}"/>
              </a:ext>
            </a:extLst>
          </p:cNvPr>
          <p:cNvSpPr txBox="1">
            <a:spLocks/>
          </p:cNvSpPr>
          <p:nvPr userDrawn="1"/>
        </p:nvSpPr>
        <p:spPr>
          <a:xfrm>
            <a:off x="11734803" y="6400800"/>
            <a:ext cx="457200" cy="457200"/>
          </a:xfrm>
          <a:prstGeom prst="rect">
            <a:avLst/>
          </a:prstGeom>
        </p:spPr>
        <p:txBody>
          <a:bodyPr vert="horz" lIns="91440" tIns="45721" rIns="91440" bIns="45721"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E0F7AD5-E45F-4736-83CE-D8C26C993A39}" type="slidenum">
              <a:rPr lang="en-US" sz="1200" b="1"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lgn="ctr">
                <a:defRPr/>
              </a:pPr>
              <a:t>‹#›</a:t>
            </a:fld>
            <a:endParaRPr lang="en-US" sz="1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2323895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marL="0" marR="0" lvl="0" indent="0" algn="l" defTabSz="914422" rtl="0" fontAlgn="auto" hangingPunct="1">
        <a:lnSpc>
          <a:spcPct val="90000"/>
        </a:lnSpc>
        <a:spcBef>
          <a:spcPts val="0"/>
        </a:spcBef>
        <a:spcAft>
          <a:spcPts val="0"/>
        </a:spcAft>
        <a:buNone/>
        <a:tabLst/>
        <a:defRPr lang="en-US" sz="3600" b="1" i="0" u="none" strike="noStrike" kern="1200" cap="all" spc="0" baseline="0">
          <a:solidFill>
            <a:srgbClr val="002060"/>
          </a:solidFill>
          <a:uFillTx/>
          <a:latin typeface="Source Sans Pro SemiBold"/>
        </a:defRPr>
      </a:lvl1pPr>
    </p:titleStyle>
    <p:bodyStyle>
      <a:lvl1pPr marL="228606" marR="0" lvl="0" indent="-228606" algn="l" defTabSz="914422" rtl="0" fontAlgn="auto" hangingPunct="1">
        <a:lnSpc>
          <a:spcPct val="120000"/>
        </a:lnSpc>
        <a:spcBef>
          <a:spcPts val="0"/>
        </a:spcBef>
        <a:spcAft>
          <a:spcPts val="500"/>
        </a:spcAft>
        <a:buClr>
          <a:srgbClr val="C12637"/>
        </a:buClr>
        <a:buSzPct val="110000"/>
        <a:buFont typeface="Arial" pitchFamily="34"/>
        <a:buChar char="•"/>
        <a:tabLst/>
        <a:defRPr lang="en-US" sz="2400" b="0" i="0" u="none" strike="noStrike" kern="1200" cap="none" spc="0" baseline="0">
          <a:solidFill>
            <a:srgbClr val="2A2F36"/>
          </a:solidFill>
          <a:uFillTx/>
          <a:latin typeface="Source Sans Pro"/>
          <a:ea typeface="Open Sans" pitchFamily="34"/>
          <a:cs typeface="Open Sans" pitchFamily="34"/>
        </a:defRPr>
      </a:lvl1pPr>
      <a:lvl2pPr marL="777259" marR="0" lvl="1" indent="-228606" algn="l" defTabSz="914422" rtl="0" fontAlgn="auto" hangingPunct="1">
        <a:lnSpc>
          <a:spcPct val="100000"/>
        </a:lnSpc>
        <a:spcBef>
          <a:spcPts val="500"/>
        </a:spcBef>
        <a:spcAft>
          <a:spcPts val="500"/>
        </a:spcAft>
        <a:buClr>
          <a:srgbClr val="C12637"/>
        </a:buClr>
        <a:buSzPct val="110000"/>
        <a:buFont typeface="Arial" pitchFamily="34"/>
        <a:buChar char="•"/>
        <a:tabLst/>
        <a:defRPr lang="en-US" sz="2201" b="0" i="0" u="none" strike="noStrike" kern="1200" cap="none" spc="0" baseline="0">
          <a:solidFill>
            <a:srgbClr val="2A2F36"/>
          </a:solidFill>
          <a:uFillTx/>
          <a:latin typeface="Source Sans Pro"/>
          <a:ea typeface="Open Sans" pitchFamily="34"/>
          <a:cs typeface="Open Sans" pitchFamily="34"/>
        </a:defRPr>
      </a:lvl2pPr>
      <a:lvl3pPr marL="1234471" marR="0" lvl="2" indent="-228606" algn="l" defTabSz="914422" rtl="0" fontAlgn="auto" hangingPunct="1">
        <a:lnSpc>
          <a:spcPct val="90000"/>
        </a:lnSpc>
        <a:spcBef>
          <a:spcPts val="500"/>
        </a:spcBef>
        <a:spcAft>
          <a:spcPts val="500"/>
        </a:spcAft>
        <a:buClr>
          <a:srgbClr val="C12637"/>
        </a:buClr>
        <a:buSzPct val="110000"/>
        <a:buFont typeface="Arial" pitchFamily="34"/>
        <a:buChar char="•"/>
        <a:tabLst/>
        <a:defRPr lang="en-US" sz="2000" b="0" i="0" u="none" strike="noStrike" kern="1200" cap="none" spc="0" baseline="0">
          <a:solidFill>
            <a:srgbClr val="2A2F36"/>
          </a:solidFill>
          <a:uFillTx/>
          <a:latin typeface="Source Sans Pro"/>
          <a:ea typeface="Open Sans" pitchFamily="34"/>
          <a:cs typeface="Open Sans" pitchFamily="34"/>
        </a:defRPr>
      </a:lvl3pPr>
      <a:lvl4pPr marL="1600240" marR="0" lvl="3" indent="-228606" algn="l" defTabSz="914422" rtl="0" fontAlgn="auto" hangingPunct="1">
        <a:lnSpc>
          <a:spcPct val="90000"/>
        </a:lnSpc>
        <a:spcBef>
          <a:spcPts val="500"/>
        </a:spcBef>
        <a:spcAft>
          <a:spcPts val="500"/>
        </a:spcAft>
        <a:buClr>
          <a:srgbClr val="C12637"/>
        </a:buClr>
        <a:buSzPct val="110000"/>
        <a:buFont typeface="Arial" pitchFamily="34"/>
        <a:buChar char="•"/>
        <a:tabLst/>
        <a:defRPr lang="en-US" sz="1801" b="0" i="0" u="none" strike="noStrike" kern="1200" cap="none" spc="0" baseline="0">
          <a:solidFill>
            <a:srgbClr val="2A2F36"/>
          </a:solidFill>
          <a:uFillTx/>
          <a:latin typeface="Source Sans Pro"/>
          <a:ea typeface="Open Sans" pitchFamily="34"/>
          <a:cs typeface="Open Sans" pitchFamily="34"/>
        </a:defRPr>
      </a:lvl4pPr>
      <a:lvl5pPr marL="2057451" marR="0" lvl="4" indent="-228606" algn="l" defTabSz="914422" rtl="0" fontAlgn="auto" hangingPunct="1">
        <a:lnSpc>
          <a:spcPct val="90000"/>
        </a:lnSpc>
        <a:spcBef>
          <a:spcPts val="500"/>
        </a:spcBef>
        <a:spcAft>
          <a:spcPts val="500"/>
        </a:spcAft>
        <a:buClr>
          <a:srgbClr val="C12637"/>
        </a:buClr>
        <a:buSzPct val="110000"/>
        <a:buFont typeface="Arial" pitchFamily="34"/>
        <a:buChar char="•"/>
        <a:tabLst/>
        <a:defRPr lang="en-US" sz="1801" b="0" i="0" u="none" strike="noStrike" kern="1200" cap="none" spc="0" baseline="0">
          <a:solidFill>
            <a:srgbClr val="2A2F36"/>
          </a:solidFill>
          <a:uFillTx/>
          <a:latin typeface="Source Sans Pro"/>
          <a:ea typeface="Open Sans" pitchFamily="34"/>
          <a:cs typeface="Open Sans" pitchFamily="34"/>
        </a:defRPr>
      </a:lvl5pPr>
      <a:lvl6pPr marL="228606" marR="0" lvl="0" indent="-228606" algn="l" defTabSz="914422" rtl="0" fontAlgn="auto" hangingPunct="1">
        <a:lnSpc>
          <a:spcPct val="120000"/>
        </a:lnSpc>
        <a:spcBef>
          <a:spcPts val="0"/>
        </a:spcBef>
        <a:spcAft>
          <a:spcPts val="500"/>
        </a:spcAft>
        <a:buClr>
          <a:srgbClr val="C12637"/>
        </a:buClr>
        <a:buSzPct val="110000"/>
        <a:buFont typeface="Arial" pitchFamily="34"/>
        <a:buChar char="•"/>
        <a:tabLst/>
        <a:defRPr lang="en-US" sz="2400" b="0" i="0" u="none" strike="noStrike" kern="1200" cap="none" spc="0" baseline="0">
          <a:solidFill>
            <a:srgbClr val="2A2F36"/>
          </a:solidFill>
          <a:uFillTx/>
          <a:latin typeface="Source Sans Pro"/>
          <a:ea typeface="Open Sans" pitchFamily="34"/>
          <a:cs typeface="Open Sans" pitchFamily="34"/>
        </a:defRPr>
      </a:lvl6pPr>
      <a:lvl7pPr marL="2971874"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B51079D-C5C5-004B-76A6-CBB36B3F2BA5}"/>
              </a:ext>
            </a:extLst>
          </p:cNvPr>
          <p:cNvSpPr txBox="1">
            <a:spLocks noGrp="1"/>
          </p:cNvSpPr>
          <p:nvPr>
            <p:ph type="body" idx="1"/>
          </p:nvPr>
        </p:nvSpPr>
        <p:spPr>
          <a:xfrm>
            <a:off x="381003" y="1658246"/>
            <a:ext cx="11430000" cy="4235930"/>
          </a:xfrm>
          <a:prstGeom prst="rect">
            <a:avLst/>
          </a:prstGeom>
          <a:noFill/>
          <a:ln>
            <a:noFill/>
          </a:ln>
        </p:spPr>
        <p:txBody>
          <a:bodyPr vert="horz" wrap="square" lIns="91440" tIns="45720" rIns="91440" bIns="45720" anchor="t" anchorCtr="0" compatLnSpc="1">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0"/>
            <a:r>
              <a:rPr lang="en-US"/>
              <a:t>Maecenas nec odio et ante tincidunt tempus. Nullam dictum felis eu pede mollis pretium. Class aptent taciti sociosqu ad litora torquent per conubia nostra, per inceptos hymenaeos.</a:t>
            </a:r>
          </a:p>
        </p:txBody>
      </p:sp>
      <p:sp>
        <p:nvSpPr>
          <p:cNvPr id="3" name="Title Placeholder 6">
            <a:extLst>
              <a:ext uri="{FF2B5EF4-FFF2-40B4-BE49-F238E27FC236}">
                <a16:creationId xmlns:a16="http://schemas.microsoft.com/office/drawing/2014/main" id="{F4E96FBC-39E1-4F3E-E1D1-B678B85DFD64}"/>
              </a:ext>
            </a:extLst>
          </p:cNvPr>
          <p:cNvSpPr txBox="1">
            <a:spLocks noGrp="1"/>
          </p:cNvSpPr>
          <p:nvPr>
            <p:ph type="title"/>
          </p:nvPr>
        </p:nvSpPr>
        <p:spPr>
          <a:xfrm>
            <a:off x="381003" y="365129"/>
            <a:ext cx="11430000" cy="982861"/>
          </a:xfrm>
          <a:prstGeom prst="rect">
            <a:avLst/>
          </a:prstGeom>
          <a:noFill/>
          <a:ln>
            <a:noFill/>
          </a:ln>
        </p:spPr>
        <p:txBody>
          <a:bodyPr vert="horz" wrap="square" lIns="91440" tIns="45720" rIns="91440" bIns="45720" anchor="t" anchorCtr="0" compatLnSpc="1">
            <a:normAutofit/>
          </a:bodyPr>
          <a:lstStyle/>
          <a:p>
            <a:pPr lvl="0"/>
            <a:r>
              <a:rPr lang="en-US"/>
              <a:t>CLICK TO EDIT TITLE</a:t>
            </a:r>
          </a:p>
        </p:txBody>
      </p:sp>
      <p:sp>
        <p:nvSpPr>
          <p:cNvPr id="4" name="Rectangle 14">
            <a:extLst>
              <a:ext uri="{FF2B5EF4-FFF2-40B4-BE49-F238E27FC236}">
                <a16:creationId xmlns:a16="http://schemas.microsoft.com/office/drawing/2014/main" id="{B0A1C2F8-FC28-BCBB-2957-70F27D637201}"/>
              </a:ext>
            </a:extLst>
          </p:cNvPr>
          <p:cNvSpPr/>
          <p:nvPr/>
        </p:nvSpPr>
        <p:spPr>
          <a:xfrm>
            <a:off x="381003" y="-36210"/>
            <a:ext cx="987552" cy="91074"/>
          </a:xfrm>
          <a:prstGeom prst="rect">
            <a:avLst/>
          </a:prstGeom>
          <a:solidFill>
            <a:srgbClr val="C1263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1200" cap="none" spc="0" baseline="0">
              <a:solidFill>
                <a:srgbClr val="FFFFFF"/>
              </a:solidFill>
              <a:uFillTx/>
              <a:latin typeface="Source Sans Pro"/>
            </a:endParaRPr>
          </a:p>
        </p:txBody>
      </p:sp>
      <p:pic>
        <p:nvPicPr>
          <p:cNvPr id="8" name="Picture 7" descr="Text&#10;&#10;Description automatically generated">
            <a:extLst>
              <a:ext uri="{FF2B5EF4-FFF2-40B4-BE49-F238E27FC236}">
                <a16:creationId xmlns:a16="http://schemas.microsoft.com/office/drawing/2014/main" id="{4AF62D2F-F373-DBBA-DEDA-78EAB4E556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305845"/>
            <a:ext cx="2349186" cy="552155"/>
          </a:xfrm>
          <a:prstGeom prst="rect">
            <a:avLst/>
          </a:prstGeom>
        </p:spPr>
      </p:pic>
      <p:sp>
        <p:nvSpPr>
          <p:cNvPr id="9" name="Slide Number Placeholder 1">
            <a:extLst>
              <a:ext uri="{FF2B5EF4-FFF2-40B4-BE49-F238E27FC236}">
                <a16:creationId xmlns:a16="http://schemas.microsoft.com/office/drawing/2014/main" id="{0C1AD0CC-7450-5A00-AFBD-56307037BF94}"/>
              </a:ext>
            </a:extLst>
          </p:cNvPr>
          <p:cNvSpPr txBox="1">
            <a:spLocks/>
          </p:cNvSpPr>
          <p:nvPr userDrawn="1"/>
        </p:nvSpPr>
        <p:spPr>
          <a:xfrm>
            <a:off x="11734800" y="6400800"/>
            <a:ext cx="457200" cy="45720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E0F7AD5-E45F-4736-83CE-D8C26C993A39}" type="slidenum">
              <a:rPr lang="en-US" sz="1200" b="1"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lgn="ctr">
                <a:defRPr/>
              </a:pPr>
              <a:t>‹#›</a:t>
            </a:fld>
            <a:endParaRPr lang="en-US" sz="1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 bg1="lt1" tx1="dk1" bg2="lt2" tx2="dk2" accent1="accent1" accent2="accent2" accent3="accent3" accent4="accent4" accent5="accent5" accent6="accent6" hlink="hlink" folHlink="folHlink"/>
  <p:sldLayoutIdLst>
    <p:sldLayoutId id="2147483669" r:id="rId1"/>
    <p:sldLayoutId id="2147483776" r:id="rId2"/>
    <p:sldLayoutId id="2147483777" r:id="rId3"/>
    <p:sldLayoutId id="2147483774" r:id="rId4"/>
  </p:sldLayoutIdLst>
  <p:txStyles>
    <p:titleStyle>
      <a:lvl1pPr marL="0" marR="0" lvl="0" indent="0" algn="l" defTabSz="914400" rtl="0" fontAlgn="auto" hangingPunct="1">
        <a:lnSpc>
          <a:spcPct val="90000"/>
        </a:lnSpc>
        <a:spcBef>
          <a:spcPts val="0"/>
        </a:spcBef>
        <a:spcAft>
          <a:spcPts val="0"/>
        </a:spcAft>
        <a:buNone/>
        <a:tabLst/>
        <a:defRPr lang="en-US" sz="3600" b="1" i="0" u="none" strike="noStrike" kern="1200" cap="all" spc="0" baseline="0">
          <a:solidFill>
            <a:srgbClr val="002060"/>
          </a:solidFill>
          <a:uFillTx/>
          <a:latin typeface="Source Sans Pro SemiBold"/>
        </a:defRPr>
      </a:lvl1pPr>
    </p:titleStyle>
    <p:bodyStyle>
      <a:lvl1pPr marL="228600" marR="0" lvl="0" indent="-228600" algn="l" defTabSz="914400" rtl="0" fontAlgn="auto" hangingPunct="1">
        <a:lnSpc>
          <a:spcPct val="120000"/>
        </a:lnSpc>
        <a:spcBef>
          <a:spcPts val="0"/>
        </a:spcBef>
        <a:spcAft>
          <a:spcPts val="500"/>
        </a:spcAft>
        <a:buClr>
          <a:srgbClr val="C12637"/>
        </a:buClr>
        <a:buSzPct val="110000"/>
        <a:buFont typeface="Arial" pitchFamily="34"/>
        <a:buChar char="•"/>
        <a:tabLst/>
        <a:defRPr lang="en-US" sz="2400" b="0" i="0" u="none" strike="noStrike" kern="1200" cap="none" spc="0" baseline="0">
          <a:solidFill>
            <a:srgbClr val="2A2F36"/>
          </a:solidFill>
          <a:uFillTx/>
          <a:latin typeface="Source Sans Pro"/>
          <a:ea typeface="Open Sans" pitchFamily="34"/>
          <a:cs typeface="Open Sans" pitchFamily="34"/>
        </a:defRPr>
      </a:lvl1pPr>
      <a:lvl2pPr marL="777240" marR="0" lvl="1" indent="-228600" algn="l" defTabSz="914400" rtl="0" fontAlgn="auto" hangingPunct="1">
        <a:lnSpc>
          <a:spcPct val="100000"/>
        </a:lnSpc>
        <a:spcBef>
          <a:spcPts val="500"/>
        </a:spcBef>
        <a:spcAft>
          <a:spcPts val="500"/>
        </a:spcAft>
        <a:buClr>
          <a:srgbClr val="C12637"/>
        </a:buClr>
        <a:buSzPct val="110000"/>
        <a:buFont typeface="Arial" pitchFamily="34"/>
        <a:buChar char="•"/>
        <a:tabLst/>
        <a:defRPr lang="en-US" sz="2200" b="0" i="0" u="none" strike="noStrike" kern="1200" cap="none" spc="0" baseline="0">
          <a:solidFill>
            <a:srgbClr val="2A2F36"/>
          </a:solidFill>
          <a:uFillTx/>
          <a:latin typeface="Source Sans Pro"/>
          <a:ea typeface="Open Sans" pitchFamily="34"/>
          <a:cs typeface="Open Sans" pitchFamily="34"/>
        </a:defRPr>
      </a:lvl2pPr>
      <a:lvl3pPr marL="1234440" marR="0" lvl="2" indent="-228600" algn="l" defTabSz="914400" rtl="0" fontAlgn="auto" hangingPunct="1">
        <a:lnSpc>
          <a:spcPct val="90000"/>
        </a:lnSpc>
        <a:spcBef>
          <a:spcPts val="500"/>
        </a:spcBef>
        <a:spcAft>
          <a:spcPts val="500"/>
        </a:spcAft>
        <a:buClr>
          <a:srgbClr val="C12637"/>
        </a:buClr>
        <a:buSzPct val="110000"/>
        <a:buFont typeface="Arial" pitchFamily="34"/>
        <a:buChar char="•"/>
        <a:tabLst/>
        <a:defRPr lang="en-US" sz="2000" b="0" i="0" u="none" strike="noStrike" kern="1200" cap="none" spc="0" baseline="0">
          <a:solidFill>
            <a:srgbClr val="2A2F36"/>
          </a:solidFill>
          <a:uFillTx/>
          <a:latin typeface="Source Sans Pro"/>
          <a:ea typeface="Open Sans" pitchFamily="34"/>
          <a:cs typeface="Open Sans" pitchFamily="34"/>
        </a:defRPr>
      </a:lvl3pPr>
      <a:lvl4pPr marL="1600200" marR="0" lvl="3" indent="-228600" algn="l" defTabSz="914400" rtl="0" fontAlgn="auto" hangingPunct="1">
        <a:lnSpc>
          <a:spcPct val="90000"/>
        </a:lnSpc>
        <a:spcBef>
          <a:spcPts val="500"/>
        </a:spcBef>
        <a:spcAft>
          <a:spcPts val="500"/>
        </a:spcAft>
        <a:buClr>
          <a:srgbClr val="C12637"/>
        </a:buClr>
        <a:buSzPct val="110000"/>
        <a:buFont typeface="Arial" pitchFamily="34"/>
        <a:buChar char="•"/>
        <a:tabLst/>
        <a:defRPr lang="en-US" sz="1800" b="0" i="0" u="none" strike="noStrike" kern="1200" cap="none" spc="0" baseline="0">
          <a:solidFill>
            <a:srgbClr val="2A2F36"/>
          </a:solidFill>
          <a:uFillTx/>
          <a:latin typeface="Source Sans Pro"/>
          <a:ea typeface="Open Sans" pitchFamily="34"/>
          <a:cs typeface="Open Sans" pitchFamily="34"/>
        </a:defRPr>
      </a:lvl4pPr>
      <a:lvl5pPr marL="2057400" marR="0" lvl="4" indent="-228600" algn="l" defTabSz="914400" rtl="0" fontAlgn="auto" hangingPunct="1">
        <a:lnSpc>
          <a:spcPct val="90000"/>
        </a:lnSpc>
        <a:spcBef>
          <a:spcPts val="500"/>
        </a:spcBef>
        <a:spcAft>
          <a:spcPts val="500"/>
        </a:spcAft>
        <a:buClr>
          <a:srgbClr val="C12637"/>
        </a:buClr>
        <a:buSzPct val="110000"/>
        <a:buFont typeface="Arial" pitchFamily="34"/>
        <a:buChar char="•"/>
        <a:tabLst/>
        <a:defRPr lang="en-US" sz="1800" b="0" i="0" u="none" strike="noStrike" kern="1200" cap="none" spc="0" baseline="0">
          <a:solidFill>
            <a:srgbClr val="2A2F36"/>
          </a:solidFill>
          <a:uFillTx/>
          <a:latin typeface="Source Sans Pro"/>
          <a:ea typeface="Open Sans" pitchFamily="34"/>
          <a:cs typeface="Open Sans" pitchFamily="34"/>
        </a:defRPr>
      </a:lvl5pPr>
      <a:lvl6pPr marL="228600" marR="0" lvl="0" indent="-228600" algn="l" defTabSz="914400" rtl="0" fontAlgn="auto" hangingPunct="1">
        <a:lnSpc>
          <a:spcPct val="120000"/>
        </a:lnSpc>
        <a:spcBef>
          <a:spcPts val="0"/>
        </a:spcBef>
        <a:spcAft>
          <a:spcPts val="500"/>
        </a:spcAft>
        <a:buClr>
          <a:srgbClr val="C12637"/>
        </a:buClr>
        <a:buSzPct val="110000"/>
        <a:buFont typeface="Arial" pitchFamily="34"/>
        <a:buChar char="•"/>
        <a:tabLst/>
        <a:defRPr lang="en-US" sz="2400" b="0" i="0" u="none" strike="noStrike" kern="1200" cap="none" spc="0" baseline="0">
          <a:solidFill>
            <a:srgbClr val="2A2F36"/>
          </a:solidFill>
          <a:uFillTx/>
          <a:latin typeface="Source Sans Pro"/>
          <a:ea typeface="Open Sans" pitchFamily="34"/>
          <a:cs typeface="Open Sans" pitchFamily="34"/>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B51079D-C5C5-004B-76A6-CBB36B3F2BA5}"/>
              </a:ext>
            </a:extLst>
          </p:cNvPr>
          <p:cNvSpPr txBox="1">
            <a:spLocks noGrp="1"/>
          </p:cNvSpPr>
          <p:nvPr>
            <p:ph type="body" idx="1"/>
          </p:nvPr>
        </p:nvSpPr>
        <p:spPr>
          <a:xfrm>
            <a:off x="381003" y="1658246"/>
            <a:ext cx="11430000" cy="4235930"/>
          </a:xfrm>
          <a:prstGeom prst="rect">
            <a:avLst/>
          </a:prstGeom>
          <a:noFill/>
          <a:ln>
            <a:noFill/>
          </a:ln>
        </p:spPr>
        <p:txBody>
          <a:bodyPr vert="horz" wrap="square" lIns="91440" tIns="45720" rIns="91440" bIns="45720" anchor="t" anchorCtr="0" compatLnSpc="1">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Title Placeholder 6">
            <a:extLst>
              <a:ext uri="{FF2B5EF4-FFF2-40B4-BE49-F238E27FC236}">
                <a16:creationId xmlns:a16="http://schemas.microsoft.com/office/drawing/2014/main" id="{F4E96FBC-39E1-4F3E-E1D1-B678B85DFD64}"/>
              </a:ext>
            </a:extLst>
          </p:cNvPr>
          <p:cNvSpPr txBox="1">
            <a:spLocks noGrp="1"/>
          </p:cNvSpPr>
          <p:nvPr>
            <p:ph type="title"/>
          </p:nvPr>
        </p:nvSpPr>
        <p:spPr>
          <a:xfrm>
            <a:off x="381003" y="365129"/>
            <a:ext cx="11430000" cy="982861"/>
          </a:xfrm>
          <a:prstGeom prst="rect">
            <a:avLst/>
          </a:prstGeom>
          <a:noFill/>
          <a:ln>
            <a:noFill/>
          </a:ln>
        </p:spPr>
        <p:txBody>
          <a:bodyPr vert="horz" wrap="square" lIns="91440" tIns="45720" rIns="91440" bIns="45720" anchor="t" anchorCtr="0" compatLnSpc="1">
            <a:normAutofit/>
          </a:bodyPr>
          <a:lstStyle/>
          <a:p>
            <a:pPr lvl="0"/>
            <a:r>
              <a:rPr lang="en-US"/>
              <a:t>CLICK TO EDIT TITLE</a:t>
            </a:r>
          </a:p>
        </p:txBody>
      </p:sp>
      <p:sp>
        <p:nvSpPr>
          <p:cNvPr id="4" name="Rectangle 14">
            <a:extLst>
              <a:ext uri="{FF2B5EF4-FFF2-40B4-BE49-F238E27FC236}">
                <a16:creationId xmlns:a16="http://schemas.microsoft.com/office/drawing/2014/main" id="{B0A1C2F8-FC28-BCBB-2957-70F27D637201}"/>
              </a:ext>
            </a:extLst>
          </p:cNvPr>
          <p:cNvSpPr/>
          <p:nvPr/>
        </p:nvSpPr>
        <p:spPr>
          <a:xfrm>
            <a:off x="381003" y="-36210"/>
            <a:ext cx="987552" cy="91074"/>
          </a:xfrm>
          <a:prstGeom prst="rect">
            <a:avLst/>
          </a:prstGeom>
          <a:solidFill>
            <a:srgbClr val="C12637"/>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351" b="0" i="0" u="none" strike="noStrike" kern="1200" cap="none" spc="0" normalizeH="0" baseline="0" noProof="0">
              <a:ln>
                <a:noFill/>
              </a:ln>
              <a:solidFill>
                <a:srgbClr val="FFFFFF"/>
              </a:solidFill>
              <a:effectLst/>
              <a:uLnTx/>
              <a:uFillTx/>
              <a:latin typeface="Source Sans Pro"/>
              <a:ea typeface="+mn-ea"/>
              <a:cs typeface="+mn-cs"/>
            </a:endParaRPr>
          </a:p>
        </p:txBody>
      </p:sp>
      <p:pic>
        <p:nvPicPr>
          <p:cNvPr id="8" name="Picture 7" descr="Text&#10;&#10;Description automatically generated">
            <a:extLst>
              <a:ext uri="{FF2B5EF4-FFF2-40B4-BE49-F238E27FC236}">
                <a16:creationId xmlns:a16="http://schemas.microsoft.com/office/drawing/2014/main" id="{4AF62D2F-F373-DBBA-DEDA-78EAB4E5565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074" y="6387251"/>
            <a:ext cx="1603379" cy="376860"/>
          </a:xfrm>
          <a:prstGeom prst="rect">
            <a:avLst/>
          </a:prstGeom>
        </p:spPr>
      </p:pic>
      <p:sp>
        <p:nvSpPr>
          <p:cNvPr id="9" name="Slide Number Placeholder 1">
            <a:extLst>
              <a:ext uri="{FF2B5EF4-FFF2-40B4-BE49-F238E27FC236}">
                <a16:creationId xmlns:a16="http://schemas.microsoft.com/office/drawing/2014/main" id="{0C1AD0CC-7450-5A00-AFBD-56307037BF94}"/>
              </a:ext>
            </a:extLst>
          </p:cNvPr>
          <p:cNvSpPr txBox="1">
            <a:spLocks/>
          </p:cNvSpPr>
          <p:nvPr userDrawn="1"/>
        </p:nvSpPr>
        <p:spPr>
          <a:xfrm>
            <a:off x="11734800" y="6400800"/>
            <a:ext cx="457200" cy="45720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1200" b="1" i="0" u="none" strike="noStrike" kern="1200" cap="none" spc="0" normalizeH="0" baseline="0" noProof="0" smtClean="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7305131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Lst>
  <p:txStyles>
    <p:titleStyle>
      <a:lvl1pPr marL="0" marR="0" lvl="0" indent="0" algn="l" defTabSz="914400" rtl="0" fontAlgn="auto" hangingPunct="1">
        <a:lnSpc>
          <a:spcPct val="90000"/>
        </a:lnSpc>
        <a:spcBef>
          <a:spcPts val="0"/>
        </a:spcBef>
        <a:spcAft>
          <a:spcPts val="0"/>
        </a:spcAft>
        <a:buNone/>
        <a:tabLst/>
        <a:defRPr lang="en-US" sz="3600" b="1" i="0" u="none" strike="noStrike" kern="1200" cap="all" spc="0" baseline="0">
          <a:solidFill>
            <a:srgbClr val="002060"/>
          </a:solidFill>
          <a:uFillTx/>
          <a:latin typeface="+mn-lt"/>
        </a:defRPr>
      </a:lvl1pPr>
    </p:titleStyle>
    <p:bodyStyle>
      <a:lvl1pPr marL="228600" marR="0" lvl="0" indent="-228600" algn="l" defTabSz="914400" rtl="0" fontAlgn="auto" hangingPunct="1">
        <a:lnSpc>
          <a:spcPct val="120000"/>
        </a:lnSpc>
        <a:spcBef>
          <a:spcPts val="0"/>
        </a:spcBef>
        <a:spcAft>
          <a:spcPts val="500"/>
        </a:spcAft>
        <a:buClr>
          <a:srgbClr val="C12637"/>
        </a:buClr>
        <a:buSzPct val="100000"/>
        <a:buFont typeface="Arial" pitchFamily="34"/>
        <a:buChar char="•"/>
        <a:tabLst/>
        <a:defRPr lang="en-US" sz="2400" b="0" i="0" u="none" strike="noStrike" kern="1200" cap="none" spc="0" baseline="0">
          <a:solidFill>
            <a:srgbClr val="2A2F36"/>
          </a:solidFill>
          <a:uFillTx/>
          <a:latin typeface="+mn-lt"/>
          <a:ea typeface="Open Sans" pitchFamily="34"/>
          <a:cs typeface="Open Sans" pitchFamily="34"/>
        </a:defRPr>
      </a:lvl1pPr>
      <a:lvl2pPr marL="777240" marR="0" lvl="1" indent="-228600" algn="l" defTabSz="914400" rtl="0" fontAlgn="auto" hangingPunct="1">
        <a:lnSpc>
          <a:spcPct val="100000"/>
        </a:lnSpc>
        <a:spcBef>
          <a:spcPts val="500"/>
        </a:spcBef>
        <a:spcAft>
          <a:spcPts val="500"/>
        </a:spcAft>
        <a:buClr>
          <a:srgbClr val="C12637"/>
        </a:buClr>
        <a:buSzPct val="100000"/>
        <a:buFont typeface="Courier New" panose="02070309020205020404" pitchFamily="49" charset="0"/>
        <a:buChar char="o"/>
        <a:tabLst/>
        <a:defRPr lang="en-US" sz="2400" b="0" i="0" u="none" strike="noStrike" kern="1200" cap="none" spc="0" baseline="0">
          <a:solidFill>
            <a:srgbClr val="2A2F36"/>
          </a:solidFill>
          <a:uFillTx/>
          <a:latin typeface="+mn-lt"/>
          <a:ea typeface="Open Sans" pitchFamily="34"/>
          <a:cs typeface="Open Sans" pitchFamily="34"/>
        </a:defRPr>
      </a:lvl2pPr>
      <a:lvl3pPr marL="1234440" marR="0" lvl="2" indent="-228600" algn="l" defTabSz="914400" rtl="0" fontAlgn="auto" hangingPunct="1">
        <a:lnSpc>
          <a:spcPct val="90000"/>
        </a:lnSpc>
        <a:spcBef>
          <a:spcPts val="500"/>
        </a:spcBef>
        <a:spcAft>
          <a:spcPts val="500"/>
        </a:spcAft>
        <a:buClr>
          <a:srgbClr val="C12637"/>
        </a:buClr>
        <a:buSzPct val="100000"/>
        <a:buFont typeface="Wingdings" panose="05000000000000000000" pitchFamily="2" charset="2"/>
        <a:buChar char="§"/>
        <a:tabLst/>
        <a:defRPr lang="en-US" sz="2400" b="0" i="0" u="none" strike="noStrike" kern="1200" cap="none" spc="0" baseline="0">
          <a:solidFill>
            <a:srgbClr val="2A2F36"/>
          </a:solidFill>
          <a:uFillTx/>
          <a:latin typeface="+mn-lt"/>
          <a:ea typeface="Open Sans" pitchFamily="34"/>
          <a:cs typeface="Open Sans" pitchFamily="34"/>
        </a:defRPr>
      </a:lvl3pPr>
      <a:lvl4pPr marL="1600200" marR="0" lvl="3" indent="-228600" algn="l" defTabSz="914400" rtl="0" fontAlgn="auto" hangingPunct="1">
        <a:lnSpc>
          <a:spcPct val="90000"/>
        </a:lnSpc>
        <a:spcBef>
          <a:spcPts val="500"/>
        </a:spcBef>
        <a:spcAft>
          <a:spcPts val="500"/>
        </a:spcAft>
        <a:buClr>
          <a:srgbClr val="C12637"/>
        </a:buClr>
        <a:buSzPct val="100000"/>
        <a:buFont typeface="Wingdings" panose="05000000000000000000" pitchFamily="2" charset="2"/>
        <a:buChar char="Ø"/>
        <a:tabLst/>
        <a:defRPr lang="en-US" sz="2400" b="0" i="0" u="none" strike="noStrike" kern="1200" cap="none" spc="0" baseline="0">
          <a:solidFill>
            <a:srgbClr val="2A2F36"/>
          </a:solidFill>
          <a:uFillTx/>
          <a:latin typeface="+mn-lt"/>
          <a:ea typeface="Open Sans" pitchFamily="34"/>
          <a:cs typeface="Open Sans" pitchFamily="34"/>
        </a:defRPr>
      </a:lvl4pPr>
      <a:lvl5pPr marL="2057400" marR="0" lvl="4" indent="-228600" algn="l" defTabSz="914400" rtl="0" fontAlgn="auto" hangingPunct="1">
        <a:lnSpc>
          <a:spcPct val="90000"/>
        </a:lnSpc>
        <a:spcBef>
          <a:spcPts val="500"/>
        </a:spcBef>
        <a:spcAft>
          <a:spcPts val="500"/>
        </a:spcAft>
        <a:buClr>
          <a:srgbClr val="C12637"/>
        </a:buClr>
        <a:buSzPct val="100000"/>
        <a:buFont typeface="Wingdings" panose="05000000000000000000" pitchFamily="2" charset="2"/>
        <a:buChar char="v"/>
        <a:tabLst/>
        <a:defRPr lang="en-US" sz="2400" b="0" i="0" u="none" strike="noStrike" kern="1200" cap="none" spc="0" baseline="0">
          <a:solidFill>
            <a:srgbClr val="2A2F36"/>
          </a:solidFill>
          <a:uFillTx/>
          <a:latin typeface="+mn-lt"/>
          <a:ea typeface="Open Sans" pitchFamily="34"/>
          <a:cs typeface="Open Sans" pitchFamily="34"/>
        </a:defRPr>
      </a:lvl5pPr>
      <a:lvl6pPr marL="228600" marR="0" lvl="0" indent="-228600" algn="l" defTabSz="914400" rtl="0" fontAlgn="auto" hangingPunct="1">
        <a:lnSpc>
          <a:spcPct val="120000"/>
        </a:lnSpc>
        <a:spcBef>
          <a:spcPts val="0"/>
        </a:spcBef>
        <a:spcAft>
          <a:spcPts val="500"/>
        </a:spcAft>
        <a:buClr>
          <a:srgbClr val="C12637"/>
        </a:buClr>
        <a:buSzPct val="110000"/>
        <a:buFont typeface="Arial" pitchFamily="34"/>
        <a:buChar char="•"/>
        <a:tabLst/>
        <a:defRPr lang="en-US" sz="2400" b="0" i="0" u="none" strike="noStrike" kern="1200" cap="none" spc="0" baseline="0">
          <a:solidFill>
            <a:srgbClr val="2A2F36"/>
          </a:solidFill>
          <a:uFillTx/>
          <a:latin typeface="Source Sans Pro"/>
          <a:ea typeface="Open Sans" pitchFamily="34"/>
          <a:cs typeface="Open Sans" pitchFamily="34"/>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8" Type="http://schemas.openxmlformats.org/officeDocument/2006/relationships/hyperlink" Target="mailto:rwilkerson8090@columbus.k12.oh.us" TargetMode="External"/><Relationship Id="rId13" Type="http://schemas.openxmlformats.org/officeDocument/2006/relationships/hyperlink" Target="mailto:wthompson@ncstatecollege.edu" TargetMode="External"/><Relationship Id="rId18" Type="http://schemas.openxmlformats.org/officeDocument/2006/relationships/hyperlink" Target="mailto:klampe@inspirechildren.com" TargetMode="External"/><Relationship Id="rId3" Type="http://schemas.openxmlformats.org/officeDocument/2006/relationships/hyperlink" Target="mailto:akisorbridges@ilcao.org" TargetMode="External"/><Relationship Id="rId21" Type="http://schemas.openxmlformats.org/officeDocument/2006/relationships/hyperlink" Target="mailto:steurepa@delawarecityschools.net" TargetMode="External"/><Relationship Id="rId7" Type="http://schemas.openxmlformats.org/officeDocument/2006/relationships/hyperlink" Target="mailto:mdodson@tps.org" TargetMode="External"/><Relationship Id="rId12" Type="http://schemas.openxmlformats.org/officeDocument/2006/relationships/hyperlink" Target="mailto:ajoseph@cacfayettecounty.org" TargetMode="External"/><Relationship Id="rId17" Type="http://schemas.openxmlformats.org/officeDocument/2006/relationships/hyperlink" Target="mailto:dlaryne@gmail.com" TargetMode="External"/><Relationship Id="rId25" Type="http://schemas.openxmlformats.org/officeDocument/2006/relationships/hyperlink" Target="mailto:dawnrblalock@littlemiraclesedc.com" TargetMode="External"/><Relationship Id="rId2" Type="http://schemas.openxmlformats.org/officeDocument/2006/relationships/hyperlink" Target="mailto:tbarnhouse@cleverbeeacademy.com" TargetMode="External"/><Relationship Id="rId16" Type="http://schemas.openxmlformats.org/officeDocument/2006/relationships/hyperlink" Target="mailto:fycrkb@gmail.com" TargetMode="External"/><Relationship Id="rId20" Type="http://schemas.openxmlformats.org/officeDocument/2006/relationships/hyperlink" Target="mailto:michele@oanohio.org" TargetMode="External"/><Relationship Id="rId1" Type="http://schemas.openxmlformats.org/officeDocument/2006/relationships/slideLayout" Target="../slideLayouts/slideLayout16.xml"/><Relationship Id="rId6" Type="http://schemas.openxmlformats.org/officeDocument/2006/relationships/hyperlink" Target="mailto:Sarah.Rice@scoesc.org" TargetMode="External"/><Relationship Id="rId11" Type="http://schemas.openxmlformats.org/officeDocument/2006/relationships/hyperlink" Target="mailto:hbrugh@summitdd.org" TargetMode="External"/><Relationship Id="rId24" Type="http://schemas.openxmlformats.org/officeDocument/2006/relationships/hyperlink" Target="mailto:ktice@oaeyc.org" TargetMode="External"/><Relationship Id="rId5" Type="http://schemas.openxmlformats.org/officeDocument/2006/relationships/hyperlink" Target="mailto:sandy.mers@scoesc.org" TargetMode="External"/><Relationship Id="rId15" Type="http://schemas.openxmlformats.org/officeDocument/2006/relationships/hyperlink" Target="mailto:&#8211;florawhite1976@icloud.com" TargetMode="External"/><Relationship Id="rId23" Type="http://schemas.openxmlformats.org/officeDocument/2006/relationships/hyperlink" Target="mailto:hwilson@ymcastark.org" TargetMode="External"/><Relationship Id="rId10" Type="http://schemas.openxmlformats.org/officeDocument/2006/relationships/hyperlink" Target="mailto:nstiefel@shelbydd.org" TargetMode="External"/><Relationship Id="rId19" Type="http://schemas.openxmlformats.org/officeDocument/2006/relationships/hyperlink" Target="mailto:michellebieber@gmail.com" TargetMode="External"/><Relationship Id="rId4" Type="http://schemas.openxmlformats.org/officeDocument/2006/relationships/hyperlink" Target="mailto:joy.edgell@ovesc.org" TargetMode="External"/><Relationship Id="rId9" Type="http://schemas.openxmlformats.org/officeDocument/2006/relationships/hyperlink" Target="mailto:lalombar@daytonpublic.com" TargetMode="External"/><Relationship Id="rId14" Type="http://schemas.openxmlformats.org/officeDocument/2006/relationships/hyperlink" Target="mailto:safehavenfcc@yahoo.com" TargetMode="External"/><Relationship Id="rId22" Type="http://schemas.openxmlformats.org/officeDocument/2006/relationships/hyperlink" Target="mailto:bciminillo@ymcacolumbus.or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notesSlide" Target="../notesSlides/notesSlide9.xml"/><Relationship Id="rId16" Type="http://schemas.openxmlformats.org/officeDocument/2006/relationships/image" Target="../media/image28.svg"/><Relationship Id="rId1" Type="http://schemas.openxmlformats.org/officeDocument/2006/relationships/slideLayout" Target="../slideLayouts/slideLayout16.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8/10/relationships/comments" Target="../comments/modernComment_7FFFC97B_D261CF43.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microsoft.com/office/2018/10/relationships/comments" Target="../comments/modernComment_7FFFC97E_D7688B05.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sv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sv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28.xml.rels><?xml version="1.0" encoding="UTF-8" standalone="yes"?>
<Relationships xmlns="http://schemas.openxmlformats.org/package/2006/relationships"><Relationship Id="rId8" Type="http://schemas.openxmlformats.org/officeDocument/2006/relationships/hyperlink" Target="https://dam.assets.ohio.gov/image/upload/v1721678414/childrenandyouth.ohio.gov/For%20Providers/SUTQ/Sample%20Forms/SAMPLE_CONTINUOUS_IMPROVEMENT_PLAN__CIP__FOR_SUTQ.pdf" TargetMode="External"/><Relationship Id="rId13" Type="http://schemas.openxmlformats.org/officeDocument/2006/relationships/hyperlink" Target="https://dam.assets.ohio.gov/raw/upload/v1723473164/childrenandyouth.ohio.gov/For%20Providers/SUTQ/Sample%20Forms/SAMPLE_INDIVIDUAL_CHILD_ACTIVITY_PLAN_FOR__SUTQ.docx" TargetMode="External"/><Relationship Id="rId3" Type="http://schemas.openxmlformats.org/officeDocument/2006/relationships/hyperlink" Target="https://dam.assets.ohio.gov/raw/upload/v1723473164/childrenandyouth.ohio.gov/For%20Providers/SUTQ/Sample%20Forms/SAMPLE_DEV_SCREEN_REF_PROCESS_SUTQ_SILVER_AND_GOLD_LEVELS.docx" TargetMode="External"/><Relationship Id="rId7" Type="http://schemas.openxmlformats.org/officeDocument/2006/relationships/hyperlink" Target="https://dam.assets.ohio.gov/raw/upload/v1723473165/childrenandyouth.ohio.gov/For%20Providers/SUTQ/Sample%20Forms/SAMPLE_CONTINUOUS_IMPROVEMENT_PLAN__CIP__FOR_SUTQ.docx" TargetMode="External"/><Relationship Id="rId12" Type="http://schemas.openxmlformats.org/officeDocument/2006/relationships/hyperlink" Target="https://dam.assets.ohio.gov/image/upload/v1721678414/childrenandyouth.ohio.gov/For%20Providers/SUTQ/Sample%20Forms/SAMPLE_CLASSROOMGROUP_SELF-ASSESSMENT_ACTION_PLAN_FOR_SUTQ.pdf"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hyperlink" Target="https://dam.assets.ohio.gov/image/upload/v1721678414/childrenandyouth.ohio.gov/For%20Providers/SUTQ/Sample%20Forms/SAMPLE_CURRICULUM_SELECTION_PROCESS_FOR_SUTQ.pdf" TargetMode="External"/><Relationship Id="rId11" Type="http://schemas.openxmlformats.org/officeDocument/2006/relationships/hyperlink" Target="https://dam.assets.ohio.gov/raw/upload/v1723473167/childrenandyouth.ohio.gov/For%20Providers/SUTQ/Sample%20Forms/SAMPLE_CLASSROOMGROUP_SELF-ASSESSMENT_ACTION_PLAN_FOR_SUTQ.docx" TargetMode="External"/><Relationship Id="rId5" Type="http://schemas.openxmlformats.org/officeDocument/2006/relationships/hyperlink" Target="https://dam.assets.ohio.gov/raw/upload/v1723473165/childrenandyouth.ohio.gov/For%20Providers/SUTQ/Sample%20Forms/SAMPLE_CURRICULUM_SELECTION_PROCESS_FOR_SUTQ.docx" TargetMode="External"/><Relationship Id="rId10" Type="http://schemas.openxmlformats.org/officeDocument/2006/relationships/hyperlink" Target="https://dam.assets.ohio.gov/image/upload/v1721678414/childrenandyouth.ohio.gov/For%20Providers/SUTQ/Sample%20Forms/SAMPLE_ACTIVITY_PLAN_FOR_SUTQ.pdf" TargetMode="External"/><Relationship Id="rId4" Type="http://schemas.openxmlformats.org/officeDocument/2006/relationships/hyperlink" Target="https://dam.assets.ohio.gov/image/upload/v1721678414/childrenandyouth.ohio.gov/For%20Providers/SUTQ/Sample%20Forms/SAMPLE_DEVELOPMENTAL_SCREENING_REFERRAL_PROCESS_FOR_SUTQ.pdf" TargetMode="External"/><Relationship Id="rId9" Type="http://schemas.openxmlformats.org/officeDocument/2006/relationships/hyperlink" Target="https://dam.assets.ohio.gov/raw/upload/v1723473166/childrenandyouth.ohio.gov/For%20Providers/SUTQ/Sample%20Forms/SAMPLE_ACTIVITY_PLAN_FOR_SUTQ.docx" TargetMode="External"/><Relationship Id="rId14" Type="http://schemas.openxmlformats.org/officeDocument/2006/relationships/hyperlink" Target="https://dam.assets.ohio.gov/image/upload/v1721678414/childrenandyouth.ohio.gov/For%20Providers/SUTQ/Sample%20Forms/SAMPLE_INDIVIDUAL_CHILD_ACTIVITY_PLAN_FOR__SUTQ.pdf"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hyperlink" Target="https://childrenandyouth.ohio.gov/for-partners/rules-and-resources/06-early-care-and-education-eligibility" TargetMode="External"/><Relationship Id="rId2" Type="http://schemas.openxmlformats.org/officeDocument/2006/relationships/hyperlink" Target="https://dam.assets.ohio.gov/image/upload/v1727379689/childrenandyouth.ohio.gov/Rules/Early%20Care%20and%20Education%20Eligibility/CCMPL_182_-_2024_Update_to_Child_Care_Income_Eligibility_Standards.pdf" TargetMode="Externa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hyperlink" Target="https://dam.assets.ohio.gov/image/upload/v1729089104/childrenandyouth.ohio.gov/For%20Partners/Rules%20and%20Resources/2024/CCMPL_183.pdf" TargetMode="Externa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earch-prod.lis.state.oh.us/solarapi/v1/general_assembly_135/bills/hb33/EN/06/hb33_06_EN?format=pdf"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ohio.gov/Topics/Learning-in-Ohio/Literacy/The-Science-of-Reading/Professional-Development-in-the-Science-of-Reading"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776538-0987-2627-7CC3-25A2E3A5EC21}"/>
              </a:ext>
            </a:extLst>
          </p:cNvPr>
          <p:cNvSpPr txBox="1"/>
          <p:nvPr/>
        </p:nvSpPr>
        <p:spPr>
          <a:xfrm>
            <a:off x="975360" y="2458075"/>
            <a:ext cx="10325493" cy="1077218"/>
          </a:xfrm>
          <a:prstGeom prst="rect">
            <a:avLst/>
          </a:prstGeom>
          <a:noFill/>
        </p:spPr>
        <p:txBody>
          <a:bodyPr wrap="square" lIns="91440" tIns="45720" rIns="91440" bIns="45720" anchor="t">
            <a:spAutoFit/>
          </a:bodyPr>
          <a:lstStyle/>
          <a:p>
            <a:pPr algn="ctr">
              <a:defRPr/>
            </a:pPr>
            <a:r>
              <a:rPr lang="en-US" sz="3600" b="1">
                <a:solidFill>
                  <a:srgbClr val="0E3F75"/>
                </a:solidFill>
                <a:latin typeface="Source Sans Pro" panose="020B0503030403020204" pitchFamily="34" charset="0"/>
                <a:ea typeface="Source Sans Pro" panose="020B0503030403020204" pitchFamily="34" charset="0"/>
                <a:cs typeface="Calibri"/>
              </a:rPr>
              <a:t>EARLY CARE AND EDUCATION PROVIDER MEETING</a:t>
            </a:r>
          </a:p>
          <a:p>
            <a:pPr algn="ctr">
              <a:defRPr/>
            </a:pPr>
            <a:r>
              <a:rPr lang="en-US" sz="2800" i="1">
                <a:solidFill>
                  <a:srgbClr val="0E3F75"/>
                </a:solidFill>
                <a:latin typeface="Source Sans Pro" panose="020B0503030403020204" pitchFamily="34" charset="0"/>
                <a:ea typeface="Source Sans Pro" panose="020B0503030403020204" pitchFamily="34" charset="0"/>
                <a:cs typeface="Calibri"/>
              </a:rPr>
              <a:t>October 22, 2024</a:t>
            </a:r>
          </a:p>
        </p:txBody>
      </p:sp>
    </p:spTree>
    <p:extLst>
      <p:ext uri="{BB962C8B-B14F-4D97-AF65-F5344CB8AC3E}">
        <p14:creationId xmlns:p14="http://schemas.microsoft.com/office/powerpoint/2010/main" val="167304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F6BB49-40CD-F70E-0D13-B7421291ACB6}"/>
              </a:ext>
            </a:extLst>
          </p:cNvPr>
          <p:cNvSpPr>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9A520-440A-47EB-BFE7-510B5884E4C4}" type="slidenum">
              <a:rPr kumimoji="0" lang="en-US" sz="1200" b="1" i="0" u="none" strike="noStrike" kern="1200" cap="none" spc="0" normalizeH="0" baseline="0" noProof="0" smtClean="0">
                <a:ln>
                  <a:noFill/>
                </a:ln>
                <a:solidFill>
                  <a:srgbClr val="F2F2F2"/>
                </a:solidFill>
                <a:effectLst/>
                <a:uLnTx/>
                <a:uFillTx/>
                <a:latin typeface="Open Sans" pitchFamily="34"/>
                <a:ea typeface="Open Sans" pitchFamily="34"/>
                <a:cs typeface="Open Sans" pitchFamily="34"/>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a:ln>
                <a:noFill/>
              </a:ln>
              <a:solidFill>
                <a:srgbClr val="F2F2F2"/>
              </a:solidFill>
              <a:effectLst/>
              <a:uLnTx/>
              <a:uFillTx/>
              <a:latin typeface="Open Sans" pitchFamily="34"/>
              <a:ea typeface="Open Sans" pitchFamily="34"/>
              <a:cs typeface="Open Sans" pitchFamily="34"/>
            </a:endParaRPr>
          </a:p>
        </p:txBody>
      </p:sp>
      <p:sp>
        <p:nvSpPr>
          <p:cNvPr id="4" name="Title 3">
            <a:extLst>
              <a:ext uri="{FF2B5EF4-FFF2-40B4-BE49-F238E27FC236}">
                <a16:creationId xmlns:a16="http://schemas.microsoft.com/office/drawing/2014/main" id="{FDAAEE52-4855-9184-416E-AEB51FD4E148}"/>
              </a:ext>
            </a:extLst>
          </p:cNvPr>
          <p:cNvSpPr>
            <a:spLocks noGrp="1"/>
          </p:cNvSpPr>
          <p:nvPr>
            <p:ph type="title"/>
          </p:nvPr>
        </p:nvSpPr>
        <p:spPr/>
        <p:txBody>
          <a:bodyPr>
            <a:normAutofit/>
          </a:bodyPr>
          <a:lstStyle/>
          <a:p>
            <a:r>
              <a:rPr lang="en-US">
                <a:latin typeface="Source Sans Pro"/>
                <a:ea typeface="Source Sans Pro"/>
              </a:rPr>
              <a:t>SCIENCE OF READING Grant – GRANT AMOUNTS</a:t>
            </a:r>
          </a:p>
        </p:txBody>
      </p:sp>
      <p:graphicFrame>
        <p:nvGraphicFramePr>
          <p:cNvPr id="7" name="Table 6">
            <a:extLst>
              <a:ext uri="{FF2B5EF4-FFF2-40B4-BE49-F238E27FC236}">
                <a16:creationId xmlns:a16="http://schemas.microsoft.com/office/drawing/2014/main" id="{6BAC9D1E-9186-696B-00AE-643502617396}"/>
              </a:ext>
            </a:extLst>
          </p:cNvPr>
          <p:cNvGraphicFramePr>
            <a:graphicFrameLocks noGrp="1"/>
          </p:cNvGraphicFramePr>
          <p:nvPr>
            <p:extLst>
              <p:ext uri="{D42A27DB-BD31-4B8C-83A1-F6EECF244321}">
                <p14:modId xmlns:p14="http://schemas.microsoft.com/office/powerpoint/2010/main" val="4193748672"/>
              </p:ext>
            </p:extLst>
          </p:nvPr>
        </p:nvGraphicFramePr>
        <p:xfrm>
          <a:off x="1378324" y="1703294"/>
          <a:ext cx="8934862" cy="3413760"/>
        </p:xfrm>
        <a:graphic>
          <a:graphicData uri="http://schemas.openxmlformats.org/drawingml/2006/table">
            <a:tbl>
              <a:tblPr firstRow="1" bandRow="1">
                <a:tableStyleId>{5C22544A-7EE6-4342-B048-85BDC9FD1C3A}</a:tableStyleId>
              </a:tblPr>
              <a:tblGrid>
                <a:gridCol w="2978287">
                  <a:extLst>
                    <a:ext uri="{9D8B030D-6E8A-4147-A177-3AD203B41FA5}">
                      <a16:colId xmlns:a16="http://schemas.microsoft.com/office/drawing/2014/main" val="3106927078"/>
                    </a:ext>
                  </a:extLst>
                </a:gridCol>
                <a:gridCol w="3646914">
                  <a:extLst>
                    <a:ext uri="{9D8B030D-6E8A-4147-A177-3AD203B41FA5}">
                      <a16:colId xmlns:a16="http://schemas.microsoft.com/office/drawing/2014/main" val="3437399542"/>
                    </a:ext>
                  </a:extLst>
                </a:gridCol>
                <a:gridCol w="2309661">
                  <a:extLst>
                    <a:ext uri="{9D8B030D-6E8A-4147-A177-3AD203B41FA5}">
                      <a16:colId xmlns:a16="http://schemas.microsoft.com/office/drawing/2014/main" val="857917763"/>
                    </a:ext>
                  </a:extLst>
                </a:gridCol>
              </a:tblGrid>
              <a:tr h="689161">
                <a:tc>
                  <a:txBody>
                    <a:bodyPr/>
                    <a:lstStyle/>
                    <a:p>
                      <a:r>
                        <a:rPr lang="en-US" sz="2800"/>
                        <a:t>Program Type</a:t>
                      </a:r>
                    </a:p>
                  </a:txBody>
                  <a:tcPr/>
                </a:tc>
                <a:tc>
                  <a:txBody>
                    <a:bodyPr/>
                    <a:lstStyle/>
                    <a:p>
                      <a:r>
                        <a:rPr lang="en-US" sz="2800"/>
                        <a:t>Payment</a:t>
                      </a:r>
                    </a:p>
                  </a:txBody>
                  <a:tcPr/>
                </a:tc>
                <a:tc>
                  <a:txBody>
                    <a:bodyPr/>
                    <a:lstStyle/>
                    <a:p>
                      <a:r>
                        <a:rPr lang="en-US" sz="2800"/>
                        <a:t>Available Awards</a:t>
                      </a:r>
                    </a:p>
                  </a:txBody>
                  <a:tcPr/>
                </a:tc>
                <a:extLst>
                  <a:ext uri="{0D108BD9-81ED-4DB2-BD59-A6C34878D82A}">
                    <a16:rowId xmlns:a16="http://schemas.microsoft.com/office/drawing/2014/main" val="3811783956"/>
                  </a:ext>
                </a:extLst>
              </a:tr>
              <a:tr h="370840">
                <a:tc>
                  <a:txBody>
                    <a:bodyPr/>
                    <a:lstStyle/>
                    <a:p>
                      <a:r>
                        <a:rPr lang="en-US" sz="2400"/>
                        <a:t>Child Care Center</a:t>
                      </a:r>
                    </a:p>
                  </a:txBody>
                  <a:tcPr/>
                </a:tc>
                <a:tc>
                  <a:txBody>
                    <a:bodyPr/>
                    <a:lstStyle/>
                    <a:p>
                      <a:r>
                        <a:rPr lang="en-US" sz="2400"/>
                        <a:t>$750 per staff, up to $3,000</a:t>
                      </a:r>
                      <a:br>
                        <a:rPr lang="en-US" sz="2400"/>
                      </a:br>
                      <a:endParaRPr lang="en-US" sz="2400"/>
                    </a:p>
                  </a:txBody>
                  <a:tcPr/>
                </a:tc>
                <a:tc>
                  <a:txBody>
                    <a:bodyPr/>
                    <a:lstStyle/>
                    <a:p>
                      <a:pPr algn="ctr"/>
                      <a:r>
                        <a:rPr lang="en-US" sz="2400"/>
                        <a:t>1,450</a:t>
                      </a:r>
                    </a:p>
                  </a:txBody>
                  <a:tcPr/>
                </a:tc>
                <a:extLst>
                  <a:ext uri="{0D108BD9-81ED-4DB2-BD59-A6C34878D82A}">
                    <a16:rowId xmlns:a16="http://schemas.microsoft.com/office/drawing/2014/main" val="156568030"/>
                  </a:ext>
                </a:extLst>
              </a:tr>
              <a:tr h="370840">
                <a:tc>
                  <a:txBody>
                    <a:bodyPr/>
                    <a:lstStyle/>
                    <a:p>
                      <a:r>
                        <a:rPr lang="en-US" sz="2400"/>
                        <a:t>School-Age Programs</a:t>
                      </a:r>
                    </a:p>
                  </a:txBody>
                  <a:tcPr/>
                </a:tc>
                <a:tc>
                  <a:txBody>
                    <a:bodyPr/>
                    <a:lstStyle/>
                    <a:p>
                      <a:r>
                        <a:rPr lang="en-US" sz="2400"/>
                        <a:t>$750 per staff, up to $3,000</a:t>
                      </a:r>
                      <a:br>
                        <a:rPr lang="en-US" sz="2400"/>
                      </a:br>
                      <a:endParaRPr lang="en-US" sz="2400"/>
                    </a:p>
                  </a:txBody>
                  <a:tcPr/>
                </a:tc>
                <a:tc>
                  <a:txBody>
                    <a:bodyPr/>
                    <a:lstStyle/>
                    <a:p>
                      <a:pPr algn="ctr"/>
                      <a:r>
                        <a:rPr lang="en-US" sz="2400"/>
                        <a:t>25</a:t>
                      </a:r>
                    </a:p>
                  </a:txBody>
                  <a:tcPr/>
                </a:tc>
                <a:extLst>
                  <a:ext uri="{0D108BD9-81ED-4DB2-BD59-A6C34878D82A}">
                    <a16:rowId xmlns:a16="http://schemas.microsoft.com/office/drawing/2014/main" val="2568410572"/>
                  </a:ext>
                </a:extLst>
              </a:tr>
              <a:tr h="370840">
                <a:tc>
                  <a:txBody>
                    <a:bodyPr/>
                    <a:lstStyle/>
                    <a:p>
                      <a:r>
                        <a:rPr lang="en-US" sz="2400"/>
                        <a:t>Family Child Care Homes</a:t>
                      </a:r>
                    </a:p>
                  </a:txBody>
                  <a:tcPr/>
                </a:tc>
                <a:tc>
                  <a:txBody>
                    <a:bodyPr/>
                    <a:lstStyle/>
                    <a:p>
                      <a:r>
                        <a:rPr lang="en-US" sz="2400"/>
                        <a:t>$750 for owner/administrator</a:t>
                      </a:r>
                    </a:p>
                  </a:txBody>
                  <a:tcPr/>
                </a:tc>
                <a:tc>
                  <a:txBody>
                    <a:bodyPr/>
                    <a:lstStyle/>
                    <a:p>
                      <a:pPr algn="ctr"/>
                      <a:r>
                        <a:rPr lang="en-US" sz="2400"/>
                        <a:t>1,100</a:t>
                      </a:r>
                    </a:p>
                  </a:txBody>
                  <a:tcPr/>
                </a:tc>
                <a:extLst>
                  <a:ext uri="{0D108BD9-81ED-4DB2-BD59-A6C34878D82A}">
                    <a16:rowId xmlns:a16="http://schemas.microsoft.com/office/drawing/2014/main" val="2587223691"/>
                  </a:ext>
                </a:extLst>
              </a:tr>
            </a:tbl>
          </a:graphicData>
        </a:graphic>
      </p:graphicFrame>
    </p:spTree>
    <p:extLst>
      <p:ext uri="{BB962C8B-B14F-4D97-AF65-F5344CB8AC3E}">
        <p14:creationId xmlns:p14="http://schemas.microsoft.com/office/powerpoint/2010/main" val="297004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F6BB49-40CD-F70E-0D13-B7421291ACB6}"/>
              </a:ext>
            </a:extLst>
          </p:cNvPr>
          <p:cNvSpPr>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9A520-440A-47EB-BFE7-510B5884E4C4}" type="slidenum">
              <a:rPr kumimoji="0" lang="en-US" sz="1200" b="1" i="0" u="none" strike="noStrike" kern="1200" cap="none" spc="0" normalizeH="0" baseline="0" noProof="0" smtClean="0">
                <a:ln>
                  <a:noFill/>
                </a:ln>
                <a:solidFill>
                  <a:srgbClr val="F2F2F2"/>
                </a:solidFill>
                <a:effectLst/>
                <a:uLnTx/>
                <a:uFillTx/>
                <a:latin typeface="Open Sans" pitchFamily="34"/>
                <a:ea typeface="Open Sans" pitchFamily="34"/>
                <a:cs typeface="Open Sans" pitchFamily="34"/>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a:ln>
                <a:noFill/>
              </a:ln>
              <a:solidFill>
                <a:srgbClr val="F2F2F2"/>
              </a:solidFill>
              <a:effectLst/>
              <a:uLnTx/>
              <a:uFillTx/>
              <a:latin typeface="Open Sans" pitchFamily="34"/>
              <a:ea typeface="Open Sans" pitchFamily="34"/>
              <a:cs typeface="Open Sans" pitchFamily="34"/>
            </a:endParaRPr>
          </a:p>
        </p:txBody>
      </p:sp>
      <p:sp>
        <p:nvSpPr>
          <p:cNvPr id="4" name="Title 3">
            <a:extLst>
              <a:ext uri="{FF2B5EF4-FFF2-40B4-BE49-F238E27FC236}">
                <a16:creationId xmlns:a16="http://schemas.microsoft.com/office/drawing/2014/main" id="{FDAAEE52-4855-9184-416E-AEB51FD4E148}"/>
              </a:ext>
            </a:extLst>
          </p:cNvPr>
          <p:cNvSpPr>
            <a:spLocks noGrp="1"/>
          </p:cNvSpPr>
          <p:nvPr>
            <p:ph type="title"/>
          </p:nvPr>
        </p:nvSpPr>
        <p:spPr/>
        <p:txBody>
          <a:bodyPr>
            <a:normAutofit/>
          </a:bodyPr>
          <a:lstStyle/>
          <a:p>
            <a:r>
              <a:rPr lang="en-US">
                <a:latin typeface="Source Sans Pro" panose="020B0503030403020204" pitchFamily="34" charset="0"/>
              </a:rPr>
              <a:t>Science of reading grant- application Process</a:t>
            </a:r>
          </a:p>
        </p:txBody>
      </p:sp>
      <p:graphicFrame>
        <p:nvGraphicFramePr>
          <p:cNvPr id="3" name="Diagram 2">
            <a:extLst>
              <a:ext uri="{FF2B5EF4-FFF2-40B4-BE49-F238E27FC236}">
                <a16:creationId xmlns:a16="http://schemas.microsoft.com/office/drawing/2014/main" id="{51185D33-FED4-0784-7285-E166BA30058B}"/>
              </a:ext>
            </a:extLst>
          </p:cNvPr>
          <p:cNvGraphicFramePr/>
          <p:nvPr>
            <p:extLst>
              <p:ext uri="{D42A27DB-BD31-4B8C-83A1-F6EECF244321}">
                <p14:modId xmlns:p14="http://schemas.microsoft.com/office/powerpoint/2010/main" val="3511344628"/>
              </p:ext>
            </p:extLst>
          </p:nvPr>
        </p:nvGraphicFramePr>
        <p:xfrm>
          <a:off x="487679" y="1002176"/>
          <a:ext cx="11429999" cy="2523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a:extLst>
              <a:ext uri="{FF2B5EF4-FFF2-40B4-BE49-F238E27FC236}">
                <a16:creationId xmlns:a16="http://schemas.microsoft.com/office/drawing/2014/main" id="{FFC4EFFE-FCE5-E82D-ADC6-0C246322E397}"/>
              </a:ext>
            </a:extLst>
          </p:cNvPr>
          <p:cNvGraphicFramePr>
            <a:graphicFrameLocks noGrp="1"/>
          </p:cNvGraphicFramePr>
          <p:nvPr>
            <p:extLst>
              <p:ext uri="{D42A27DB-BD31-4B8C-83A1-F6EECF244321}">
                <p14:modId xmlns:p14="http://schemas.microsoft.com/office/powerpoint/2010/main" val="1387836186"/>
              </p:ext>
            </p:extLst>
          </p:nvPr>
        </p:nvGraphicFramePr>
        <p:xfrm>
          <a:off x="1102181" y="3616437"/>
          <a:ext cx="9356178" cy="2668792"/>
        </p:xfrm>
        <a:graphic>
          <a:graphicData uri="http://schemas.openxmlformats.org/drawingml/2006/table">
            <a:tbl>
              <a:tblPr firstRow="1" bandRow="1">
                <a:tableStyleId>{5C22544A-7EE6-4342-B048-85BDC9FD1C3A}</a:tableStyleId>
              </a:tblPr>
              <a:tblGrid>
                <a:gridCol w="9356178">
                  <a:extLst>
                    <a:ext uri="{9D8B030D-6E8A-4147-A177-3AD203B41FA5}">
                      <a16:colId xmlns:a16="http://schemas.microsoft.com/office/drawing/2014/main" val="3371810442"/>
                    </a:ext>
                  </a:extLst>
                </a:gridCol>
              </a:tblGrid>
              <a:tr h="367552">
                <a:tc>
                  <a:txBody>
                    <a:bodyPr/>
                    <a:lstStyle/>
                    <a:p>
                      <a:r>
                        <a:rPr lang="en-US"/>
                        <a:t>Application Requirements</a:t>
                      </a:r>
                    </a:p>
                  </a:txBody>
                  <a:tcPr/>
                </a:tc>
                <a:extLst>
                  <a:ext uri="{0D108BD9-81ED-4DB2-BD59-A6C34878D82A}">
                    <a16:rowId xmlns:a16="http://schemas.microsoft.com/office/drawing/2014/main" val="2876598117"/>
                  </a:ext>
                </a:extLst>
              </a:tr>
              <a:tr h="370840">
                <a:tc>
                  <a:txBody>
                    <a:bodyPr/>
                    <a:lstStyle/>
                    <a:p>
                      <a:r>
                        <a:rPr lang="en-US"/>
                        <a:t>1. Must have a valid license number and program name and e-mail address matching OCLQS</a:t>
                      </a:r>
                    </a:p>
                  </a:txBody>
                  <a:tcPr/>
                </a:tc>
                <a:extLst>
                  <a:ext uri="{0D108BD9-81ED-4DB2-BD59-A6C34878D82A}">
                    <a16:rowId xmlns:a16="http://schemas.microsoft.com/office/drawing/2014/main" val="319889751"/>
                  </a:ext>
                </a:extLst>
              </a:tr>
              <a:tr h="370840">
                <a:tc>
                  <a:txBody>
                    <a:bodyPr/>
                    <a:lstStyle/>
                    <a:p>
                      <a:r>
                        <a:rPr lang="en-US"/>
                        <a:t>2. Must have staff names and OPIN that match the OPR</a:t>
                      </a:r>
                    </a:p>
                  </a:txBody>
                  <a:tcPr/>
                </a:tc>
                <a:extLst>
                  <a:ext uri="{0D108BD9-81ED-4DB2-BD59-A6C34878D82A}">
                    <a16:rowId xmlns:a16="http://schemas.microsoft.com/office/drawing/2014/main" val="1190133932"/>
                  </a:ext>
                </a:extLst>
              </a:tr>
              <a:tr h="370840">
                <a:tc>
                  <a:txBody>
                    <a:bodyPr/>
                    <a:lstStyle/>
                    <a:p>
                      <a:r>
                        <a:rPr lang="en-US"/>
                        <a:t>3. Must list completed trainings by individual</a:t>
                      </a:r>
                    </a:p>
                  </a:txBody>
                  <a:tcPr/>
                </a:tc>
                <a:extLst>
                  <a:ext uri="{0D108BD9-81ED-4DB2-BD59-A6C34878D82A}">
                    <a16:rowId xmlns:a16="http://schemas.microsoft.com/office/drawing/2014/main" val="60709327"/>
                  </a:ext>
                </a:extLst>
              </a:tr>
              <a:tr h="370840">
                <a:tc>
                  <a:txBody>
                    <a:bodyPr/>
                    <a:lstStyle/>
                    <a:p>
                      <a:r>
                        <a:rPr lang="en-US"/>
                        <a:t>Note: This is not a competitive grant with a scoring process. The first applications that meet the criteria will be awarded. If an application is denied, the program may re-apply. Review of the new application will occur in the order it was received regardless of the time/date of the original application. </a:t>
                      </a:r>
                    </a:p>
                  </a:txBody>
                  <a:tcPr/>
                </a:tc>
                <a:extLst>
                  <a:ext uri="{0D108BD9-81ED-4DB2-BD59-A6C34878D82A}">
                    <a16:rowId xmlns:a16="http://schemas.microsoft.com/office/drawing/2014/main" val="3629543949"/>
                  </a:ext>
                </a:extLst>
              </a:tr>
            </a:tbl>
          </a:graphicData>
        </a:graphic>
      </p:graphicFrame>
    </p:spTree>
    <p:extLst>
      <p:ext uri="{BB962C8B-B14F-4D97-AF65-F5344CB8AC3E}">
        <p14:creationId xmlns:p14="http://schemas.microsoft.com/office/powerpoint/2010/main" val="286453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F6BB49-40CD-F70E-0D13-B7421291ACB6}"/>
              </a:ext>
            </a:extLst>
          </p:cNvPr>
          <p:cNvSpPr>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9A520-440A-47EB-BFE7-510B5884E4C4}" type="slidenum">
              <a:rPr kumimoji="0" lang="en-US" sz="1200" b="1" i="0" u="none" strike="noStrike" kern="1200" cap="none" spc="0" normalizeH="0" baseline="0" noProof="0" smtClean="0">
                <a:ln>
                  <a:noFill/>
                </a:ln>
                <a:solidFill>
                  <a:srgbClr val="F2F2F2"/>
                </a:solidFill>
                <a:effectLst/>
                <a:uLnTx/>
                <a:uFillTx/>
                <a:latin typeface="Open Sans" pitchFamily="34"/>
                <a:ea typeface="Open Sans" pitchFamily="34"/>
                <a:cs typeface="Open Sans" pitchFamily="34"/>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a:ln>
                <a:noFill/>
              </a:ln>
              <a:solidFill>
                <a:srgbClr val="F2F2F2"/>
              </a:solidFill>
              <a:effectLst/>
              <a:uLnTx/>
              <a:uFillTx/>
              <a:latin typeface="Open Sans" pitchFamily="34"/>
              <a:ea typeface="Open Sans" pitchFamily="34"/>
              <a:cs typeface="Open Sans" pitchFamily="34"/>
            </a:endParaRPr>
          </a:p>
        </p:txBody>
      </p:sp>
      <p:sp>
        <p:nvSpPr>
          <p:cNvPr id="4" name="Title 3">
            <a:extLst>
              <a:ext uri="{FF2B5EF4-FFF2-40B4-BE49-F238E27FC236}">
                <a16:creationId xmlns:a16="http://schemas.microsoft.com/office/drawing/2014/main" id="{FDAAEE52-4855-9184-416E-AEB51FD4E148}"/>
              </a:ext>
            </a:extLst>
          </p:cNvPr>
          <p:cNvSpPr>
            <a:spLocks noGrp="1"/>
          </p:cNvSpPr>
          <p:nvPr>
            <p:ph type="title"/>
          </p:nvPr>
        </p:nvSpPr>
        <p:spPr/>
        <p:txBody>
          <a:bodyPr>
            <a:normAutofit/>
          </a:bodyPr>
          <a:lstStyle/>
          <a:p>
            <a:r>
              <a:rPr lang="en-US">
                <a:latin typeface="Source Sans Pro" panose="020B0503030403020204" pitchFamily="34" charset="0"/>
              </a:rPr>
              <a:t>Science of reading grant - timeline</a:t>
            </a:r>
          </a:p>
        </p:txBody>
      </p:sp>
      <p:sp>
        <p:nvSpPr>
          <p:cNvPr id="7" name="Rectangle 6">
            <a:extLst>
              <a:ext uri="{FF2B5EF4-FFF2-40B4-BE49-F238E27FC236}">
                <a16:creationId xmlns:a16="http://schemas.microsoft.com/office/drawing/2014/main" id="{76C976EE-2D79-9517-95C0-91F701CD6011}"/>
              </a:ext>
            </a:extLst>
          </p:cNvPr>
          <p:cNvSpPr/>
          <p:nvPr/>
        </p:nvSpPr>
        <p:spPr>
          <a:xfrm flipH="1">
            <a:off x="351137" y="1432508"/>
            <a:ext cx="33472" cy="43979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75B7AF3-375F-CF01-B415-6199BF9DC787}"/>
              </a:ext>
            </a:extLst>
          </p:cNvPr>
          <p:cNvGrpSpPr/>
          <p:nvPr/>
        </p:nvGrpSpPr>
        <p:grpSpPr>
          <a:xfrm>
            <a:off x="371595" y="1425439"/>
            <a:ext cx="10916239" cy="444833"/>
            <a:chOff x="593888" y="1365113"/>
            <a:chExt cx="10916239" cy="444833"/>
          </a:xfrm>
        </p:grpSpPr>
        <p:sp>
          <p:nvSpPr>
            <p:cNvPr id="15" name="Arrow: Pentagon 14">
              <a:extLst>
                <a:ext uri="{FF2B5EF4-FFF2-40B4-BE49-F238E27FC236}">
                  <a16:creationId xmlns:a16="http://schemas.microsoft.com/office/drawing/2014/main" id="{20D7702F-A2C0-4A5C-10C4-717A3273D7DC}"/>
                </a:ext>
              </a:extLst>
            </p:cNvPr>
            <p:cNvSpPr/>
            <p:nvPr/>
          </p:nvSpPr>
          <p:spPr>
            <a:xfrm>
              <a:off x="593888" y="1421142"/>
              <a:ext cx="1838228" cy="3888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October</a:t>
              </a:r>
            </a:p>
          </p:txBody>
        </p:sp>
        <p:sp>
          <p:nvSpPr>
            <p:cNvPr id="16" name="TextBox 15">
              <a:extLst>
                <a:ext uri="{FF2B5EF4-FFF2-40B4-BE49-F238E27FC236}">
                  <a16:creationId xmlns:a16="http://schemas.microsoft.com/office/drawing/2014/main" id="{4DD2A706-2427-43C7-4C8E-DD25AFEB373B}"/>
                </a:ext>
              </a:extLst>
            </p:cNvPr>
            <p:cNvSpPr txBox="1"/>
            <p:nvPr/>
          </p:nvSpPr>
          <p:spPr>
            <a:xfrm>
              <a:off x="2124827" y="1365113"/>
              <a:ext cx="9385300" cy="425501"/>
            </a:xfrm>
            <a:prstGeom prst="rect">
              <a:avLst/>
            </a:prstGeom>
            <a:noFill/>
          </p:spPr>
          <p:txBody>
            <a:bodyPr wrap="square" lIns="91440" tIns="45720" rIns="91440" bIns="45720" rtlCol="0" anchor="t">
              <a:spAutoFit/>
            </a:bodyPr>
            <a:lstStyle/>
            <a:p>
              <a:pPr lvl="1">
                <a:lnSpc>
                  <a:spcPct val="115000"/>
                </a:lnSpc>
                <a:tabLst>
                  <a:tab pos="914400" algn="l"/>
                </a:tabLst>
              </a:pPr>
              <a:r>
                <a:rPr lang="en-US" sz="2000">
                  <a:ea typeface="Times New Roman" panose="02020603050405020304" pitchFamily="18" charset="0"/>
                  <a:cs typeface="Times New Roman"/>
                </a:rPr>
                <a:t>Announcement of opportunity.</a:t>
              </a:r>
              <a:endParaRPr lang="en-US" sz="2000">
                <a:effectLst/>
                <a:ea typeface="Times New Roman" panose="02020603050405020304" pitchFamily="18" charset="0"/>
                <a:cs typeface="Times New Roman"/>
              </a:endParaRPr>
            </a:p>
          </p:txBody>
        </p:sp>
      </p:grpSp>
      <p:grpSp>
        <p:nvGrpSpPr>
          <p:cNvPr id="17" name="Group 16">
            <a:extLst>
              <a:ext uri="{FF2B5EF4-FFF2-40B4-BE49-F238E27FC236}">
                <a16:creationId xmlns:a16="http://schemas.microsoft.com/office/drawing/2014/main" id="{357A7815-7ADE-957F-F20B-985EBABC5EFA}"/>
              </a:ext>
            </a:extLst>
          </p:cNvPr>
          <p:cNvGrpSpPr/>
          <p:nvPr/>
        </p:nvGrpSpPr>
        <p:grpSpPr>
          <a:xfrm>
            <a:off x="378756" y="2114960"/>
            <a:ext cx="10909224" cy="715324"/>
            <a:chOff x="591647" y="-424636"/>
            <a:chExt cx="10909224" cy="715324"/>
          </a:xfrm>
        </p:grpSpPr>
        <p:sp>
          <p:nvSpPr>
            <p:cNvPr id="18" name="Arrow: Pentagon 17">
              <a:extLst>
                <a:ext uri="{FF2B5EF4-FFF2-40B4-BE49-F238E27FC236}">
                  <a16:creationId xmlns:a16="http://schemas.microsoft.com/office/drawing/2014/main" id="{A59F0990-A8EB-63BC-E677-7101712C3295}"/>
                </a:ext>
              </a:extLst>
            </p:cNvPr>
            <p:cNvSpPr/>
            <p:nvPr/>
          </p:nvSpPr>
          <p:spPr>
            <a:xfrm>
              <a:off x="591647" y="-199597"/>
              <a:ext cx="1838228" cy="3888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November</a:t>
              </a:r>
            </a:p>
          </p:txBody>
        </p:sp>
        <p:sp>
          <p:nvSpPr>
            <p:cNvPr id="19" name="TextBox 18">
              <a:extLst>
                <a:ext uri="{FF2B5EF4-FFF2-40B4-BE49-F238E27FC236}">
                  <a16:creationId xmlns:a16="http://schemas.microsoft.com/office/drawing/2014/main" id="{6E487D47-561B-1E6F-A376-0F2DD021A10C}"/>
                </a:ext>
              </a:extLst>
            </p:cNvPr>
            <p:cNvSpPr txBox="1"/>
            <p:nvPr/>
          </p:nvSpPr>
          <p:spPr>
            <a:xfrm>
              <a:off x="2115571" y="-424636"/>
              <a:ext cx="9385300" cy="715324"/>
            </a:xfrm>
            <a:prstGeom prst="rect">
              <a:avLst/>
            </a:prstGeom>
            <a:noFill/>
          </p:spPr>
          <p:txBody>
            <a:bodyPr wrap="square" lIns="91440" tIns="45720" rIns="91440" bIns="45720" rtlCol="0" anchor="t">
              <a:spAutoFit/>
            </a:bodyPr>
            <a:lstStyle/>
            <a:p>
              <a:pPr lvl="1">
                <a:tabLst>
                  <a:tab pos="914400" algn="l"/>
                </a:tabLst>
              </a:pPr>
              <a:r>
                <a:rPr lang="en-US" sz="2000">
                  <a:ea typeface="Calibri"/>
                  <a:cs typeface="Calibri"/>
                </a:rPr>
                <a:t>Guidance letter get published with grant criteria, application process and link.</a:t>
              </a:r>
            </a:p>
            <a:p>
              <a:pPr lvl="1">
                <a:lnSpc>
                  <a:spcPct val="114999"/>
                </a:lnSpc>
                <a:tabLst>
                  <a:tab pos="914400" algn="l"/>
                </a:tabLst>
              </a:pPr>
              <a:r>
                <a:rPr lang="en-US">
                  <a:ea typeface="Times New Roman" panose="02020603050405020304" pitchFamily="18" charset="0"/>
                  <a:cs typeface="Times New Roman"/>
                </a:rPr>
                <a:t>Application window opens Tuesday, November 12, 2024.</a:t>
              </a:r>
              <a:endParaRPr lang="en-US">
                <a:ea typeface="Calibri"/>
                <a:cs typeface="Calibri"/>
              </a:endParaRPr>
            </a:p>
          </p:txBody>
        </p:sp>
      </p:grpSp>
      <p:grpSp>
        <p:nvGrpSpPr>
          <p:cNvPr id="3" name="Group 2">
            <a:extLst>
              <a:ext uri="{FF2B5EF4-FFF2-40B4-BE49-F238E27FC236}">
                <a16:creationId xmlns:a16="http://schemas.microsoft.com/office/drawing/2014/main" id="{FF0163C5-0432-B85E-9FD5-75F616FF19B5}"/>
              </a:ext>
            </a:extLst>
          </p:cNvPr>
          <p:cNvGrpSpPr/>
          <p:nvPr/>
        </p:nvGrpSpPr>
        <p:grpSpPr>
          <a:xfrm>
            <a:off x="380997" y="3198021"/>
            <a:ext cx="10927445" cy="433628"/>
            <a:chOff x="593888" y="1241847"/>
            <a:chExt cx="10927445" cy="433628"/>
          </a:xfrm>
        </p:grpSpPr>
        <p:sp>
          <p:nvSpPr>
            <p:cNvPr id="5" name="Arrow: Pentagon 4">
              <a:extLst>
                <a:ext uri="{FF2B5EF4-FFF2-40B4-BE49-F238E27FC236}">
                  <a16:creationId xmlns:a16="http://schemas.microsoft.com/office/drawing/2014/main" id="{1F3E76DC-5FF4-772F-B9A6-62F76379E447}"/>
                </a:ext>
              </a:extLst>
            </p:cNvPr>
            <p:cNvSpPr/>
            <p:nvPr/>
          </p:nvSpPr>
          <p:spPr>
            <a:xfrm>
              <a:off x="593888" y="1286671"/>
              <a:ext cx="1838228" cy="3888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January</a:t>
              </a:r>
            </a:p>
          </p:txBody>
        </p:sp>
        <p:sp>
          <p:nvSpPr>
            <p:cNvPr id="6" name="TextBox 5">
              <a:extLst>
                <a:ext uri="{FF2B5EF4-FFF2-40B4-BE49-F238E27FC236}">
                  <a16:creationId xmlns:a16="http://schemas.microsoft.com/office/drawing/2014/main" id="{1419E415-87E2-F9BC-8475-5DC65D6A9DAC}"/>
                </a:ext>
              </a:extLst>
            </p:cNvPr>
            <p:cNvSpPr txBox="1"/>
            <p:nvPr/>
          </p:nvSpPr>
          <p:spPr>
            <a:xfrm>
              <a:off x="2136033" y="1241847"/>
              <a:ext cx="9385300" cy="425501"/>
            </a:xfrm>
            <a:prstGeom prst="rect">
              <a:avLst/>
            </a:prstGeom>
            <a:noFill/>
          </p:spPr>
          <p:txBody>
            <a:bodyPr wrap="square" lIns="91440" tIns="45720" rIns="91440" bIns="45720" rtlCol="0" anchor="t">
              <a:spAutoFit/>
            </a:bodyPr>
            <a:lstStyle/>
            <a:p>
              <a:pPr marR="0" lvl="1">
                <a:lnSpc>
                  <a:spcPct val="115000"/>
                </a:lnSpc>
                <a:spcBef>
                  <a:spcPts val="0"/>
                </a:spcBef>
                <a:spcAft>
                  <a:spcPts val="0"/>
                </a:spcAft>
                <a:tabLst>
                  <a:tab pos="914400" algn="l"/>
                </a:tabLst>
              </a:pPr>
              <a:r>
                <a:rPr lang="en-US" sz="2000">
                  <a:ea typeface="Times New Roman" panose="02020603050405020304" pitchFamily="18" charset="0"/>
                  <a:cs typeface="Times New Roman"/>
                </a:rPr>
                <a:t>Training must be completed by January 31, 2025 to be considered for the grant.</a:t>
              </a:r>
              <a:endParaRPr lang="en-US" sz="2000">
                <a:effectLst/>
                <a:ea typeface="Times New Roman" panose="02020603050405020304" pitchFamily="18" charset="0"/>
                <a:cs typeface="Times New Roman"/>
              </a:endParaRPr>
            </a:p>
          </p:txBody>
        </p:sp>
      </p:grpSp>
      <p:sp>
        <p:nvSpPr>
          <p:cNvPr id="12" name="Arrow: Pentagon 11">
            <a:extLst>
              <a:ext uri="{FF2B5EF4-FFF2-40B4-BE49-F238E27FC236}">
                <a16:creationId xmlns:a16="http://schemas.microsoft.com/office/drawing/2014/main" id="{F2FE1016-B19A-8BED-3A88-C780E142F43D}"/>
              </a:ext>
            </a:extLst>
          </p:cNvPr>
          <p:cNvSpPr/>
          <p:nvPr/>
        </p:nvSpPr>
        <p:spPr>
          <a:xfrm>
            <a:off x="380997" y="4040373"/>
            <a:ext cx="1838228" cy="3888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February</a:t>
            </a:r>
          </a:p>
        </p:txBody>
      </p:sp>
      <p:sp>
        <p:nvSpPr>
          <p:cNvPr id="13" name="TextBox 12">
            <a:extLst>
              <a:ext uri="{FF2B5EF4-FFF2-40B4-BE49-F238E27FC236}">
                <a16:creationId xmlns:a16="http://schemas.microsoft.com/office/drawing/2014/main" id="{13CC3946-E7E7-CA88-F0EE-C06E9FED95D0}"/>
              </a:ext>
            </a:extLst>
          </p:cNvPr>
          <p:cNvSpPr txBox="1"/>
          <p:nvPr/>
        </p:nvSpPr>
        <p:spPr>
          <a:xfrm>
            <a:off x="1900730" y="3834185"/>
            <a:ext cx="9385300" cy="779444"/>
          </a:xfrm>
          <a:prstGeom prst="rect">
            <a:avLst/>
          </a:prstGeom>
          <a:noFill/>
        </p:spPr>
        <p:txBody>
          <a:bodyPr wrap="square" lIns="91440" tIns="45720" rIns="91440" bIns="45720" rtlCol="0" anchor="t">
            <a:spAutoFit/>
          </a:bodyPr>
          <a:lstStyle/>
          <a:p>
            <a:pPr lvl="1">
              <a:lnSpc>
                <a:spcPct val="115000"/>
              </a:lnSpc>
              <a:tabLst>
                <a:tab pos="914400" algn="l"/>
              </a:tabLst>
            </a:pPr>
            <a:r>
              <a:rPr lang="en-US" sz="2000" dirty="0">
                <a:ea typeface="Times New Roman" panose="02020603050405020304" pitchFamily="18" charset="0"/>
                <a:cs typeface="Times New Roman"/>
              </a:rPr>
              <a:t>Application window closes Friday, February 14, 2025 or until the funding as been exhausted.</a:t>
            </a:r>
            <a:endParaRPr lang="en-US" sz="2000" dirty="0">
              <a:effectLst/>
              <a:ea typeface="Times New Roman" panose="02020603050405020304" pitchFamily="18" charset="0"/>
              <a:cs typeface="Times New Roman"/>
            </a:endParaRPr>
          </a:p>
        </p:txBody>
      </p:sp>
      <p:sp>
        <p:nvSpPr>
          <p:cNvPr id="20" name="Arrow: Pentagon 19">
            <a:extLst>
              <a:ext uri="{FF2B5EF4-FFF2-40B4-BE49-F238E27FC236}">
                <a16:creationId xmlns:a16="http://schemas.microsoft.com/office/drawing/2014/main" id="{07F145E4-37BB-C898-447E-95505A3D871F}"/>
              </a:ext>
            </a:extLst>
          </p:cNvPr>
          <p:cNvSpPr/>
          <p:nvPr/>
        </p:nvSpPr>
        <p:spPr>
          <a:xfrm>
            <a:off x="380997" y="4731501"/>
            <a:ext cx="1838228" cy="3888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March</a:t>
            </a:r>
          </a:p>
        </p:txBody>
      </p:sp>
      <p:sp>
        <p:nvSpPr>
          <p:cNvPr id="21" name="TextBox 20">
            <a:extLst>
              <a:ext uri="{FF2B5EF4-FFF2-40B4-BE49-F238E27FC236}">
                <a16:creationId xmlns:a16="http://schemas.microsoft.com/office/drawing/2014/main" id="{8A5E0254-AF89-0EF4-E34E-A9A6C301F1D7}"/>
              </a:ext>
            </a:extLst>
          </p:cNvPr>
          <p:cNvSpPr txBox="1"/>
          <p:nvPr/>
        </p:nvSpPr>
        <p:spPr>
          <a:xfrm>
            <a:off x="1924700" y="4711955"/>
            <a:ext cx="9385300" cy="425501"/>
          </a:xfrm>
          <a:prstGeom prst="rect">
            <a:avLst/>
          </a:prstGeom>
          <a:noFill/>
        </p:spPr>
        <p:txBody>
          <a:bodyPr wrap="square" lIns="91440" tIns="45720" rIns="91440" bIns="45720" rtlCol="0" anchor="t">
            <a:spAutoFit/>
          </a:bodyPr>
          <a:lstStyle/>
          <a:p>
            <a:pPr lvl="1">
              <a:lnSpc>
                <a:spcPct val="115000"/>
              </a:lnSpc>
              <a:tabLst>
                <a:tab pos="914400" algn="l"/>
              </a:tabLst>
            </a:pPr>
            <a:r>
              <a:rPr lang="en-US" sz="2000">
                <a:ea typeface="Times New Roman" panose="02020603050405020304" pitchFamily="18" charset="0"/>
                <a:cs typeface="Times New Roman"/>
              </a:rPr>
              <a:t>Final notices are completed.</a:t>
            </a:r>
            <a:endParaRPr lang="en-US" sz="2000">
              <a:effectLst/>
              <a:ea typeface="Times New Roman" panose="02020603050405020304" pitchFamily="18" charset="0"/>
              <a:cs typeface="Times New Roman"/>
            </a:endParaRPr>
          </a:p>
        </p:txBody>
      </p:sp>
      <p:sp>
        <p:nvSpPr>
          <p:cNvPr id="22" name="Arrow: Pentagon 21">
            <a:extLst>
              <a:ext uri="{FF2B5EF4-FFF2-40B4-BE49-F238E27FC236}">
                <a16:creationId xmlns:a16="http://schemas.microsoft.com/office/drawing/2014/main" id="{766D1757-3B97-A6E9-94FC-14192A93DDAD}"/>
              </a:ext>
            </a:extLst>
          </p:cNvPr>
          <p:cNvSpPr/>
          <p:nvPr/>
        </p:nvSpPr>
        <p:spPr>
          <a:xfrm>
            <a:off x="380997" y="5430960"/>
            <a:ext cx="1838228" cy="3888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April</a:t>
            </a:r>
          </a:p>
        </p:txBody>
      </p:sp>
      <p:sp>
        <p:nvSpPr>
          <p:cNvPr id="23" name="TextBox 22">
            <a:extLst>
              <a:ext uri="{FF2B5EF4-FFF2-40B4-BE49-F238E27FC236}">
                <a16:creationId xmlns:a16="http://schemas.microsoft.com/office/drawing/2014/main" id="{09E3D1CA-CAD0-86C4-9FE7-F6ACA47EE96F}"/>
              </a:ext>
            </a:extLst>
          </p:cNvPr>
          <p:cNvSpPr txBox="1"/>
          <p:nvPr/>
        </p:nvSpPr>
        <p:spPr>
          <a:xfrm>
            <a:off x="2003533" y="5418510"/>
            <a:ext cx="9385300" cy="425501"/>
          </a:xfrm>
          <a:prstGeom prst="rect">
            <a:avLst/>
          </a:prstGeom>
          <a:noFill/>
        </p:spPr>
        <p:txBody>
          <a:bodyPr wrap="square" lIns="91440" tIns="45720" rIns="91440" bIns="45720" rtlCol="0" anchor="t">
            <a:spAutoFit/>
          </a:bodyPr>
          <a:lstStyle/>
          <a:p>
            <a:pPr lvl="1">
              <a:lnSpc>
                <a:spcPct val="115000"/>
              </a:lnSpc>
              <a:tabLst>
                <a:tab pos="914400" algn="l"/>
              </a:tabLst>
            </a:pPr>
            <a:r>
              <a:rPr lang="en-US" sz="2000">
                <a:ea typeface="Times New Roman" panose="02020603050405020304" pitchFamily="18" charset="0"/>
                <a:cs typeface="Times New Roman"/>
              </a:rPr>
              <a:t>Payments are issued.</a:t>
            </a:r>
            <a:endParaRPr lang="en-US" sz="2000">
              <a:effectLst/>
              <a:ea typeface="Times New Roman" panose="02020603050405020304" pitchFamily="18" charset="0"/>
              <a:cs typeface="Times New Roman"/>
            </a:endParaRPr>
          </a:p>
        </p:txBody>
      </p:sp>
    </p:spTree>
    <p:extLst>
      <p:ext uri="{BB962C8B-B14F-4D97-AF65-F5344CB8AC3E}">
        <p14:creationId xmlns:p14="http://schemas.microsoft.com/office/powerpoint/2010/main" val="2387486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776538-0987-2627-7CC3-25A2E3A5EC21}"/>
              </a:ext>
            </a:extLst>
          </p:cNvPr>
          <p:cNvSpPr txBox="1"/>
          <p:nvPr/>
        </p:nvSpPr>
        <p:spPr>
          <a:xfrm>
            <a:off x="823098" y="2458075"/>
            <a:ext cx="10073718" cy="646331"/>
          </a:xfrm>
          <a:prstGeom prst="rect">
            <a:avLst/>
          </a:prstGeom>
          <a:noFill/>
        </p:spPr>
        <p:txBody>
          <a:bodyPr wrap="square" lIns="91440" tIns="45720" rIns="91440" bIns="45720" anchor="t">
            <a:spAutoFit/>
          </a:bodyPr>
          <a:lstStyle/>
          <a:p>
            <a:pPr algn="ctr">
              <a:defRPr/>
            </a:pPr>
            <a:r>
              <a:rPr lang="en-US" sz="3600" b="1">
                <a:solidFill>
                  <a:srgbClr val="0E3F75"/>
                </a:solidFill>
                <a:latin typeface="Source Sans Pro"/>
                <a:ea typeface="Source Sans Pro"/>
                <a:cs typeface="Calibri"/>
              </a:rPr>
              <a:t>LICENSING </a:t>
            </a:r>
            <a:r>
              <a:rPr lang="en-US" sz="3600" b="1" dirty="0">
                <a:solidFill>
                  <a:srgbClr val="0E3F75"/>
                </a:solidFill>
                <a:latin typeface="Source Sans Pro"/>
                <a:ea typeface="Source Sans Pro"/>
                <a:cs typeface="Calibri"/>
              </a:rPr>
              <a:t>INTEGRATION</a:t>
            </a:r>
            <a:endParaRPr lang="en-US" dirty="0"/>
          </a:p>
        </p:txBody>
      </p:sp>
      <p:sp>
        <p:nvSpPr>
          <p:cNvPr id="4" name="TextBox 3">
            <a:extLst>
              <a:ext uri="{FF2B5EF4-FFF2-40B4-BE49-F238E27FC236}">
                <a16:creationId xmlns:a16="http://schemas.microsoft.com/office/drawing/2014/main" id="{0B3560CF-1DC9-972F-1110-21CCE8EED9DD}"/>
              </a:ext>
            </a:extLst>
          </p:cNvPr>
          <p:cNvSpPr txBox="1"/>
          <p:nvPr/>
        </p:nvSpPr>
        <p:spPr>
          <a:xfrm>
            <a:off x="2778642" y="3104406"/>
            <a:ext cx="6096000" cy="954107"/>
          </a:xfrm>
          <a:prstGeom prst="rect">
            <a:avLst/>
          </a:prstGeom>
          <a:noFill/>
        </p:spPr>
        <p:txBody>
          <a:bodyPr wrap="square" lIns="91440" tIns="45720" rIns="91440" bIns="45720" anchor="t">
            <a:spAutoFit/>
          </a:bodyPr>
          <a:lstStyle/>
          <a:p>
            <a:pPr algn="ctr">
              <a:defRPr/>
            </a:pPr>
            <a:r>
              <a:rPr lang="en-US" sz="2800" i="1" dirty="0">
                <a:solidFill>
                  <a:srgbClr val="0E3F75"/>
                </a:solidFill>
                <a:latin typeface="Source Sans Pro"/>
                <a:ea typeface="Source Sans Pro"/>
                <a:cs typeface="Calibri"/>
              </a:rPr>
              <a:t>Laura Graf, Deputy Director</a:t>
            </a:r>
            <a:br>
              <a:rPr lang="en-US" sz="2800" i="1" dirty="0">
                <a:solidFill>
                  <a:srgbClr val="0E3F75"/>
                </a:solidFill>
                <a:latin typeface="Source Sans Pro"/>
                <a:ea typeface="Source Sans Pro"/>
                <a:cs typeface="Calibri"/>
              </a:rPr>
            </a:br>
            <a:r>
              <a:rPr lang="en-US" sz="2800" i="1" dirty="0">
                <a:solidFill>
                  <a:srgbClr val="0E3F75"/>
                </a:solidFill>
                <a:latin typeface="Source Sans Pro"/>
                <a:ea typeface="Source Sans Pro"/>
                <a:cs typeface="Calibri"/>
              </a:rPr>
              <a:t>Policy Division</a:t>
            </a:r>
            <a:endParaRPr lang="en-US" sz="2800" i="1" dirty="0">
              <a:solidFill>
                <a:srgbClr val="0E3F75"/>
              </a:solidFill>
              <a:latin typeface="Source Sans Pro" panose="020B0503030403020204" pitchFamily="34" charset="0"/>
              <a:ea typeface="Source Sans Pro" panose="020B0503030403020204" pitchFamily="34" charset="0"/>
              <a:cs typeface="Calibri"/>
            </a:endParaRPr>
          </a:p>
        </p:txBody>
      </p:sp>
    </p:spTree>
    <p:extLst>
      <p:ext uri="{BB962C8B-B14F-4D97-AF65-F5344CB8AC3E}">
        <p14:creationId xmlns:p14="http://schemas.microsoft.com/office/powerpoint/2010/main" val="665187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8F334B-62FB-1C68-B792-F801C525D0CD}"/>
              </a:ext>
            </a:extLst>
          </p:cNvPr>
          <p:cNvSpPr>
            <a:spLocks noGrp="1"/>
          </p:cNvSpPr>
          <p:nvPr>
            <p:ph type="title"/>
          </p:nvPr>
        </p:nvSpPr>
        <p:spPr>
          <a:xfrm>
            <a:off x="386809" y="807827"/>
            <a:ext cx="10515600" cy="569908"/>
          </a:xfrm>
        </p:spPr>
        <p:txBody>
          <a:bodyPr/>
          <a:lstStyle/>
          <a:p>
            <a:r>
              <a:rPr lang="en-US">
                <a:latin typeface="+mj-lt"/>
              </a:rPr>
              <a:t>objectives</a:t>
            </a:r>
          </a:p>
        </p:txBody>
      </p:sp>
      <p:sp>
        <p:nvSpPr>
          <p:cNvPr id="16" name="Rectangle 15">
            <a:extLst>
              <a:ext uri="{FF2B5EF4-FFF2-40B4-BE49-F238E27FC236}">
                <a16:creationId xmlns:a16="http://schemas.microsoft.com/office/drawing/2014/main" id="{51FEB8FE-6BBE-3776-CEBE-D892FB609181}"/>
              </a:ext>
            </a:extLst>
          </p:cNvPr>
          <p:cNvSpPr/>
          <p:nvPr/>
        </p:nvSpPr>
        <p:spPr>
          <a:xfrm>
            <a:off x="914400" y="2731801"/>
            <a:ext cx="2270633" cy="373885"/>
          </a:xfrm>
          <a:prstGeom prst="rect">
            <a:avLst/>
          </a:prstGeom>
          <a:noFill/>
        </p:spPr>
        <p:txBody>
          <a:bodyPr wrap="square" lIns="0" tIns="0" rIns="0" bIns="0">
            <a:spAutoFit/>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ea typeface="Source Sans Pro Semibold" panose="020B0603030403020204" pitchFamily="34" charset="0"/>
                <a:cs typeface="Open Sans" panose="020B0606030504020204" pitchFamily="34" charset="0"/>
              </a:rPr>
              <a:t>Simplify</a:t>
            </a:r>
          </a:p>
        </p:txBody>
      </p:sp>
      <p:sp>
        <p:nvSpPr>
          <p:cNvPr id="17" name="Rectangle 16">
            <a:extLst>
              <a:ext uri="{FF2B5EF4-FFF2-40B4-BE49-F238E27FC236}">
                <a16:creationId xmlns:a16="http://schemas.microsoft.com/office/drawing/2014/main" id="{6AAAA2CD-1ED5-8137-8632-2143FA5ADBB8}"/>
              </a:ext>
            </a:extLst>
          </p:cNvPr>
          <p:cNvSpPr/>
          <p:nvPr/>
        </p:nvSpPr>
        <p:spPr>
          <a:xfrm>
            <a:off x="4609978" y="2731801"/>
            <a:ext cx="2629021" cy="373885"/>
          </a:xfrm>
          <a:prstGeom prst="rect">
            <a:avLst/>
          </a:prstGeom>
          <a:noFill/>
        </p:spPr>
        <p:txBody>
          <a:bodyPr wrap="square" lIns="0" tIns="0" rIns="0" bIns="0">
            <a:spAutoFit/>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ea typeface="Source Sans Pro Semibold" panose="020B0603030403020204" pitchFamily="34" charset="0"/>
                <a:cs typeface="Open Sans" panose="020B0606030504020204" pitchFamily="34" charset="0"/>
              </a:rPr>
              <a:t>Avoid Confusion</a:t>
            </a:r>
          </a:p>
        </p:txBody>
      </p:sp>
      <p:sp>
        <p:nvSpPr>
          <p:cNvPr id="18" name="Rectangle 17">
            <a:extLst>
              <a:ext uri="{FF2B5EF4-FFF2-40B4-BE49-F238E27FC236}">
                <a16:creationId xmlns:a16="http://schemas.microsoft.com/office/drawing/2014/main" id="{F636C738-7A11-F1E3-0675-077A4C9E7CEA}"/>
              </a:ext>
            </a:extLst>
          </p:cNvPr>
          <p:cNvSpPr/>
          <p:nvPr/>
        </p:nvSpPr>
        <p:spPr>
          <a:xfrm>
            <a:off x="8336945" y="2731801"/>
            <a:ext cx="3195148" cy="373885"/>
          </a:xfrm>
          <a:prstGeom prst="rect">
            <a:avLst/>
          </a:prstGeom>
          <a:noFill/>
        </p:spPr>
        <p:txBody>
          <a:bodyPr wrap="square" lIns="0" tIns="0" rIns="0" bIns="0">
            <a:spAutoFit/>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ea typeface="Source Sans Pro Semibold" panose="020B0603030403020204" pitchFamily="34" charset="0"/>
                <a:cs typeface="Open Sans" panose="020B0606030504020204" pitchFamily="34" charset="0"/>
              </a:rPr>
              <a:t>Ease of Administration</a:t>
            </a:r>
          </a:p>
        </p:txBody>
      </p:sp>
      <p:cxnSp>
        <p:nvCxnSpPr>
          <p:cNvPr id="19" name="Straight Connector 18">
            <a:extLst>
              <a:ext uri="{FF2B5EF4-FFF2-40B4-BE49-F238E27FC236}">
                <a16:creationId xmlns:a16="http://schemas.microsoft.com/office/drawing/2014/main" id="{7391C878-6EE9-9039-0803-78AA63A465F9}"/>
              </a:ext>
            </a:extLst>
          </p:cNvPr>
          <p:cNvCxnSpPr/>
          <p:nvPr/>
        </p:nvCxnSpPr>
        <p:spPr>
          <a:xfrm>
            <a:off x="914400" y="3456437"/>
            <a:ext cx="34150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0A522F-881D-1777-2A4F-298168AC40FB}"/>
              </a:ext>
            </a:extLst>
          </p:cNvPr>
          <p:cNvCxnSpPr/>
          <p:nvPr/>
        </p:nvCxnSpPr>
        <p:spPr>
          <a:xfrm>
            <a:off x="4609978" y="3456437"/>
            <a:ext cx="34150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736AC6C-0F41-1CA5-1EF4-751D9529BC30}"/>
              </a:ext>
            </a:extLst>
          </p:cNvPr>
          <p:cNvSpPr/>
          <p:nvPr/>
        </p:nvSpPr>
        <p:spPr>
          <a:xfrm>
            <a:off x="927848" y="1958469"/>
            <a:ext cx="641433" cy="641433"/>
          </a:xfrm>
          <a:prstGeom prst="ellipse">
            <a:avLst/>
          </a:prstGeom>
          <a:solidFill>
            <a:schemeClr val="bg1"/>
          </a:solid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hronicle Display Black"/>
                <a:ea typeface="+mn-ea"/>
                <a:cs typeface="Chronicle Text G4" pitchFamily="2" charset="0"/>
              </a:rPr>
              <a:t>1</a:t>
            </a:r>
          </a:p>
        </p:txBody>
      </p:sp>
      <p:sp>
        <p:nvSpPr>
          <p:cNvPr id="22" name="Oval 21">
            <a:extLst>
              <a:ext uri="{FF2B5EF4-FFF2-40B4-BE49-F238E27FC236}">
                <a16:creationId xmlns:a16="http://schemas.microsoft.com/office/drawing/2014/main" id="{82ADF5FA-40BE-BDE7-72FA-7A3710A0CEB2}"/>
              </a:ext>
            </a:extLst>
          </p:cNvPr>
          <p:cNvSpPr/>
          <p:nvPr/>
        </p:nvSpPr>
        <p:spPr>
          <a:xfrm>
            <a:off x="4623426" y="1958469"/>
            <a:ext cx="641433" cy="641433"/>
          </a:xfrm>
          <a:prstGeom prst="ellipse">
            <a:avLst/>
          </a:prstGeom>
          <a:solidFill>
            <a:schemeClr val="bg1"/>
          </a:solid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hronicle Display Black"/>
                <a:ea typeface="+mn-ea"/>
                <a:cs typeface="Chronicle Text G4" pitchFamily="2" charset="0"/>
              </a:rPr>
              <a:t>2</a:t>
            </a:r>
          </a:p>
        </p:txBody>
      </p:sp>
      <p:sp>
        <p:nvSpPr>
          <p:cNvPr id="23" name="Oval 22">
            <a:extLst>
              <a:ext uri="{FF2B5EF4-FFF2-40B4-BE49-F238E27FC236}">
                <a16:creationId xmlns:a16="http://schemas.microsoft.com/office/drawing/2014/main" id="{D6615720-7EF6-56D6-1E16-218201A0F36D}"/>
              </a:ext>
            </a:extLst>
          </p:cNvPr>
          <p:cNvSpPr/>
          <p:nvPr/>
        </p:nvSpPr>
        <p:spPr>
          <a:xfrm>
            <a:off x="8350393" y="1958469"/>
            <a:ext cx="641433" cy="641433"/>
          </a:xfrm>
          <a:prstGeom prst="ellipse">
            <a:avLst/>
          </a:prstGeom>
          <a:solidFill>
            <a:schemeClr val="bg1"/>
          </a:solid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hronicle Display Black"/>
                <a:ea typeface="+mn-ea"/>
                <a:cs typeface="Chronicle Text G4" pitchFamily="2" charset="0"/>
              </a:rPr>
              <a:t>3</a:t>
            </a:r>
          </a:p>
        </p:txBody>
      </p:sp>
      <p:sp>
        <p:nvSpPr>
          <p:cNvPr id="24" name="Rectangle 23">
            <a:extLst>
              <a:ext uri="{FF2B5EF4-FFF2-40B4-BE49-F238E27FC236}">
                <a16:creationId xmlns:a16="http://schemas.microsoft.com/office/drawing/2014/main" id="{F404642D-7643-6332-366B-C90CF2F340AF}"/>
              </a:ext>
            </a:extLst>
          </p:cNvPr>
          <p:cNvSpPr/>
          <p:nvPr/>
        </p:nvSpPr>
        <p:spPr>
          <a:xfrm>
            <a:off x="914400" y="3543852"/>
            <a:ext cx="3415029" cy="664797"/>
          </a:xfrm>
          <a:prstGeom prst="rect">
            <a:avLst/>
          </a:prstGeom>
        </p:spPr>
        <p:txBody>
          <a:bodyPr vert="horz" lIns="0" tIns="0" rIns="0" bIns="0" rtlCol="0">
            <a:noAutofit/>
          </a:bodyPr>
          <a:lstStyle/>
          <a:p>
            <a:pPr marL="0" marR="0" lvl="0" indent="0" algn="l" defTabSz="914400" rtl="0" eaLnBrk="1" fontAlgn="auto" latinLnBrk="0" hangingPunct="1">
              <a:lnSpc>
                <a:spcPct val="130000"/>
              </a:lnSpc>
              <a:spcBef>
                <a:spcPts val="1000"/>
              </a:spcBef>
              <a:spcAft>
                <a:spcPts val="0"/>
              </a:spcAft>
              <a:buClr>
                <a:srgbClr val="787878"/>
              </a:buClr>
              <a:buSzPct val="75000"/>
              <a:buFontTx/>
              <a:buNone/>
              <a:tabLst/>
              <a:defRPr/>
            </a:pPr>
            <a:r>
              <a:rPr kumimoji="0" lang="en-US" sz="2400" b="0" u="none" strike="noStrike" kern="1200" cap="none" spc="-30" normalizeH="0" baseline="0" noProof="0">
                <a:ln>
                  <a:noFill/>
                </a:ln>
                <a:solidFill>
                  <a:srgbClr val="000000"/>
                </a:solidFill>
                <a:effectLst/>
                <a:uLnTx/>
                <a:uFillTx/>
                <a:ea typeface="Source Sans Pro" panose="020B0503030403020204" pitchFamily="34" charset="0"/>
                <a:cs typeface="Open Sans" charset="0"/>
              </a:rPr>
              <a:t>Reduce regulations and red tape for regulated entities</a:t>
            </a:r>
          </a:p>
        </p:txBody>
      </p:sp>
      <p:sp>
        <p:nvSpPr>
          <p:cNvPr id="25" name="Rectangle 24">
            <a:extLst>
              <a:ext uri="{FF2B5EF4-FFF2-40B4-BE49-F238E27FC236}">
                <a16:creationId xmlns:a16="http://schemas.microsoft.com/office/drawing/2014/main" id="{782B6833-64EF-C47F-3DA7-4D07D09AE679}"/>
              </a:ext>
            </a:extLst>
          </p:cNvPr>
          <p:cNvSpPr/>
          <p:nvPr/>
        </p:nvSpPr>
        <p:spPr>
          <a:xfrm>
            <a:off x="4623426" y="3543852"/>
            <a:ext cx="3415028" cy="664797"/>
          </a:xfrm>
          <a:prstGeom prst="rect">
            <a:avLst/>
          </a:prstGeom>
        </p:spPr>
        <p:txBody>
          <a:bodyPr vert="horz" lIns="0" tIns="0" rIns="0" bIns="0" rtlCol="0">
            <a:noAutofit/>
          </a:bodyPr>
          <a:lstStyle/>
          <a:p>
            <a:pPr marL="0" marR="0" lvl="0" indent="0" algn="l" defTabSz="914400" rtl="0" eaLnBrk="1" fontAlgn="auto" latinLnBrk="0" hangingPunct="1">
              <a:lnSpc>
                <a:spcPct val="130000"/>
              </a:lnSpc>
              <a:spcBef>
                <a:spcPts val="1000"/>
              </a:spcBef>
              <a:spcAft>
                <a:spcPts val="0"/>
              </a:spcAft>
              <a:buClr>
                <a:srgbClr val="787878"/>
              </a:buClr>
              <a:buSzPct val="75000"/>
              <a:buFontTx/>
              <a:buNone/>
              <a:tabLst/>
              <a:defRPr/>
            </a:pPr>
            <a:r>
              <a:rPr lang="en-US" sz="2400" spc="-30">
                <a:solidFill>
                  <a:srgbClr val="000000"/>
                </a:solidFill>
                <a:ea typeface="Source Sans Pro" panose="020B0503030403020204" pitchFamily="34" charset="0"/>
                <a:cs typeface="Open Sans" charset="0"/>
              </a:rPr>
              <a:t>Eliminate programmatic duplication</a:t>
            </a:r>
            <a:endParaRPr kumimoji="0" lang="en-US" sz="2400" b="0" u="none" strike="noStrike" kern="1200" cap="none" spc="-30" normalizeH="0" baseline="0" noProof="0">
              <a:ln>
                <a:noFill/>
              </a:ln>
              <a:solidFill>
                <a:srgbClr val="000000"/>
              </a:solidFill>
              <a:effectLst/>
              <a:uLnTx/>
              <a:uFillTx/>
              <a:ea typeface="Source Sans Pro" panose="020B0503030403020204" pitchFamily="34" charset="0"/>
              <a:cs typeface="Open Sans" charset="0"/>
            </a:endParaRPr>
          </a:p>
        </p:txBody>
      </p:sp>
      <p:sp>
        <p:nvSpPr>
          <p:cNvPr id="26" name="Rectangle 25">
            <a:extLst>
              <a:ext uri="{FF2B5EF4-FFF2-40B4-BE49-F238E27FC236}">
                <a16:creationId xmlns:a16="http://schemas.microsoft.com/office/drawing/2014/main" id="{6F94E4EB-9031-3023-A13F-3F15D01850DC}"/>
              </a:ext>
            </a:extLst>
          </p:cNvPr>
          <p:cNvSpPr/>
          <p:nvPr/>
        </p:nvSpPr>
        <p:spPr>
          <a:xfrm>
            <a:off x="8332451" y="3513662"/>
            <a:ext cx="3688800" cy="664797"/>
          </a:xfrm>
          <a:prstGeom prst="rect">
            <a:avLst/>
          </a:prstGeom>
        </p:spPr>
        <p:txBody>
          <a:bodyPr vert="horz" lIns="0" tIns="0" rIns="0" bIns="0" rtlCol="0">
            <a:noAutofit/>
          </a:bodyPr>
          <a:lstStyle/>
          <a:p>
            <a:pPr marL="0" marR="0" lvl="0" indent="0" algn="l" defTabSz="914400" rtl="0" eaLnBrk="1" fontAlgn="auto" latinLnBrk="0" hangingPunct="1">
              <a:lnSpc>
                <a:spcPct val="130000"/>
              </a:lnSpc>
              <a:spcBef>
                <a:spcPts val="1000"/>
              </a:spcBef>
              <a:spcAft>
                <a:spcPts val="0"/>
              </a:spcAft>
              <a:buClr>
                <a:srgbClr val="787878"/>
              </a:buClr>
              <a:buSzPct val="75000"/>
              <a:buFontTx/>
              <a:buNone/>
              <a:tabLst/>
              <a:defRPr/>
            </a:pPr>
            <a:r>
              <a:rPr lang="en-US" sz="2400" spc="-30">
                <a:solidFill>
                  <a:srgbClr val="000000"/>
                </a:solidFill>
                <a:ea typeface="Source Sans Pro" panose="020B0503030403020204" pitchFamily="34" charset="0"/>
                <a:cs typeface="Open Sans" charset="0"/>
              </a:rPr>
              <a:t>Embed complimentary program staff with one another to promote efficiency, programmatic improvements, and more seamless service delivery</a:t>
            </a:r>
            <a:endParaRPr kumimoji="0" lang="en-US" sz="2400" b="0" u="none" strike="noStrike" kern="1200" cap="none" spc="-30" normalizeH="0" baseline="0" noProof="0">
              <a:ln>
                <a:noFill/>
              </a:ln>
              <a:solidFill>
                <a:srgbClr val="000000"/>
              </a:solidFill>
              <a:effectLst/>
              <a:uLnTx/>
              <a:uFillTx/>
              <a:ea typeface="Source Sans Pro" panose="020B0503030403020204" pitchFamily="34" charset="0"/>
              <a:cs typeface="Open Sans" charset="0"/>
            </a:endParaRPr>
          </a:p>
        </p:txBody>
      </p:sp>
      <p:cxnSp>
        <p:nvCxnSpPr>
          <p:cNvPr id="27" name="Straight Connector 26">
            <a:extLst>
              <a:ext uri="{FF2B5EF4-FFF2-40B4-BE49-F238E27FC236}">
                <a16:creationId xmlns:a16="http://schemas.microsoft.com/office/drawing/2014/main" id="{CA1AC4AE-BA59-1AE5-7AB4-653835BD5928}"/>
              </a:ext>
            </a:extLst>
          </p:cNvPr>
          <p:cNvCxnSpPr/>
          <p:nvPr/>
        </p:nvCxnSpPr>
        <p:spPr>
          <a:xfrm>
            <a:off x="8336945" y="3456437"/>
            <a:ext cx="34150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5286131-B4D3-6FF2-895A-4786FD9C2E84}"/>
              </a:ext>
            </a:extLst>
          </p:cNvPr>
          <p:cNvSpPr/>
          <p:nvPr/>
        </p:nvSpPr>
        <p:spPr>
          <a:xfrm>
            <a:off x="3843700" y="749289"/>
            <a:ext cx="7316799" cy="964425"/>
          </a:xfrm>
          <a:prstGeom prst="rect">
            <a:avLst/>
          </a:prstGeom>
          <a:solidFill>
            <a:srgbClr val="BCE4F7"/>
          </a:solidFill>
          <a:ln w="12700" cap="flat" cmpd="sng" algn="ctr">
            <a:solidFill>
              <a:sysClr val="window" lastClr="FFFFFF"/>
            </a:solidFill>
            <a:prstDash val="solid"/>
            <a:miter lim="800000"/>
          </a:ln>
          <a:effectLst/>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100" normalizeH="0" baseline="0" noProof="0">
                <a:ln>
                  <a:noFill/>
                </a:ln>
                <a:solidFill>
                  <a:srgbClr val="0E3F75"/>
                </a:solidFill>
                <a:effectLst/>
                <a:uLnTx/>
                <a:uFillTx/>
                <a:latin typeface="Calibri"/>
                <a:ea typeface="Source Sans Pro"/>
                <a:cs typeface="Calibri"/>
              </a:rPr>
              <a:t>DO WHAT’S RIGHT FOR </a:t>
            </a:r>
            <a:r>
              <a:rPr kumimoji="0" lang="en-US" sz="3600" b="1" i="0" u="sng" strike="noStrike" kern="0" cap="none" spc="100" normalizeH="0" baseline="0" noProof="0">
                <a:ln>
                  <a:noFill/>
                </a:ln>
                <a:solidFill>
                  <a:srgbClr val="0E3F75"/>
                </a:solidFill>
                <a:effectLst/>
                <a:uLnTx/>
                <a:uFillTx/>
                <a:latin typeface="Calibri"/>
                <a:ea typeface="Source Sans Pro"/>
                <a:cs typeface="Calibri"/>
              </a:rPr>
              <a:t>KIDS.</a:t>
            </a:r>
          </a:p>
        </p:txBody>
      </p:sp>
    </p:spTree>
    <p:extLst>
      <p:ext uri="{BB962C8B-B14F-4D97-AF65-F5344CB8AC3E}">
        <p14:creationId xmlns:p14="http://schemas.microsoft.com/office/powerpoint/2010/main" val="2815422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F66370-B237-81A2-23A2-572230AF66F1}"/>
              </a:ext>
            </a:extLst>
          </p:cNvPr>
          <p:cNvSpPr>
            <a:spLocks noGrp="1"/>
          </p:cNvSpPr>
          <p:nvPr>
            <p:ph type="title"/>
          </p:nvPr>
        </p:nvSpPr>
        <p:spPr>
          <a:xfrm>
            <a:off x="386809" y="591807"/>
            <a:ext cx="10515600" cy="569908"/>
          </a:xfrm>
        </p:spPr>
        <p:txBody>
          <a:bodyPr/>
          <a:lstStyle/>
          <a:p>
            <a:r>
              <a:rPr lang="en-US"/>
              <a:t>Approach</a:t>
            </a:r>
          </a:p>
        </p:txBody>
      </p:sp>
      <p:sp>
        <p:nvSpPr>
          <p:cNvPr id="6" name="Freeform 4">
            <a:extLst>
              <a:ext uri="{FF2B5EF4-FFF2-40B4-BE49-F238E27FC236}">
                <a16:creationId xmlns:a16="http://schemas.microsoft.com/office/drawing/2014/main" id="{D2DAECD7-2F1E-91C0-FBA9-224A00FB7355}"/>
              </a:ext>
            </a:extLst>
          </p:cNvPr>
          <p:cNvSpPr/>
          <p:nvPr/>
        </p:nvSpPr>
        <p:spPr>
          <a:xfrm>
            <a:off x="914399" y="1320233"/>
            <a:ext cx="10363201" cy="1231091"/>
          </a:xfrm>
          <a:custGeom>
            <a:avLst/>
            <a:gdLst>
              <a:gd name="connsiteX0" fmla="*/ 0 w 8617527"/>
              <a:gd name="connsiteY0" fmla="*/ 651164 h 1191491"/>
              <a:gd name="connsiteX1" fmla="*/ 2673927 w 8617527"/>
              <a:gd name="connsiteY1" fmla="*/ 0 h 1191491"/>
              <a:gd name="connsiteX2" fmla="*/ 6483927 w 8617527"/>
              <a:gd name="connsiteY2" fmla="*/ 1191491 h 1191491"/>
              <a:gd name="connsiteX3" fmla="*/ 8617527 w 8617527"/>
              <a:gd name="connsiteY3" fmla="*/ 498764 h 1191491"/>
              <a:gd name="connsiteX0" fmla="*/ 0 w 8617527"/>
              <a:gd name="connsiteY0" fmla="*/ 661463 h 1201790"/>
              <a:gd name="connsiteX1" fmla="*/ 2673927 w 8617527"/>
              <a:gd name="connsiteY1" fmla="*/ 10299 h 1201790"/>
              <a:gd name="connsiteX2" fmla="*/ 6483927 w 8617527"/>
              <a:gd name="connsiteY2" fmla="*/ 1201790 h 1201790"/>
              <a:gd name="connsiteX3" fmla="*/ 8617527 w 8617527"/>
              <a:gd name="connsiteY3" fmla="*/ 509063 h 1201790"/>
              <a:gd name="connsiteX0" fmla="*/ 0 w 8617527"/>
              <a:gd name="connsiteY0" fmla="*/ 651245 h 1191572"/>
              <a:gd name="connsiteX1" fmla="*/ 2673927 w 8617527"/>
              <a:gd name="connsiteY1" fmla="*/ 81 h 1191572"/>
              <a:gd name="connsiteX2" fmla="*/ 6483927 w 8617527"/>
              <a:gd name="connsiteY2" fmla="*/ 1191572 h 1191572"/>
              <a:gd name="connsiteX3" fmla="*/ 8617527 w 8617527"/>
              <a:gd name="connsiteY3" fmla="*/ 498845 h 1191572"/>
              <a:gd name="connsiteX0" fmla="*/ 0 w 8617527"/>
              <a:gd name="connsiteY0" fmla="*/ 651245 h 1217033"/>
              <a:gd name="connsiteX1" fmla="*/ 2673927 w 8617527"/>
              <a:gd name="connsiteY1" fmla="*/ 81 h 1217033"/>
              <a:gd name="connsiteX2" fmla="*/ 6483927 w 8617527"/>
              <a:gd name="connsiteY2" fmla="*/ 1191572 h 1217033"/>
              <a:gd name="connsiteX3" fmla="*/ 8617527 w 8617527"/>
              <a:gd name="connsiteY3" fmla="*/ 498845 h 1217033"/>
              <a:gd name="connsiteX0" fmla="*/ 0 w 8617527"/>
              <a:gd name="connsiteY0" fmla="*/ 651245 h 1191898"/>
              <a:gd name="connsiteX1" fmla="*/ 2673927 w 8617527"/>
              <a:gd name="connsiteY1" fmla="*/ 81 h 1191898"/>
              <a:gd name="connsiteX2" fmla="*/ 6483927 w 8617527"/>
              <a:gd name="connsiteY2" fmla="*/ 1191572 h 1191898"/>
              <a:gd name="connsiteX3" fmla="*/ 8617527 w 8617527"/>
              <a:gd name="connsiteY3" fmla="*/ 498845 h 1191898"/>
              <a:gd name="connsiteX0" fmla="*/ 0 w 8617527"/>
              <a:gd name="connsiteY0" fmla="*/ 651245 h 1191625"/>
              <a:gd name="connsiteX1" fmla="*/ 2673927 w 8617527"/>
              <a:gd name="connsiteY1" fmla="*/ 81 h 1191625"/>
              <a:gd name="connsiteX2" fmla="*/ 6483927 w 8617527"/>
              <a:gd name="connsiteY2" fmla="*/ 1191572 h 1191625"/>
              <a:gd name="connsiteX3" fmla="*/ 8617527 w 8617527"/>
              <a:gd name="connsiteY3" fmla="*/ 498845 h 1191625"/>
              <a:gd name="connsiteX0" fmla="*/ 0 w 8617527"/>
              <a:gd name="connsiteY0" fmla="*/ 651245 h 1196985"/>
              <a:gd name="connsiteX1" fmla="*/ 2673927 w 8617527"/>
              <a:gd name="connsiteY1" fmla="*/ 81 h 1196985"/>
              <a:gd name="connsiteX2" fmla="*/ 6483927 w 8617527"/>
              <a:gd name="connsiteY2" fmla="*/ 1191572 h 1196985"/>
              <a:gd name="connsiteX3" fmla="*/ 8617527 w 8617527"/>
              <a:gd name="connsiteY3" fmla="*/ 415718 h 1196985"/>
              <a:gd name="connsiteX0" fmla="*/ 0 w 8617527"/>
              <a:gd name="connsiteY0" fmla="*/ 662395 h 1235629"/>
              <a:gd name="connsiteX1" fmla="*/ 2673927 w 8617527"/>
              <a:gd name="connsiteY1" fmla="*/ 11231 h 1235629"/>
              <a:gd name="connsiteX2" fmla="*/ 6276108 w 8617527"/>
              <a:gd name="connsiteY2" fmla="*/ 1230431 h 1235629"/>
              <a:gd name="connsiteX3" fmla="*/ 8617527 w 8617527"/>
              <a:gd name="connsiteY3" fmla="*/ 426868 h 1235629"/>
              <a:gd name="connsiteX0" fmla="*/ 0 w 8617527"/>
              <a:gd name="connsiteY0" fmla="*/ 662395 h 1230431"/>
              <a:gd name="connsiteX1" fmla="*/ 2673927 w 8617527"/>
              <a:gd name="connsiteY1" fmla="*/ 11231 h 1230431"/>
              <a:gd name="connsiteX2" fmla="*/ 6276108 w 8617527"/>
              <a:gd name="connsiteY2" fmla="*/ 1230431 h 1230431"/>
              <a:gd name="connsiteX3" fmla="*/ 8617527 w 8617527"/>
              <a:gd name="connsiteY3" fmla="*/ 426868 h 1230431"/>
              <a:gd name="connsiteX0" fmla="*/ 0 w 8645236"/>
              <a:gd name="connsiteY0" fmla="*/ 662395 h 1238608"/>
              <a:gd name="connsiteX1" fmla="*/ 2673927 w 8645236"/>
              <a:gd name="connsiteY1" fmla="*/ 11231 h 1238608"/>
              <a:gd name="connsiteX2" fmla="*/ 6276108 w 8645236"/>
              <a:gd name="connsiteY2" fmla="*/ 1230431 h 1238608"/>
              <a:gd name="connsiteX3" fmla="*/ 8645236 w 8645236"/>
              <a:gd name="connsiteY3" fmla="*/ 509995 h 1238608"/>
              <a:gd name="connsiteX0" fmla="*/ 0 w 8645236"/>
              <a:gd name="connsiteY0" fmla="*/ 662395 h 1238608"/>
              <a:gd name="connsiteX1" fmla="*/ 2673927 w 8645236"/>
              <a:gd name="connsiteY1" fmla="*/ 11231 h 1238608"/>
              <a:gd name="connsiteX2" fmla="*/ 6276108 w 8645236"/>
              <a:gd name="connsiteY2" fmla="*/ 1230431 h 1238608"/>
              <a:gd name="connsiteX3" fmla="*/ 8645236 w 8645236"/>
              <a:gd name="connsiteY3" fmla="*/ 509995 h 1238608"/>
              <a:gd name="connsiteX0" fmla="*/ 0 w 8645282"/>
              <a:gd name="connsiteY0" fmla="*/ 662395 h 1236431"/>
              <a:gd name="connsiteX1" fmla="*/ 2673927 w 8645282"/>
              <a:gd name="connsiteY1" fmla="*/ 11231 h 1236431"/>
              <a:gd name="connsiteX2" fmla="*/ 6276108 w 8645282"/>
              <a:gd name="connsiteY2" fmla="*/ 1230431 h 1236431"/>
              <a:gd name="connsiteX3" fmla="*/ 8645236 w 8645282"/>
              <a:gd name="connsiteY3" fmla="*/ 509995 h 1236431"/>
              <a:gd name="connsiteX0" fmla="*/ 0 w 8631428"/>
              <a:gd name="connsiteY0" fmla="*/ 662395 h 1234327"/>
              <a:gd name="connsiteX1" fmla="*/ 2673927 w 8631428"/>
              <a:gd name="connsiteY1" fmla="*/ 11231 h 1234327"/>
              <a:gd name="connsiteX2" fmla="*/ 6276108 w 8631428"/>
              <a:gd name="connsiteY2" fmla="*/ 1230431 h 1234327"/>
              <a:gd name="connsiteX3" fmla="*/ 8631382 w 8631428"/>
              <a:gd name="connsiteY3" fmla="*/ 426868 h 1234327"/>
              <a:gd name="connsiteX0" fmla="*/ 0 w 8617574"/>
              <a:gd name="connsiteY0" fmla="*/ 1081098 h 1223539"/>
              <a:gd name="connsiteX1" fmla="*/ 2660073 w 8617574"/>
              <a:gd name="connsiteY1" fmla="*/ 443 h 1223539"/>
              <a:gd name="connsiteX2" fmla="*/ 6262254 w 8617574"/>
              <a:gd name="connsiteY2" fmla="*/ 1219643 h 1223539"/>
              <a:gd name="connsiteX3" fmla="*/ 8617528 w 8617574"/>
              <a:gd name="connsiteY3" fmla="*/ 416080 h 1223539"/>
              <a:gd name="connsiteX0" fmla="*/ 0 w 8617574"/>
              <a:gd name="connsiteY0" fmla="*/ 1039556 h 1181296"/>
              <a:gd name="connsiteX1" fmla="*/ 2660073 w 8617574"/>
              <a:gd name="connsiteY1" fmla="*/ 465 h 1181296"/>
              <a:gd name="connsiteX2" fmla="*/ 6262254 w 8617574"/>
              <a:gd name="connsiteY2" fmla="*/ 1178101 h 1181296"/>
              <a:gd name="connsiteX3" fmla="*/ 8617528 w 8617574"/>
              <a:gd name="connsiteY3" fmla="*/ 374538 h 1181296"/>
              <a:gd name="connsiteX0" fmla="*/ 0 w 8617574"/>
              <a:gd name="connsiteY0" fmla="*/ 1039761 h 1181501"/>
              <a:gd name="connsiteX1" fmla="*/ 2660073 w 8617574"/>
              <a:gd name="connsiteY1" fmla="*/ 670 h 1181501"/>
              <a:gd name="connsiteX2" fmla="*/ 6262254 w 8617574"/>
              <a:gd name="connsiteY2" fmla="*/ 1178306 h 1181501"/>
              <a:gd name="connsiteX3" fmla="*/ 8617528 w 8617574"/>
              <a:gd name="connsiteY3" fmla="*/ 374743 h 1181501"/>
              <a:gd name="connsiteX0" fmla="*/ 0 w 8617574"/>
              <a:gd name="connsiteY0" fmla="*/ 1039761 h 1181501"/>
              <a:gd name="connsiteX1" fmla="*/ 2660073 w 8617574"/>
              <a:gd name="connsiteY1" fmla="*/ 670 h 1181501"/>
              <a:gd name="connsiteX2" fmla="*/ 6262254 w 8617574"/>
              <a:gd name="connsiteY2" fmla="*/ 1178306 h 1181501"/>
              <a:gd name="connsiteX3" fmla="*/ 8617528 w 8617574"/>
              <a:gd name="connsiteY3" fmla="*/ 374743 h 1181501"/>
              <a:gd name="connsiteX0" fmla="*/ 0 w 8603720"/>
              <a:gd name="connsiteY0" fmla="*/ 1039774 h 1185059"/>
              <a:gd name="connsiteX1" fmla="*/ 2660073 w 8603720"/>
              <a:gd name="connsiteY1" fmla="*/ 683 h 1185059"/>
              <a:gd name="connsiteX2" fmla="*/ 6262254 w 8603720"/>
              <a:gd name="connsiteY2" fmla="*/ 1178319 h 1185059"/>
              <a:gd name="connsiteX3" fmla="*/ 8603674 w 8603720"/>
              <a:gd name="connsiteY3" fmla="*/ 513302 h 1185059"/>
              <a:gd name="connsiteX0" fmla="*/ 0 w 8646540"/>
              <a:gd name="connsiteY0" fmla="*/ 1039774 h 1183120"/>
              <a:gd name="connsiteX1" fmla="*/ 2660073 w 8646540"/>
              <a:gd name="connsiteY1" fmla="*/ 683 h 1183120"/>
              <a:gd name="connsiteX2" fmla="*/ 6262254 w 8646540"/>
              <a:gd name="connsiteY2" fmla="*/ 1178319 h 1183120"/>
              <a:gd name="connsiteX3" fmla="*/ 8646495 w 8646540"/>
              <a:gd name="connsiteY3" fmla="*/ 185311 h 1183120"/>
              <a:gd name="connsiteX0" fmla="*/ 0 w 8646549"/>
              <a:gd name="connsiteY0" fmla="*/ 1039497 h 1182843"/>
              <a:gd name="connsiteX1" fmla="*/ 2660073 w 8646549"/>
              <a:gd name="connsiteY1" fmla="*/ 406 h 1182843"/>
              <a:gd name="connsiteX2" fmla="*/ 6497771 w 8646549"/>
              <a:gd name="connsiteY2" fmla="*/ 1178042 h 1182843"/>
              <a:gd name="connsiteX3" fmla="*/ 8646495 w 8646549"/>
              <a:gd name="connsiteY3" fmla="*/ 185034 h 1182843"/>
              <a:gd name="connsiteX0" fmla="*/ 0 w 8646550"/>
              <a:gd name="connsiteY0" fmla="*/ 1039497 h 1178042"/>
              <a:gd name="connsiteX1" fmla="*/ 2660073 w 8646550"/>
              <a:gd name="connsiteY1" fmla="*/ 406 h 1178042"/>
              <a:gd name="connsiteX2" fmla="*/ 6497771 w 8646550"/>
              <a:gd name="connsiteY2" fmla="*/ 1178042 h 1178042"/>
              <a:gd name="connsiteX3" fmla="*/ 8646495 w 8646550"/>
              <a:gd name="connsiteY3" fmla="*/ 185034 h 1178042"/>
              <a:gd name="connsiteX0" fmla="*/ 0 w 8646550"/>
              <a:gd name="connsiteY0" fmla="*/ 1039497 h 1178052"/>
              <a:gd name="connsiteX1" fmla="*/ 2660073 w 8646550"/>
              <a:gd name="connsiteY1" fmla="*/ 406 h 1178052"/>
              <a:gd name="connsiteX2" fmla="*/ 6497771 w 8646550"/>
              <a:gd name="connsiteY2" fmla="*/ 1178042 h 1178052"/>
              <a:gd name="connsiteX3" fmla="*/ 8646495 w 8646550"/>
              <a:gd name="connsiteY3" fmla="*/ 185034 h 1178052"/>
              <a:gd name="connsiteX0" fmla="*/ 0 w 8646549"/>
              <a:gd name="connsiteY0" fmla="*/ 1039093 h 1048441"/>
              <a:gd name="connsiteX1" fmla="*/ 2660073 w 8646549"/>
              <a:gd name="connsiteY1" fmla="*/ 2 h 1048441"/>
              <a:gd name="connsiteX2" fmla="*/ 6465655 w 8646549"/>
              <a:gd name="connsiteY2" fmla="*/ 1048430 h 1048441"/>
              <a:gd name="connsiteX3" fmla="*/ 8646495 w 8646549"/>
              <a:gd name="connsiteY3" fmla="*/ 184630 h 1048441"/>
            </a:gdLst>
            <a:ahLst/>
            <a:cxnLst>
              <a:cxn ang="0">
                <a:pos x="connsiteX0" y="connsiteY0"/>
              </a:cxn>
              <a:cxn ang="0">
                <a:pos x="connsiteX1" y="connsiteY1"/>
              </a:cxn>
              <a:cxn ang="0">
                <a:pos x="connsiteX2" y="connsiteY2"/>
              </a:cxn>
              <a:cxn ang="0">
                <a:pos x="connsiteX3" y="connsiteY3"/>
              </a:cxn>
            </a:cxnLst>
            <a:rect l="l" t="t" r="r" b="b"/>
            <a:pathLst>
              <a:path w="8646549" h="1048441">
                <a:moveTo>
                  <a:pt x="0" y="1039093"/>
                </a:moveTo>
                <a:cubicBezTo>
                  <a:pt x="18473" y="946729"/>
                  <a:pt x="1582464" y="-1554"/>
                  <a:pt x="2660073" y="2"/>
                </a:cubicBezTo>
                <a:cubicBezTo>
                  <a:pt x="3737682" y="1558"/>
                  <a:pt x="5442940" y="1052446"/>
                  <a:pt x="6465655" y="1048430"/>
                </a:cubicBezTo>
                <a:cubicBezTo>
                  <a:pt x="7488370" y="1044414"/>
                  <a:pt x="8655731" y="180011"/>
                  <a:pt x="8646495" y="184630"/>
                </a:cubicBezTo>
              </a:path>
            </a:pathLst>
          </a:custGeom>
          <a:noFill/>
          <a:ln w="19050" cap="flat">
            <a:solidFill>
              <a:schemeClr val="accent1"/>
            </a:solidFill>
            <a:prstDash val="sysDash"/>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A09FB12-8354-616F-42A7-27D840192D10}"/>
              </a:ext>
            </a:extLst>
          </p:cNvPr>
          <p:cNvSpPr txBox="1"/>
          <p:nvPr/>
        </p:nvSpPr>
        <p:spPr>
          <a:xfrm>
            <a:off x="5216069" y="2597044"/>
            <a:ext cx="3108960" cy="176123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800" b="1" i="0" u="none" strike="noStrike" kern="1200" cap="none" spc="0" normalizeH="0" baseline="0" noProof="0">
                <a:ln>
                  <a:noFill/>
                </a:ln>
                <a:solidFill>
                  <a:srgbClr val="0E3F75"/>
                </a:solidFill>
                <a:effectLst/>
                <a:uLnTx/>
                <a:uFillTx/>
                <a:latin typeface="Calibri" panose="020F0502020204030204"/>
                <a:ea typeface="Source Sans Pro" panose="020B0503030403020204" pitchFamily="34" charset="0"/>
                <a:cs typeface="+mn-cs"/>
              </a:rPr>
              <a:t>Engage with shareholders</a:t>
            </a:r>
          </a:p>
          <a:p>
            <a:pPr marL="342900" marR="0" lvl="0" indent="-342900" algn="l" defTabSz="1219170" rtl="0" eaLnBrk="1" fontAlgn="auto" latinLnBrk="0" hangingPunct="1">
              <a:lnSpc>
                <a:spcPct val="106000"/>
              </a:lnSpc>
              <a:spcBef>
                <a:spcPts val="0"/>
              </a:spcBef>
              <a:spcAft>
                <a:spcPts val="600"/>
              </a:spcAft>
              <a:buClrTx/>
              <a:buSzPct val="100000"/>
              <a:buFont typeface="+mj-lt"/>
              <a:buAutoNum type="alphaLcPeriod"/>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Source Sans Pro" panose="020B0503030403020204" pitchFamily="34" charset="0"/>
                <a:cs typeface="+mn-cs"/>
              </a:rPr>
              <a:t>Review proposed changes with a working group of impacted shareholders.</a:t>
            </a:r>
          </a:p>
          <a:p>
            <a:pPr marL="342900" marR="0" lvl="0" indent="-342900" algn="l" defTabSz="1219170" rtl="0" eaLnBrk="1" fontAlgn="auto" latinLnBrk="0" hangingPunct="1">
              <a:lnSpc>
                <a:spcPct val="106000"/>
              </a:lnSpc>
              <a:spcBef>
                <a:spcPts val="0"/>
              </a:spcBef>
              <a:spcAft>
                <a:spcPts val="600"/>
              </a:spcAft>
              <a:buClrTx/>
              <a:buSzPct val="100000"/>
              <a:buFont typeface="+mj-lt"/>
              <a:buAutoNum type="alphaLcPeriod"/>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Source Sans Pro" panose="020B0503030403020204" pitchFamily="34" charset="0"/>
                <a:cs typeface="+mn-cs"/>
              </a:rPr>
              <a:t>Take and respond to shareholder feedback.</a:t>
            </a:r>
          </a:p>
        </p:txBody>
      </p:sp>
      <p:sp>
        <p:nvSpPr>
          <p:cNvPr id="18" name="TextBox 17">
            <a:extLst>
              <a:ext uri="{FF2B5EF4-FFF2-40B4-BE49-F238E27FC236}">
                <a16:creationId xmlns:a16="http://schemas.microsoft.com/office/drawing/2014/main" id="{07C50072-33D5-9A45-0726-1CF8EFD87BD1}"/>
              </a:ext>
            </a:extLst>
          </p:cNvPr>
          <p:cNvSpPr txBox="1"/>
          <p:nvPr/>
        </p:nvSpPr>
        <p:spPr>
          <a:xfrm>
            <a:off x="8824468" y="2597044"/>
            <a:ext cx="3263147" cy="260487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800" b="1" i="0" u="none" strike="noStrike" kern="1200" cap="none" spc="0" normalizeH="0" baseline="0" noProof="0">
                <a:ln>
                  <a:noFill/>
                </a:ln>
                <a:solidFill>
                  <a:srgbClr val="0E3F75"/>
                </a:solidFill>
                <a:effectLst/>
                <a:uLnTx/>
                <a:uFillTx/>
                <a:latin typeface="Calibri" panose="020F0502020204030204"/>
                <a:ea typeface="Source Sans Pro" panose="020B0503030403020204" pitchFamily="34" charset="0"/>
                <a:cs typeface="+mn-cs"/>
              </a:rPr>
              <a:t>Draft new regulations</a:t>
            </a:r>
          </a:p>
          <a:p>
            <a:pPr marL="342900" marR="0" lvl="0" indent="-342900" algn="l" defTabSz="1219170" rtl="0" eaLnBrk="1" fontAlgn="auto" latinLnBrk="0" hangingPunct="1">
              <a:lnSpc>
                <a:spcPct val="106000"/>
              </a:lnSpc>
              <a:spcBef>
                <a:spcPts val="0"/>
              </a:spcBef>
              <a:spcAft>
                <a:spcPts val="600"/>
              </a:spcAft>
              <a:buClrTx/>
              <a:buSzPct val="100000"/>
              <a:buFont typeface="+mj-lt"/>
              <a:buAutoNum type="alphaLcPeriod"/>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Source Sans Pro" panose="020B0503030403020204" pitchFamily="34" charset="0"/>
                <a:cs typeface="+mn-cs"/>
              </a:rPr>
              <a:t>Rescind legacy licensing rules that were transferred to DCY.</a:t>
            </a:r>
          </a:p>
          <a:p>
            <a:pPr marL="342900" marR="0" lvl="0" indent="-342900" algn="l" defTabSz="1219170" rtl="0" eaLnBrk="1" fontAlgn="auto" latinLnBrk="0" hangingPunct="1">
              <a:lnSpc>
                <a:spcPct val="106000"/>
              </a:lnSpc>
              <a:spcBef>
                <a:spcPts val="0"/>
              </a:spcBef>
              <a:spcAft>
                <a:spcPts val="600"/>
              </a:spcAft>
              <a:buClrTx/>
              <a:buSzPct val="100000"/>
              <a:buFont typeface="+mj-lt"/>
              <a:buAutoNum type="alphaLcPeriod"/>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Source Sans Pro" panose="020B0503030403020204" pitchFamily="34" charset="0"/>
                <a:cs typeface="+mn-cs"/>
              </a:rPr>
              <a:t>Propose new rules based on the recommendations.</a:t>
            </a:r>
            <a:endParaRPr kumimoji="0" lang="en-US" sz="1800" b="1" i="0" u="none" strike="noStrike" kern="1200" cap="none" spc="0" normalizeH="0" baseline="0" noProof="0">
              <a:ln>
                <a:noFill/>
              </a:ln>
              <a:solidFill>
                <a:srgbClr val="C12637"/>
              </a:solidFill>
              <a:effectLst/>
              <a:uLnTx/>
              <a:uFillTx/>
              <a:latin typeface="Source Sans Pro" panose="020B0503030403020204" pitchFamily="34" charset="0"/>
              <a:ea typeface="Source Sans Pro" panose="020B0503030403020204" pitchFamily="34" charset="0"/>
              <a:cs typeface="+mn-cs"/>
            </a:endParaRPr>
          </a:p>
        </p:txBody>
      </p:sp>
      <p:sp>
        <p:nvSpPr>
          <p:cNvPr id="20" name="TextBox 19">
            <a:extLst>
              <a:ext uri="{FF2B5EF4-FFF2-40B4-BE49-F238E27FC236}">
                <a16:creationId xmlns:a16="http://schemas.microsoft.com/office/drawing/2014/main" id="{9CB0E1BE-EE49-9D6F-443B-46D69186CA1B}"/>
              </a:ext>
            </a:extLst>
          </p:cNvPr>
          <p:cNvSpPr txBox="1"/>
          <p:nvPr/>
        </p:nvSpPr>
        <p:spPr>
          <a:xfrm>
            <a:off x="386809" y="2597044"/>
            <a:ext cx="4548446" cy="176123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800" b="1" i="0" u="none" strike="noStrike" kern="1200" cap="none" spc="0" normalizeH="0" baseline="0" noProof="0">
                <a:ln>
                  <a:noFill/>
                </a:ln>
                <a:solidFill>
                  <a:srgbClr val="0E3F75"/>
                </a:solidFill>
                <a:effectLst/>
                <a:uLnTx/>
                <a:uFillTx/>
                <a:latin typeface="Calibri" panose="020F0502020204030204"/>
                <a:ea typeface="Source Sans Pro" panose="020B0503030403020204" pitchFamily="34" charset="0"/>
                <a:cs typeface="+mn-cs"/>
              </a:rPr>
              <a:t>Review the current regulatory landscape</a:t>
            </a:r>
          </a:p>
          <a:p>
            <a:pPr marL="342900" marR="0" lvl="0" indent="-342900" algn="l" defTabSz="1219170" rtl="0" eaLnBrk="1" fontAlgn="auto" latinLnBrk="0" hangingPunct="1">
              <a:lnSpc>
                <a:spcPct val="106000"/>
              </a:lnSpc>
              <a:spcBef>
                <a:spcPts val="0"/>
              </a:spcBef>
              <a:spcAft>
                <a:spcPts val="600"/>
              </a:spcAft>
              <a:buClrTx/>
              <a:buSzPct val="100000"/>
              <a:buFont typeface="+mj-lt"/>
              <a:buAutoNum type="alphaLcPeriod"/>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Source Sans Pro" panose="020B0503030403020204" pitchFamily="34" charset="0"/>
                <a:cs typeface="+mn-cs"/>
              </a:rPr>
              <a:t>Identify existing requirements and review for redundancies and unnecessary restrictions.</a:t>
            </a:r>
          </a:p>
          <a:p>
            <a:pPr marL="342900" marR="0" lvl="0" indent="-342900" algn="l" defTabSz="1219170" rtl="0" eaLnBrk="1" fontAlgn="auto" latinLnBrk="0" hangingPunct="1">
              <a:lnSpc>
                <a:spcPct val="106000"/>
              </a:lnSpc>
              <a:spcBef>
                <a:spcPts val="0"/>
              </a:spcBef>
              <a:spcAft>
                <a:spcPts val="600"/>
              </a:spcAft>
              <a:buClrTx/>
              <a:buSzPct val="100000"/>
              <a:buFont typeface="+mj-lt"/>
              <a:buAutoNum type="alphaLcPeriod"/>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Source Sans Pro" panose="020B0503030403020204" pitchFamily="34" charset="0"/>
                <a:cs typeface="+mn-cs"/>
              </a:rPr>
              <a:t>Identify how necessary can requirements can be written to improve clarity and compliance.</a:t>
            </a:r>
          </a:p>
          <a:p>
            <a:pPr marL="342900" marR="0" lvl="0" indent="-342900" algn="l" defTabSz="1219170" rtl="0" eaLnBrk="1" fontAlgn="auto" latinLnBrk="0" hangingPunct="1">
              <a:lnSpc>
                <a:spcPct val="106000"/>
              </a:lnSpc>
              <a:spcBef>
                <a:spcPts val="0"/>
              </a:spcBef>
              <a:spcAft>
                <a:spcPts val="600"/>
              </a:spcAft>
              <a:buClrTx/>
              <a:buSzPct val="100000"/>
              <a:buFont typeface="+mj-lt"/>
              <a:buAutoNum type="alphaLcPeriod"/>
              <a:tabLst/>
              <a:defRPr/>
            </a:pPr>
            <a:r>
              <a:rPr lang="en-US" sz="1400">
                <a:solidFill>
                  <a:prstClr val="black"/>
                </a:solidFill>
                <a:latin typeface="Calibri" panose="020F0502020204030204"/>
                <a:ea typeface="Source Sans Pro" panose="020B0503030403020204" pitchFamily="34" charset="0"/>
              </a:rPr>
              <a:t>Propose regulatory changes to:</a:t>
            </a:r>
          </a:p>
          <a:p>
            <a:pPr marL="800100" lvl="1" indent="-342900" defTabSz="1219170">
              <a:lnSpc>
                <a:spcPct val="106000"/>
              </a:lnSpc>
              <a:spcAft>
                <a:spcPts val="600"/>
              </a:spcAft>
              <a:buSzPct val="100000"/>
              <a:buFont typeface="Arial" panose="020B0604020202020204" pitchFamily="34" charset="0"/>
              <a:buChar char="•"/>
              <a:defRPr/>
            </a:pPr>
            <a:r>
              <a:rPr kumimoji="0" lang="en-US" sz="1400" b="0" i="0" u="none" strike="noStrike" kern="1200" cap="none" spc="0" normalizeH="0" baseline="0" noProof="0">
                <a:ln>
                  <a:noFill/>
                </a:ln>
                <a:solidFill>
                  <a:prstClr val="black"/>
                </a:solidFill>
                <a:effectLst/>
                <a:uLnTx/>
                <a:uFillTx/>
                <a:latin typeface="Calibri" panose="020F0502020204030204"/>
                <a:ea typeface="Source Sans Pro" panose="020B0503030403020204" pitchFamily="34" charset="0"/>
                <a:cs typeface="+mn-cs"/>
              </a:rPr>
              <a:t>Reduce restrictions and red tape</a:t>
            </a:r>
          </a:p>
          <a:p>
            <a:pPr marL="800100" lvl="1" indent="-342900" defTabSz="1219170">
              <a:lnSpc>
                <a:spcPct val="106000"/>
              </a:lnSpc>
              <a:spcAft>
                <a:spcPts val="600"/>
              </a:spcAft>
              <a:buSzPct val="100000"/>
              <a:buFont typeface="Arial" panose="020B0604020202020204" pitchFamily="34" charset="0"/>
              <a:buChar char="•"/>
              <a:defRPr/>
            </a:pPr>
            <a:r>
              <a:rPr lang="en-US" sz="1400">
                <a:solidFill>
                  <a:prstClr val="black"/>
                </a:solidFill>
                <a:latin typeface="Calibri" panose="020F0502020204030204"/>
                <a:ea typeface="Source Sans Pro" panose="020B0503030403020204" pitchFamily="34" charset="0"/>
              </a:rPr>
              <a:t>Simplify language to avoid confusion and improve compliance</a:t>
            </a:r>
          </a:p>
          <a:p>
            <a:pPr marL="800100" lvl="1" indent="-342900" defTabSz="1219170">
              <a:lnSpc>
                <a:spcPct val="106000"/>
              </a:lnSpc>
              <a:spcAft>
                <a:spcPts val="600"/>
              </a:spcAft>
              <a:buSzPct val="100000"/>
              <a:buFont typeface="Arial" panose="020B0604020202020204" pitchFamily="34" charset="0"/>
              <a:buChar char="•"/>
              <a:defRPr/>
            </a:pPr>
            <a:r>
              <a:rPr lang="en-US" sz="1400">
                <a:solidFill>
                  <a:prstClr val="black"/>
                </a:solidFill>
                <a:latin typeface="Calibri" panose="020F0502020204030204"/>
                <a:ea typeface="Source Sans Pro" panose="020B0503030403020204" pitchFamily="34" charset="0"/>
              </a:rPr>
              <a:t>Promote efficiency and programmatic improvements</a:t>
            </a:r>
          </a:p>
          <a:p>
            <a:pPr marL="800100" lvl="1" indent="-342900" defTabSz="1219170">
              <a:lnSpc>
                <a:spcPct val="106000"/>
              </a:lnSpc>
              <a:spcAft>
                <a:spcPts val="600"/>
              </a:spcAft>
              <a:buSzPct val="100000"/>
              <a:buFont typeface="Arial" panose="020B0604020202020204" pitchFamily="34" charset="0"/>
              <a:buChar char="•"/>
              <a:defRPr/>
            </a:pPr>
            <a:endParaRPr kumimoji="0" lang="en-US" sz="1400" b="0" i="0" u="none" strike="noStrike" kern="1200" cap="none" spc="0" normalizeH="0" baseline="0" noProof="0">
              <a:ln>
                <a:noFill/>
              </a:ln>
              <a:solidFill>
                <a:prstClr val="black"/>
              </a:solidFill>
              <a:effectLst/>
              <a:uLnTx/>
              <a:uFillTx/>
              <a:latin typeface="Calibri" panose="020F0502020204030204"/>
              <a:ea typeface="Source Sans Pro" panose="020B0503030403020204" pitchFamily="34" charset="0"/>
              <a:cs typeface="+mn-cs"/>
            </a:endParaRPr>
          </a:p>
          <a:p>
            <a:pPr marL="800100" lvl="1" indent="-342900" defTabSz="1219170">
              <a:lnSpc>
                <a:spcPct val="106000"/>
              </a:lnSpc>
              <a:spcAft>
                <a:spcPts val="600"/>
              </a:spcAft>
              <a:buSzPct val="100000"/>
              <a:buFont typeface="Arial" panose="020B0604020202020204" pitchFamily="34" charset="0"/>
              <a:buChar char="•"/>
              <a:defRPr/>
            </a:pPr>
            <a:endParaRPr kumimoji="0" lang="en-US" sz="1400" b="0" i="0" u="none" strike="noStrike" kern="1200" cap="none" spc="0" normalizeH="0" baseline="0" noProof="0">
              <a:ln>
                <a:noFill/>
              </a:ln>
              <a:solidFill>
                <a:prstClr val="black"/>
              </a:solidFill>
              <a:effectLst/>
              <a:uLnTx/>
              <a:uFillTx/>
              <a:latin typeface="Calibri" panose="020F0502020204030204"/>
              <a:ea typeface="Source Sans Pro" panose="020B0503030403020204" pitchFamily="34" charset="0"/>
              <a:cs typeface="+mn-cs"/>
            </a:endParaRPr>
          </a:p>
        </p:txBody>
      </p:sp>
      <p:grpSp>
        <p:nvGrpSpPr>
          <p:cNvPr id="27" name="Group 26">
            <a:extLst>
              <a:ext uri="{FF2B5EF4-FFF2-40B4-BE49-F238E27FC236}">
                <a16:creationId xmlns:a16="http://schemas.microsoft.com/office/drawing/2014/main" id="{E3AC2DC9-18A2-CC6F-A74A-30DD0C6639EA}"/>
              </a:ext>
            </a:extLst>
          </p:cNvPr>
          <p:cNvGrpSpPr/>
          <p:nvPr/>
        </p:nvGrpSpPr>
        <p:grpSpPr>
          <a:xfrm>
            <a:off x="1361210" y="1682082"/>
            <a:ext cx="822960" cy="822960"/>
            <a:chOff x="1361210" y="1801350"/>
            <a:chExt cx="640080" cy="640080"/>
          </a:xfrm>
        </p:grpSpPr>
        <p:sp>
          <p:nvSpPr>
            <p:cNvPr id="15" name="Oval 14">
              <a:extLst>
                <a:ext uri="{FF2B5EF4-FFF2-40B4-BE49-F238E27FC236}">
                  <a16:creationId xmlns:a16="http://schemas.microsoft.com/office/drawing/2014/main" id="{C7D27079-B0EF-C9A7-64C4-CF1A202E76B5}"/>
                </a:ext>
              </a:extLst>
            </p:cNvPr>
            <p:cNvSpPr/>
            <p:nvPr/>
          </p:nvSpPr>
          <p:spPr bwMode="gray">
            <a:xfrm>
              <a:off x="1361210" y="1801350"/>
              <a:ext cx="640080" cy="640080"/>
            </a:xfrm>
            <a:prstGeom prst="ellipse">
              <a:avLst/>
            </a:prstGeom>
            <a:solidFill>
              <a:schemeClr val="bg1"/>
            </a:solidFill>
            <a:ln w="12700" algn="ctr">
              <a:solidFill>
                <a:schemeClr val="accent1"/>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000000"/>
                </a:solidFill>
                <a:effectLst/>
                <a:uLnTx/>
                <a:uFillTx/>
                <a:latin typeface="Calibri" panose="020F0502020204030204"/>
                <a:ea typeface="+mn-ea"/>
                <a:cs typeface="+mn-cs"/>
              </a:endParaRPr>
            </a:p>
          </p:txBody>
        </p:sp>
        <p:pic>
          <p:nvPicPr>
            <p:cNvPr id="22" name="Graphic 21" descr="Books with solid fill">
              <a:extLst>
                <a:ext uri="{FF2B5EF4-FFF2-40B4-BE49-F238E27FC236}">
                  <a16:creationId xmlns:a16="http://schemas.microsoft.com/office/drawing/2014/main" id="{2D2C9409-33B4-8862-FB73-CA2C14B4DD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9700" y="1841500"/>
              <a:ext cx="548640" cy="548640"/>
            </a:xfrm>
            <a:prstGeom prst="rect">
              <a:avLst/>
            </a:prstGeom>
          </p:spPr>
        </p:pic>
      </p:grpSp>
      <p:grpSp>
        <p:nvGrpSpPr>
          <p:cNvPr id="28" name="Group 27">
            <a:extLst>
              <a:ext uri="{FF2B5EF4-FFF2-40B4-BE49-F238E27FC236}">
                <a16:creationId xmlns:a16="http://schemas.microsoft.com/office/drawing/2014/main" id="{B7D0D040-FD78-3AD8-5BFD-FD658E29297B}"/>
              </a:ext>
            </a:extLst>
          </p:cNvPr>
          <p:cNvGrpSpPr/>
          <p:nvPr/>
        </p:nvGrpSpPr>
        <p:grpSpPr>
          <a:xfrm>
            <a:off x="6240154" y="1620400"/>
            <a:ext cx="822960" cy="822960"/>
            <a:chOff x="6250093" y="1650217"/>
            <a:chExt cx="640080" cy="640080"/>
          </a:xfrm>
        </p:grpSpPr>
        <p:sp>
          <p:nvSpPr>
            <p:cNvPr id="9" name="Oval 8">
              <a:extLst>
                <a:ext uri="{FF2B5EF4-FFF2-40B4-BE49-F238E27FC236}">
                  <a16:creationId xmlns:a16="http://schemas.microsoft.com/office/drawing/2014/main" id="{5CE281B1-5B91-E7EF-BDC7-731858DA6233}"/>
                </a:ext>
              </a:extLst>
            </p:cNvPr>
            <p:cNvSpPr/>
            <p:nvPr/>
          </p:nvSpPr>
          <p:spPr bwMode="gray">
            <a:xfrm>
              <a:off x="6250093" y="1650217"/>
              <a:ext cx="640080" cy="640080"/>
            </a:xfrm>
            <a:prstGeom prst="ellipse">
              <a:avLst/>
            </a:prstGeom>
            <a:solidFill>
              <a:schemeClr val="bg1"/>
            </a:solidFill>
            <a:ln w="12700" algn="ctr">
              <a:solidFill>
                <a:schemeClr val="accent1"/>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FFFFFF"/>
                </a:solidFill>
                <a:effectLst/>
                <a:uLnTx/>
                <a:uFillTx/>
                <a:latin typeface="Calibri" panose="020F0502020204030204"/>
                <a:ea typeface="+mn-ea"/>
                <a:cs typeface="+mn-cs"/>
              </a:endParaRPr>
            </a:p>
          </p:txBody>
        </p:sp>
        <p:pic>
          <p:nvPicPr>
            <p:cNvPr id="24" name="Graphic 23" descr="Meeting with solid fill">
              <a:extLst>
                <a:ext uri="{FF2B5EF4-FFF2-40B4-BE49-F238E27FC236}">
                  <a16:creationId xmlns:a16="http://schemas.microsoft.com/office/drawing/2014/main" id="{DFAD0F85-E604-4B6E-B691-B41ACAE017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86500" y="1676400"/>
              <a:ext cx="548640" cy="548640"/>
            </a:xfrm>
            <a:prstGeom prst="rect">
              <a:avLst/>
            </a:prstGeom>
          </p:spPr>
        </p:pic>
      </p:grpSp>
      <p:grpSp>
        <p:nvGrpSpPr>
          <p:cNvPr id="29" name="Group 28">
            <a:extLst>
              <a:ext uri="{FF2B5EF4-FFF2-40B4-BE49-F238E27FC236}">
                <a16:creationId xmlns:a16="http://schemas.microsoft.com/office/drawing/2014/main" id="{902BB630-7D26-B4CE-DD77-4DDC0374B67A}"/>
              </a:ext>
            </a:extLst>
          </p:cNvPr>
          <p:cNvGrpSpPr/>
          <p:nvPr/>
        </p:nvGrpSpPr>
        <p:grpSpPr>
          <a:xfrm>
            <a:off x="9915968" y="1596606"/>
            <a:ext cx="822960" cy="822960"/>
            <a:chOff x="9925907" y="1755630"/>
            <a:chExt cx="640080" cy="640080"/>
          </a:xfrm>
        </p:grpSpPr>
        <p:sp>
          <p:nvSpPr>
            <p:cNvPr id="12" name="Oval 11">
              <a:extLst>
                <a:ext uri="{FF2B5EF4-FFF2-40B4-BE49-F238E27FC236}">
                  <a16:creationId xmlns:a16="http://schemas.microsoft.com/office/drawing/2014/main" id="{7CEC2A00-B32B-13B7-E903-0AECECC09087}"/>
                </a:ext>
              </a:extLst>
            </p:cNvPr>
            <p:cNvSpPr/>
            <p:nvPr/>
          </p:nvSpPr>
          <p:spPr bwMode="gray">
            <a:xfrm>
              <a:off x="9925907" y="1755630"/>
              <a:ext cx="640080" cy="640080"/>
            </a:xfrm>
            <a:prstGeom prst="ellipse">
              <a:avLst/>
            </a:prstGeom>
            <a:solidFill>
              <a:schemeClr val="bg1"/>
            </a:solidFill>
            <a:ln w="12700" algn="ctr">
              <a:solidFill>
                <a:schemeClr val="accent1"/>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000000"/>
                </a:solidFill>
                <a:effectLst/>
                <a:uLnTx/>
                <a:uFillTx/>
                <a:latin typeface="Calibri" panose="020F0502020204030204"/>
                <a:ea typeface="+mn-ea"/>
                <a:cs typeface="+mn-cs"/>
              </a:endParaRPr>
            </a:p>
          </p:txBody>
        </p:sp>
        <p:pic>
          <p:nvPicPr>
            <p:cNvPr id="26" name="Graphic 25" descr="Scribble with solid fill">
              <a:extLst>
                <a:ext uri="{FF2B5EF4-FFF2-40B4-BE49-F238E27FC236}">
                  <a16:creationId xmlns:a16="http://schemas.microsoft.com/office/drawing/2014/main" id="{724F32B3-87BB-5AB6-D0F4-1745517494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70090" y="1819940"/>
              <a:ext cx="548640" cy="548640"/>
            </a:xfrm>
            <a:prstGeom prst="rect">
              <a:avLst/>
            </a:prstGeom>
          </p:spPr>
        </p:pic>
      </p:grpSp>
    </p:spTree>
    <p:extLst>
      <p:ext uri="{BB962C8B-B14F-4D97-AF65-F5344CB8AC3E}">
        <p14:creationId xmlns:p14="http://schemas.microsoft.com/office/powerpoint/2010/main" val="2389274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DDE4C3F-F6C1-C2A3-A072-00CA378BB030}"/>
              </a:ext>
            </a:extLst>
          </p:cNvPr>
          <p:cNvGraphicFramePr>
            <a:graphicFrameLocks noGrp="1"/>
          </p:cNvGraphicFramePr>
          <p:nvPr/>
        </p:nvGraphicFramePr>
        <p:xfrm>
          <a:off x="2966484" y="146379"/>
          <a:ext cx="9005776" cy="6565242"/>
        </p:xfrm>
        <a:graphic>
          <a:graphicData uri="http://schemas.openxmlformats.org/drawingml/2006/table">
            <a:tbl>
              <a:tblPr firstRow="1" bandRow="1">
                <a:tableStyleId>{5C22544A-7EE6-4342-B048-85BDC9FD1C3A}</a:tableStyleId>
              </a:tblPr>
              <a:tblGrid>
                <a:gridCol w="4248105">
                  <a:extLst>
                    <a:ext uri="{9D8B030D-6E8A-4147-A177-3AD203B41FA5}">
                      <a16:colId xmlns:a16="http://schemas.microsoft.com/office/drawing/2014/main" val="2506048566"/>
                    </a:ext>
                  </a:extLst>
                </a:gridCol>
                <a:gridCol w="4757671">
                  <a:extLst>
                    <a:ext uri="{9D8B030D-6E8A-4147-A177-3AD203B41FA5}">
                      <a16:colId xmlns:a16="http://schemas.microsoft.com/office/drawing/2014/main" val="3640413306"/>
                    </a:ext>
                  </a:extLst>
                </a:gridCol>
              </a:tblGrid>
              <a:tr h="0">
                <a:tc>
                  <a:txBody>
                    <a:bodyPr/>
                    <a:lstStyle/>
                    <a:p>
                      <a:r>
                        <a:rPr lang="en-US" sz="1400"/>
                        <a:t>Organization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400"/>
                        <a:t>Representative/Attendee(s)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627561685"/>
                  </a:ext>
                </a:extLst>
              </a:tr>
              <a:tr h="272877">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US" sz="1400"/>
                        <a:t>ECAC (Early Childhood Advisory Council)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Todd Barnhouse  </a:t>
                      </a:r>
                      <a:r>
                        <a:rPr lang="en-US" sz="1400">
                          <a:hlinkClick r:id="rId2"/>
                        </a:rPr>
                        <a:t>tbarnhouse@cleverbeeacademy.com</a:t>
                      </a:r>
                      <a:r>
                        <a:rPr lang="en-US" sz="14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14851"/>
                  </a:ext>
                </a:extLst>
              </a:tr>
              <a:tr h="337009">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US" sz="1400"/>
                        <a:t>Child Care Advisory Council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latin typeface="+mn-lt"/>
                        </a:rPr>
                        <a:t>Angie </a:t>
                      </a:r>
                      <a:r>
                        <a:rPr lang="en-US" sz="1400" err="1">
                          <a:latin typeface="+mn-lt"/>
                        </a:rPr>
                        <a:t>Kisor</a:t>
                      </a:r>
                      <a:r>
                        <a:rPr lang="en-US" sz="1400">
                          <a:latin typeface="+mn-lt"/>
                        </a:rPr>
                        <a:t> Bridges-  </a:t>
                      </a:r>
                      <a:r>
                        <a:rPr lang="en-US" sz="1400">
                          <a:latin typeface="+mn-lt"/>
                          <a:hlinkClick r:id="rId3"/>
                        </a:rPr>
                        <a:t>akisorbridges@ilcao.org</a:t>
                      </a:r>
                      <a:r>
                        <a:rPr lang="en-US" sz="1400">
                          <a:latin typeface="+mn-lt"/>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6993325"/>
                  </a:ext>
                </a:extLst>
              </a:tr>
              <a:tr h="400708">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US" sz="1400"/>
                        <a:t>Ohio Association of Educational Service Centers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kern="1200">
                          <a:solidFill>
                            <a:schemeClr val="dk1"/>
                          </a:solidFill>
                          <a:effectLst/>
                          <a:latin typeface="+mn-lt"/>
                          <a:ea typeface="+mn-ea"/>
                          <a:cs typeface="+mn-cs"/>
                        </a:rPr>
                        <a:t>Joy Edgell </a:t>
                      </a:r>
                      <a:r>
                        <a:rPr lang="en-US" sz="1400" u="sng" kern="1200">
                          <a:solidFill>
                            <a:schemeClr val="dk1"/>
                          </a:solidFill>
                          <a:effectLst/>
                          <a:latin typeface="+mn-lt"/>
                          <a:ea typeface="+mn-ea"/>
                          <a:cs typeface="+mn-cs"/>
                          <a:hlinkClick r:id="rId4"/>
                        </a:rPr>
                        <a:t>joy.edgell@ovesc.org</a:t>
                      </a:r>
                      <a:br>
                        <a:rPr lang="en-US" sz="1400" kern="1200">
                          <a:solidFill>
                            <a:schemeClr val="dk1"/>
                          </a:solidFill>
                          <a:effectLst/>
                          <a:latin typeface="+mn-lt"/>
                          <a:ea typeface="+mn-ea"/>
                          <a:cs typeface="+mn-cs"/>
                        </a:rPr>
                      </a:br>
                      <a:r>
                        <a:rPr lang="en-US" sz="1400" kern="1200">
                          <a:solidFill>
                            <a:schemeClr val="dk1"/>
                          </a:solidFill>
                          <a:effectLst/>
                          <a:latin typeface="+mn-lt"/>
                          <a:ea typeface="+mn-ea"/>
                          <a:cs typeface="+mn-cs"/>
                        </a:rPr>
                        <a:t>Sandy Mers </a:t>
                      </a:r>
                      <a:r>
                        <a:rPr lang="en-US" sz="1400" u="sng" kern="1200">
                          <a:solidFill>
                            <a:schemeClr val="dk1"/>
                          </a:solidFill>
                          <a:effectLst/>
                          <a:latin typeface="+mn-lt"/>
                          <a:ea typeface="+mn-ea"/>
                          <a:cs typeface="+mn-cs"/>
                          <a:hlinkClick r:id="rId5"/>
                        </a:rPr>
                        <a:t>sandy.mers@scoesc.org</a:t>
                      </a:r>
                      <a:r>
                        <a:rPr lang="en-US" sz="1400" u="sng" kern="1200">
                          <a:solidFill>
                            <a:schemeClr val="dk1"/>
                          </a:solidFill>
                          <a:effectLst/>
                          <a:latin typeface="+mn-lt"/>
                          <a:ea typeface="+mn-ea"/>
                          <a:cs typeface="+mn-cs"/>
                        </a:rPr>
                        <a:t>/</a:t>
                      </a:r>
                      <a:r>
                        <a:rPr lang="en-US" sz="1400" kern="1200">
                          <a:solidFill>
                            <a:schemeClr val="dk1"/>
                          </a:solidFill>
                          <a:effectLst/>
                          <a:latin typeface="+mn-lt"/>
                          <a:ea typeface="+mn-ea"/>
                          <a:cs typeface="+mn-cs"/>
                        </a:rPr>
                        <a:t>Sarah Rice </a:t>
                      </a:r>
                      <a:r>
                        <a:rPr lang="en-US" sz="1400" u="sng" kern="1200">
                          <a:solidFill>
                            <a:schemeClr val="dk1"/>
                          </a:solidFill>
                          <a:effectLst/>
                          <a:latin typeface="+mn-lt"/>
                          <a:ea typeface="+mn-ea"/>
                          <a:cs typeface="+mn-cs"/>
                          <a:hlinkClick r:id="rId6"/>
                        </a:rPr>
                        <a:t>Sarah.Rice@scoesc.org</a:t>
                      </a:r>
                      <a:endParaRPr lang="en-US" sz="70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0530740"/>
                  </a:ext>
                </a:extLst>
              </a:tr>
              <a:tr h="556508">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US" sz="1400"/>
                        <a:t>School District Reps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Myla Dodson – </a:t>
                      </a:r>
                      <a:r>
                        <a:rPr lang="en-US" sz="1400">
                          <a:hlinkClick r:id="rId7"/>
                        </a:rPr>
                        <a:t>mdodson@tps.org</a:t>
                      </a:r>
                      <a:br>
                        <a:rPr lang="en-US" sz="1400"/>
                      </a:br>
                      <a:r>
                        <a:rPr lang="en-US" sz="1400"/>
                        <a:t>Rochelle Wilkerson- </a:t>
                      </a:r>
                      <a:r>
                        <a:rPr lang="en-US" sz="1400">
                          <a:hlinkClick r:id="rId8"/>
                        </a:rPr>
                        <a:t>rwilkerson8090@columbus.k12.oh.us</a:t>
                      </a:r>
                      <a:r>
                        <a:rPr lang="en-US" sz="1400"/>
                        <a:t> </a:t>
                      </a:r>
                      <a:br>
                        <a:rPr lang="en-US" sz="1400"/>
                      </a:br>
                      <a:r>
                        <a:rPr lang="en-US" sz="1400"/>
                        <a:t>Karen Lombard- k</a:t>
                      </a:r>
                      <a:r>
                        <a:rPr lang="en-US" sz="1400">
                          <a:hlinkClick r:id="rId9"/>
                        </a:rPr>
                        <a:t>alombar@daytonpublic.com</a:t>
                      </a:r>
                      <a:r>
                        <a:rPr lang="en-US" sz="14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4543035"/>
                  </a:ext>
                </a:extLst>
              </a:tr>
              <a:tr h="400686">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US" sz="1400"/>
                        <a:t>Ohio Association of County Boards of Developmental Disabilities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Nancy </a:t>
                      </a:r>
                      <a:r>
                        <a:rPr lang="en-US" sz="1400" err="1"/>
                        <a:t>Stiefel</a:t>
                      </a:r>
                      <a:r>
                        <a:rPr lang="en-US" sz="1400"/>
                        <a:t>- </a:t>
                      </a:r>
                      <a:r>
                        <a:rPr lang="en-US" sz="1400">
                          <a:hlinkClick r:id="rId10"/>
                        </a:rPr>
                        <a:t>nstiefel@shelbydd.org</a:t>
                      </a:r>
                      <a:br>
                        <a:rPr lang="en-US" sz="1400"/>
                      </a:br>
                      <a:r>
                        <a:rPr lang="en-US" sz="1400"/>
                        <a:t>Holly </a:t>
                      </a:r>
                      <a:r>
                        <a:rPr lang="en-US" sz="1400" err="1"/>
                        <a:t>Brugh</a:t>
                      </a:r>
                      <a:r>
                        <a:rPr lang="en-US" sz="1400"/>
                        <a:t>- </a:t>
                      </a:r>
                      <a:r>
                        <a:rPr lang="en-US" sz="1400">
                          <a:hlinkClick r:id="rId11"/>
                        </a:rPr>
                        <a:t>hbrugh@summitdd.org</a:t>
                      </a:r>
                      <a:r>
                        <a:rPr lang="en-US" sz="14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5339023"/>
                  </a:ext>
                </a:extLst>
              </a:tr>
              <a:tr h="400686">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US" sz="1400"/>
                        <a:t>Ohio Head Start Directors Association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Amy Joseph - </a:t>
                      </a:r>
                      <a:r>
                        <a:rPr lang="en-US" sz="1400">
                          <a:hlinkClick r:id="rId12"/>
                        </a:rPr>
                        <a:t>ajoseph@cacfayettecounty.org</a:t>
                      </a:r>
                      <a:endParaRPr lang="en-US" sz="1400"/>
                    </a:p>
                    <a:p>
                      <a:r>
                        <a:rPr lang="en-US" sz="1400"/>
                        <a:t>Wendy Thompson - </a:t>
                      </a:r>
                      <a:r>
                        <a:rPr lang="en-US" sz="1400">
                          <a:hlinkClick r:id="rId13"/>
                        </a:rPr>
                        <a:t>wthompson@ncstatecollege.edu</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6612517"/>
                  </a:ext>
                </a:extLst>
              </a:tr>
              <a:tr h="443424">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US" sz="1400"/>
                        <a:t>Ohio Organizing Collaborative (CEO/Type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Dominica Ede- </a:t>
                      </a:r>
                      <a:r>
                        <a:rPr lang="en-US" sz="1400">
                          <a:hlinkClick r:id="rId14"/>
                        </a:rPr>
                        <a:t>safehavenfcc@yahoo.com</a:t>
                      </a:r>
                      <a:br>
                        <a:rPr lang="en-US" sz="1400"/>
                      </a:br>
                      <a:r>
                        <a:rPr lang="en-US" sz="1400"/>
                        <a:t>Flora White </a:t>
                      </a:r>
                      <a:r>
                        <a:rPr lang="en-US" sz="1400">
                          <a:hlinkClick r:id="rId15"/>
                        </a:rPr>
                        <a:t>–florawhite1976@icloud.com</a:t>
                      </a:r>
                      <a:r>
                        <a:rPr lang="en-US" sz="14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600738"/>
                  </a:ext>
                </a:extLst>
              </a:tr>
              <a:tr h="443424">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US" sz="1400"/>
                        <a:t>Ohio Organizing Collaborative (CEO/Type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US" sz="1400"/>
                        <a:t>Rhonda Brown - </a:t>
                      </a:r>
                      <a:r>
                        <a:rPr lang="en-US" sz="1400">
                          <a:hlinkClick r:id="rId16"/>
                        </a:rPr>
                        <a:t>fycrkb@gmail.com</a:t>
                      </a:r>
                      <a:r>
                        <a:rPr lang="en-US" sz="1400"/>
                        <a:t> </a:t>
                      </a:r>
                    </a:p>
                    <a:p>
                      <a:r>
                        <a:rPr lang="en-US" sz="1400"/>
                        <a:t>Tawana Dykes – </a:t>
                      </a:r>
                      <a:r>
                        <a:rPr lang="en-US" sz="1400">
                          <a:hlinkClick r:id="rId17"/>
                        </a:rPr>
                        <a:t>dlaryne@gmail.com</a:t>
                      </a:r>
                      <a:r>
                        <a:rPr lang="en-US" sz="14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5191214"/>
                  </a:ext>
                </a:extLst>
              </a:tr>
              <a:tr h="443424">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US" sz="1400"/>
                        <a:t>Ohio Association of Child Care Providers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Karen Lampe - </a:t>
                      </a:r>
                      <a:r>
                        <a:rPr lang="en-US" sz="1400">
                          <a:hlinkClick r:id="rId18"/>
                        </a:rPr>
                        <a:t>klampe@inspirechildren.com</a:t>
                      </a:r>
                      <a:endParaRPr lang="en-US" sz="1400"/>
                    </a:p>
                    <a:p>
                      <a:r>
                        <a:rPr lang="en-US" sz="1400"/>
                        <a:t>Michelle Bieber - </a:t>
                      </a:r>
                      <a:r>
                        <a:rPr lang="en-US" sz="1400">
                          <a:hlinkClick r:id="rId19"/>
                        </a:rPr>
                        <a:t>michellebieber@gmail.com</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3989717"/>
                  </a:ext>
                </a:extLst>
              </a:tr>
              <a:tr h="443424">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US" sz="1400"/>
                        <a:t>Ohio After School Network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Michele Ritchlin - </a:t>
                      </a:r>
                      <a:r>
                        <a:rPr lang="en-US" sz="1400">
                          <a:hlinkClick r:id="rId20"/>
                        </a:rPr>
                        <a:t>michele@oanohio.org</a:t>
                      </a:r>
                      <a:endParaRPr lang="en-US" sz="1400"/>
                    </a:p>
                    <a:p>
                      <a:r>
                        <a:rPr lang="en-US" sz="1400"/>
                        <a:t>Pam </a:t>
                      </a:r>
                      <a:r>
                        <a:rPr lang="en-US" sz="1400" err="1"/>
                        <a:t>Steurer</a:t>
                      </a:r>
                      <a:r>
                        <a:rPr lang="en-US" sz="1400"/>
                        <a:t> - </a:t>
                      </a:r>
                      <a:r>
                        <a:rPr lang="en-US" sz="1400">
                          <a:hlinkClick r:id="rId21"/>
                        </a:rPr>
                        <a:t>steurepa@delawarecityschools.net</a:t>
                      </a:r>
                      <a:r>
                        <a:rPr lang="en-US" sz="14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333764"/>
                  </a:ext>
                </a:extLst>
              </a:tr>
              <a:tr h="443424">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US" sz="1400"/>
                        <a:t>Ohio Alliance of YMCAs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Becky Ciminillo - </a:t>
                      </a:r>
                      <a:r>
                        <a:rPr lang="en-US" sz="1400">
                          <a:hlinkClick r:id="rId22"/>
                        </a:rPr>
                        <a:t>bciminillo@ymcacolumbus.org</a:t>
                      </a:r>
                      <a:r>
                        <a:rPr lang="en-US" sz="1400"/>
                        <a:t> </a:t>
                      </a:r>
                    </a:p>
                    <a:p>
                      <a:r>
                        <a:rPr lang="en-US" sz="1400"/>
                        <a:t>Heidi Wilson - </a:t>
                      </a:r>
                      <a:r>
                        <a:rPr lang="en-US" sz="1400">
                          <a:hlinkClick r:id="rId23"/>
                        </a:rPr>
                        <a:t>hwilson@ymcastark.org</a:t>
                      </a:r>
                      <a:r>
                        <a:rPr lang="en-US" sz="14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2902704"/>
                  </a:ext>
                </a:extLst>
              </a:tr>
              <a:tr h="528473">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US" sz="1400"/>
                        <a:t>Ohio AEYC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Kimberly Tice - </a:t>
                      </a:r>
                      <a:r>
                        <a:rPr lang="en-US" sz="1400">
                          <a:hlinkClick r:id="rId24"/>
                        </a:rPr>
                        <a:t>ktice@oaeyc.org</a:t>
                      </a:r>
                      <a:r>
                        <a:rPr lang="en-US" sz="1400"/>
                        <a:t> </a:t>
                      </a:r>
                    </a:p>
                    <a:p>
                      <a:r>
                        <a:rPr lang="en-US" sz="1400"/>
                        <a:t>Dawn Blalock - </a:t>
                      </a:r>
                      <a:r>
                        <a:rPr lang="en-US" sz="1400">
                          <a:hlinkClick r:id="rId25"/>
                        </a:rPr>
                        <a:t>dawnrblalock@littlemiraclesedc.com</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2655437"/>
                  </a:ext>
                </a:extLst>
              </a:tr>
            </a:tbl>
          </a:graphicData>
        </a:graphic>
      </p:graphicFrame>
      <p:sp>
        <p:nvSpPr>
          <p:cNvPr id="2" name="TextBox 1">
            <a:extLst>
              <a:ext uri="{FF2B5EF4-FFF2-40B4-BE49-F238E27FC236}">
                <a16:creationId xmlns:a16="http://schemas.microsoft.com/office/drawing/2014/main" id="{FF4A5A0C-6015-0BD2-567D-A080571C9BD9}"/>
              </a:ext>
            </a:extLst>
          </p:cNvPr>
          <p:cNvSpPr txBox="1"/>
          <p:nvPr/>
        </p:nvSpPr>
        <p:spPr>
          <a:xfrm>
            <a:off x="520995" y="2115879"/>
            <a:ext cx="1998921"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E3F75"/>
                </a:solidFill>
                <a:effectLst/>
                <a:uLnTx/>
                <a:uFillTx/>
                <a:latin typeface="Calibri" panose="020F0502020204030204"/>
                <a:ea typeface="+mn-ea"/>
                <a:cs typeface="+mn-cs"/>
              </a:rPr>
              <a:t>Early Care and Education Stakeholder Roster</a:t>
            </a:r>
          </a:p>
        </p:txBody>
      </p:sp>
    </p:spTree>
    <p:extLst>
      <p:ext uri="{BB962C8B-B14F-4D97-AF65-F5344CB8AC3E}">
        <p14:creationId xmlns:p14="http://schemas.microsoft.com/office/powerpoint/2010/main" val="2443452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6E929C-40BC-8A63-0568-5B4DFADD2709}"/>
              </a:ext>
            </a:extLst>
          </p:cNvPr>
          <p:cNvSpPr>
            <a:spLocks noGrp="1"/>
          </p:cNvSpPr>
          <p:nvPr>
            <p:ph type="title"/>
          </p:nvPr>
        </p:nvSpPr>
        <p:spPr/>
        <p:txBody>
          <a:bodyPr/>
          <a:lstStyle/>
          <a:p>
            <a:r>
              <a:rPr lang="en-US"/>
              <a:t>plan for Licensing integration</a:t>
            </a:r>
          </a:p>
        </p:txBody>
      </p:sp>
      <p:grpSp>
        <p:nvGrpSpPr>
          <p:cNvPr id="6" name="Group 5">
            <a:extLst>
              <a:ext uri="{FF2B5EF4-FFF2-40B4-BE49-F238E27FC236}">
                <a16:creationId xmlns:a16="http://schemas.microsoft.com/office/drawing/2014/main" id="{4CB917E4-E22E-3383-CFC6-292C1B9A3329}"/>
              </a:ext>
            </a:extLst>
          </p:cNvPr>
          <p:cNvGrpSpPr/>
          <p:nvPr/>
        </p:nvGrpSpPr>
        <p:grpSpPr>
          <a:xfrm>
            <a:off x="67974" y="1309067"/>
            <a:ext cx="2935324" cy="4575748"/>
            <a:chOff x="508001" y="2108385"/>
            <a:chExt cx="2604868" cy="4479817"/>
          </a:xfrm>
        </p:grpSpPr>
        <p:sp>
          <p:nvSpPr>
            <p:cNvPr id="7" name="Rounded Rectangle 2">
              <a:extLst>
                <a:ext uri="{FF2B5EF4-FFF2-40B4-BE49-F238E27FC236}">
                  <a16:creationId xmlns:a16="http://schemas.microsoft.com/office/drawing/2014/main" id="{39AD9AEB-0F77-4D2C-7B5C-08578268BAC0}"/>
                </a:ext>
              </a:extLst>
            </p:cNvPr>
            <p:cNvSpPr/>
            <p:nvPr/>
          </p:nvSpPr>
          <p:spPr>
            <a:xfrm>
              <a:off x="508001" y="2108385"/>
              <a:ext cx="2604868" cy="4479817"/>
            </a:xfrm>
            <a:prstGeom prst="roundRect">
              <a:avLst>
                <a:gd name="adj" fmla="val 481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 Same Side Corner Rectangle 3">
              <a:extLst>
                <a:ext uri="{FF2B5EF4-FFF2-40B4-BE49-F238E27FC236}">
                  <a16:creationId xmlns:a16="http://schemas.microsoft.com/office/drawing/2014/main" id="{93DB0B18-E22B-FAB4-EC18-F85F75E7C34E}"/>
                </a:ext>
              </a:extLst>
            </p:cNvPr>
            <p:cNvSpPr/>
            <p:nvPr/>
          </p:nvSpPr>
          <p:spPr>
            <a:xfrm>
              <a:off x="508001" y="2108385"/>
              <a:ext cx="2604867" cy="1113825"/>
            </a:xfrm>
            <a:prstGeom prst="round2SameRect">
              <a:avLst>
                <a:gd name="adj1" fmla="val 10686"/>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8ADF536C-81F8-24B7-C7F9-A7186DAED43B}"/>
              </a:ext>
            </a:extLst>
          </p:cNvPr>
          <p:cNvGrpSpPr/>
          <p:nvPr/>
        </p:nvGrpSpPr>
        <p:grpSpPr>
          <a:xfrm>
            <a:off x="807120" y="1783137"/>
            <a:ext cx="1371596" cy="1258101"/>
            <a:chOff x="1189949" y="2580786"/>
            <a:chExt cx="1253672" cy="1253672"/>
          </a:xfrm>
        </p:grpSpPr>
        <p:sp>
          <p:nvSpPr>
            <p:cNvPr id="10" name="Oval 9">
              <a:extLst>
                <a:ext uri="{FF2B5EF4-FFF2-40B4-BE49-F238E27FC236}">
                  <a16:creationId xmlns:a16="http://schemas.microsoft.com/office/drawing/2014/main" id="{2919DB0C-BCFC-F35B-0EF1-3CCB0AD7D22C}"/>
                </a:ext>
              </a:extLst>
            </p:cNvPr>
            <p:cNvSpPr/>
            <p:nvPr/>
          </p:nvSpPr>
          <p:spPr>
            <a:xfrm>
              <a:off x="1189949" y="2580786"/>
              <a:ext cx="1253672" cy="12536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55EC46B2-5E80-7781-F178-AA54648E4417}"/>
                </a:ext>
              </a:extLst>
            </p:cNvPr>
            <p:cNvSpPr/>
            <p:nvPr/>
          </p:nvSpPr>
          <p:spPr>
            <a:xfrm>
              <a:off x="1320581" y="2711418"/>
              <a:ext cx="992408" cy="9924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2FBB098E-6A8C-1C77-E5F0-1AFDEB7303A4}"/>
              </a:ext>
            </a:extLst>
          </p:cNvPr>
          <p:cNvGrpSpPr/>
          <p:nvPr/>
        </p:nvGrpSpPr>
        <p:grpSpPr>
          <a:xfrm>
            <a:off x="3136696" y="1309067"/>
            <a:ext cx="2954886" cy="4575748"/>
            <a:chOff x="3312887" y="2108385"/>
            <a:chExt cx="2604868" cy="4559638"/>
          </a:xfrm>
        </p:grpSpPr>
        <p:sp>
          <p:nvSpPr>
            <p:cNvPr id="13" name="Rounded Rectangle 13">
              <a:extLst>
                <a:ext uri="{FF2B5EF4-FFF2-40B4-BE49-F238E27FC236}">
                  <a16:creationId xmlns:a16="http://schemas.microsoft.com/office/drawing/2014/main" id="{D3D88DF3-86BA-A95C-58AB-84558A845533}"/>
                </a:ext>
              </a:extLst>
            </p:cNvPr>
            <p:cNvSpPr/>
            <p:nvPr/>
          </p:nvSpPr>
          <p:spPr>
            <a:xfrm>
              <a:off x="3312887" y="2108385"/>
              <a:ext cx="2604868" cy="4559638"/>
            </a:xfrm>
            <a:prstGeom prst="roundRect">
              <a:avLst>
                <a:gd name="adj" fmla="val 481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 Same Side Corner Rectangle 14">
              <a:extLst>
                <a:ext uri="{FF2B5EF4-FFF2-40B4-BE49-F238E27FC236}">
                  <a16:creationId xmlns:a16="http://schemas.microsoft.com/office/drawing/2014/main" id="{18AF9A08-A0B0-A89D-4067-3AC68F300666}"/>
                </a:ext>
              </a:extLst>
            </p:cNvPr>
            <p:cNvSpPr/>
            <p:nvPr/>
          </p:nvSpPr>
          <p:spPr>
            <a:xfrm>
              <a:off x="3312887" y="2108385"/>
              <a:ext cx="2604867" cy="1113825"/>
            </a:xfrm>
            <a:prstGeom prst="round2SameRect">
              <a:avLst>
                <a:gd name="adj1" fmla="val 10686"/>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5C4C7845-7A4C-7754-8328-96BAC51C0236}"/>
              </a:ext>
            </a:extLst>
          </p:cNvPr>
          <p:cNvGrpSpPr/>
          <p:nvPr/>
        </p:nvGrpSpPr>
        <p:grpSpPr>
          <a:xfrm>
            <a:off x="3875841" y="1783137"/>
            <a:ext cx="1371596" cy="1258101"/>
            <a:chOff x="3994835" y="2580786"/>
            <a:chExt cx="1253672" cy="1253672"/>
          </a:xfrm>
        </p:grpSpPr>
        <p:sp>
          <p:nvSpPr>
            <p:cNvPr id="16" name="Oval 15">
              <a:extLst>
                <a:ext uri="{FF2B5EF4-FFF2-40B4-BE49-F238E27FC236}">
                  <a16:creationId xmlns:a16="http://schemas.microsoft.com/office/drawing/2014/main" id="{ADD9F943-2E54-3A13-E73E-BAC4746DD9CE}"/>
                </a:ext>
              </a:extLst>
            </p:cNvPr>
            <p:cNvSpPr/>
            <p:nvPr/>
          </p:nvSpPr>
          <p:spPr>
            <a:xfrm>
              <a:off x="3994835" y="2580786"/>
              <a:ext cx="1253672" cy="12536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C6DF713D-5D49-8368-AF10-652C2A8A014A}"/>
                </a:ext>
              </a:extLst>
            </p:cNvPr>
            <p:cNvSpPr/>
            <p:nvPr/>
          </p:nvSpPr>
          <p:spPr>
            <a:xfrm>
              <a:off x="4125467" y="2711418"/>
              <a:ext cx="992408" cy="9924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697A4000-C226-0AB9-7D56-63D306913772}"/>
              </a:ext>
            </a:extLst>
          </p:cNvPr>
          <p:cNvGrpSpPr/>
          <p:nvPr/>
        </p:nvGrpSpPr>
        <p:grpSpPr>
          <a:xfrm>
            <a:off x="6205417" y="1309066"/>
            <a:ext cx="2920229" cy="4575748"/>
            <a:chOff x="6117773" y="2108384"/>
            <a:chExt cx="2604868" cy="4559638"/>
          </a:xfrm>
        </p:grpSpPr>
        <p:sp>
          <p:nvSpPr>
            <p:cNvPr id="19" name="Rounded Rectangle 18">
              <a:extLst>
                <a:ext uri="{FF2B5EF4-FFF2-40B4-BE49-F238E27FC236}">
                  <a16:creationId xmlns:a16="http://schemas.microsoft.com/office/drawing/2014/main" id="{0196386A-29F6-02EE-F354-E72BB7D61F63}"/>
                </a:ext>
              </a:extLst>
            </p:cNvPr>
            <p:cNvSpPr/>
            <p:nvPr/>
          </p:nvSpPr>
          <p:spPr>
            <a:xfrm>
              <a:off x="6117773" y="2108384"/>
              <a:ext cx="2604868" cy="4559638"/>
            </a:xfrm>
            <a:prstGeom prst="roundRect">
              <a:avLst>
                <a:gd name="adj" fmla="val 481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ound Same Side Corner Rectangle 19">
              <a:extLst>
                <a:ext uri="{FF2B5EF4-FFF2-40B4-BE49-F238E27FC236}">
                  <a16:creationId xmlns:a16="http://schemas.microsoft.com/office/drawing/2014/main" id="{72EC8309-32ED-10E1-8710-16DBD14DED98}"/>
                </a:ext>
              </a:extLst>
            </p:cNvPr>
            <p:cNvSpPr/>
            <p:nvPr/>
          </p:nvSpPr>
          <p:spPr>
            <a:xfrm>
              <a:off x="6117773" y="2108385"/>
              <a:ext cx="2604867" cy="1113825"/>
            </a:xfrm>
            <a:prstGeom prst="round2SameRect">
              <a:avLst>
                <a:gd name="adj1" fmla="val 10686"/>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22C5C4E1-ED5C-70CB-E6F3-5D44183881BF}"/>
              </a:ext>
            </a:extLst>
          </p:cNvPr>
          <p:cNvGrpSpPr/>
          <p:nvPr/>
        </p:nvGrpSpPr>
        <p:grpSpPr>
          <a:xfrm>
            <a:off x="6907897" y="1783137"/>
            <a:ext cx="1371596" cy="1258101"/>
            <a:chOff x="6766208" y="2580786"/>
            <a:chExt cx="1253672" cy="1253672"/>
          </a:xfrm>
        </p:grpSpPr>
        <p:sp>
          <p:nvSpPr>
            <p:cNvPr id="22" name="Oval 21">
              <a:extLst>
                <a:ext uri="{FF2B5EF4-FFF2-40B4-BE49-F238E27FC236}">
                  <a16:creationId xmlns:a16="http://schemas.microsoft.com/office/drawing/2014/main" id="{C6EC5300-0653-42EA-B3EB-EC6CCFA25633}"/>
                </a:ext>
              </a:extLst>
            </p:cNvPr>
            <p:cNvSpPr/>
            <p:nvPr/>
          </p:nvSpPr>
          <p:spPr>
            <a:xfrm>
              <a:off x="6766208" y="2580786"/>
              <a:ext cx="1253672" cy="12536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A90CB6F1-98D7-F915-6ACE-CB40C28271F2}"/>
                </a:ext>
              </a:extLst>
            </p:cNvPr>
            <p:cNvSpPr/>
            <p:nvPr/>
          </p:nvSpPr>
          <p:spPr>
            <a:xfrm>
              <a:off x="6896840" y="2711418"/>
              <a:ext cx="992408" cy="9924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 name="Inhaltsplatzhalter 4">
            <a:extLst>
              <a:ext uri="{FF2B5EF4-FFF2-40B4-BE49-F238E27FC236}">
                <a16:creationId xmlns:a16="http://schemas.microsoft.com/office/drawing/2014/main" id="{81FAABBA-2949-7745-64C2-B6A5E91EE7B5}"/>
              </a:ext>
            </a:extLst>
          </p:cNvPr>
          <p:cNvSpPr txBox="1">
            <a:spLocks/>
          </p:cNvSpPr>
          <p:nvPr/>
        </p:nvSpPr>
        <p:spPr>
          <a:xfrm>
            <a:off x="140429" y="3106238"/>
            <a:ext cx="2790414" cy="553998"/>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800" b="1" i="0" u="none" strike="noStrike" kern="1200" cap="none" spc="0" normalizeH="0" baseline="0" noProof="0">
                <a:ln>
                  <a:noFill/>
                </a:ln>
                <a:solidFill>
                  <a:srgbClr val="C12637"/>
                </a:solidFill>
                <a:effectLst/>
                <a:uLnTx/>
                <a:uFillTx/>
                <a:latin typeface="Calibri Light" panose="020F0302020204030204"/>
                <a:ea typeface="+mn-ea"/>
                <a:cs typeface="+mn-cs"/>
              </a:rPr>
              <a:t>Identify Current Requirements &amp; Regulatory Structure</a:t>
            </a:r>
            <a:endParaRPr kumimoji="0" lang="en-US" sz="16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Inhaltsplatzhalter 4">
            <a:extLst>
              <a:ext uri="{FF2B5EF4-FFF2-40B4-BE49-F238E27FC236}">
                <a16:creationId xmlns:a16="http://schemas.microsoft.com/office/drawing/2014/main" id="{B18CB3FB-48C5-11E9-E679-92F0B23F29EF}"/>
              </a:ext>
            </a:extLst>
          </p:cNvPr>
          <p:cNvSpPr txBox="1">
            <a:spLocks/>
          </p:cNvSpPr>
          <p:nvPr/>
        </p:nvSpPr>
        <p:spPr>
          <a:xfrm>
            <a:off x="6205416" y="3084048"/>
            <a:ext cx="2849890" cy="553998"/>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800" b="1" i="0" u="none" strike="noStrike" kern="1200" cap="none" spc="0" normalizeH="0" baseline="0" noProof="0">
                <a:ln>
                  <a:noFill/>
                </a:ln>
                <a:solidFill>
                  <a:srgbClr val="0098D3"/>
                </a:solidFill>
                <a:effectLst/>
                <a:uLnTx/>
                <a:uFillTx/>
                <a:latin typeface="Calibri Light" panose="020F0302020204030204"/>
                <a:ea typeface="+mn-ea"/>
                <a:cs typeface="+mn-cs"/>
              </a:rPr>
              <a:t>Draft New Rules &amp; BIAs Based on Workshop Feedback</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Inhaltsplatzhalter 4">
            <a:extLst>
              <a:ext uri="{FF2B5EF4-FFF2-40B4-BE49-F238E27FC236}">
                <a16:creationId xmlns:a16="http://schemas.microsoft.com/office/drawing/2014/main" id="{9B583789-CA8A-3EE4-B23B-CF9A580C5714}"/>
              </a:ext>
            </a:extLst>
          </p:cNvPr>
          <p:cNvSpPr txBox="1">
            <a:spLocks/>
          </p:cNvSpPr>
          <p:nvPr/>
        </p:nvSpPr>
        <p:spPr>
          <a:xfrm>
            <a:off x="3282727" y="3132603"/>
            <a:ext cx="2557825" cy="1046440"/>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800" b="1" i="0" u="none" strike="noStrike" kern="1200" cap="none" spc="0" normalizeH="0" baseline="0" noProof="0">
                <a:ln>
                  <a:noFill/>
                </a:ln>
                <a:solidFill>
                  <a:srgbClr val="EBA70E"/>
                </a:solidFill>
                <a:effectLst/>
                <a:uLnTx/>
                <a:uFillTx/>
                <a:latin typeface="Calibri Light" panose="020F0302020204030204"/>
                <a:ea typeface="+mn-ea"/>
                <a:cs typeface="+mn-cs"/>
              </a:rPr>
              <a:t>Hold Requirement Workshops</a:t>
            </a:r>
            <a:br>
              <a:rPr kumimoji="0" lang="en-US" sz="1600" b="1" i="0" u="none" strike="noStrike" kern="1200" cap="none" spc="0" normalizeH="0" baseline="0" noProof="0">
                <a:ln>
                  <a:noFill/>
                </a:ln>
                <a:solidFill>
                  <a:srgbClr val="0E3F75"/>
                </a:solidFill>
                <a:effectLst/>
                <a:uLnTx/>
                <a:uFillTx/>
                <a:latin typeface="Calibri Light" panose="020F0302020204030204"/>
                <a:ea typeface="+mn-ea"/>
                <a:cs typeface="+mn-cs"/>
              </a:rPr>
            </a:br>
            <a:br>
              <a:rPr kumimoji="0" lang="en-US" sz="1600" b="1" i="0" u="none" strike="noStrike" kern="1200" cap="none" spc="0" normalizeH="0" baseline="0" noProof="0">
                <a:ln>
                  <a:noFill/>
                </a:ln>
                <a:solidFill>
                  <a:prstClr val="white">
                    <a:lumMod val="50000"/>
                  </a:prstClr>
                </a:solidFill>
                <a:effectLst/>
                <a:uLnTx/>
                <a:uFillTx/>
                <a:latin typeface="Calibri Light" panose="020F0302020204030204"/>
                <a:ea typeface="+mn-ea"/>
                <a:cs typeface="+mn-cs"/>
              </a:rPr>
            </a:br>
            <a:endParaRPr kumimoji="0" lang="en-US" sz="1600" b="0" i="1"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Graphic 26" descr="Teacher with solid fill">
            <a:extLst>
              <a:ext uri="{FF2B5EF4-FFF2-40B4-BE49-F238E27FC236}">
                <a16:creationId xmlns:a16="http://schemas.microsoft.com/office/drawing/2014/main" id="{63C83AEB-5B73-137B-2F20-4A27474767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83616" y="1960944"/>
            <a:ext cx="820157" cy="890113"/>
          </a:xfrm>
          <a:prstGeom prst="rect">
            <a:avLst/>
          </a:prstGeom>
        </p:spPr>
      </p:pic>
      <p:sp>
        <p:nvSpPr>
          <p:cNvPr id="28" name="Rounded Rectangle 18">
            <a:extLst>
              <a:ext uri="{FF2B5EF4-FFF2-40B4-BE49-F238E27FC236}">
                <a16:creationId xmlns:a16="http://schemas.microsoft.com/office/drawing/2014/main" id="{2E4AFA9B-2471-AB0D-6DD2-24D0C617402F}"/>
              </a:ext>
            </a:extLst>
          </p:cNvPr>
          <p:cNvSpPr/>
          <p:nvPr/>
        </p:nvSpPr>
        <p:spPr>
          <a:xfrm>
            <a:off x="9237449" y="1309066"/>
            <a:ext cx="2886577" cy="4575748"/>
          </a:xfrm>
          <a:prstGeom prst="roundRect">
            <a:avLst>
              <a:gd name="adj" fmla="val 481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 Same Side Corner Rectangle 19">
            <a:extLst>
              <a:ext uri="{FF2B5EF4-FFF2-40B4-BE49-F238E27FC236}">
                <a16:creationId xmlns:a16="http://schemas.microsoft.com/office/drawing/2014/main" id="{A2D0A00A-0278-5D9E-1509-41FD63AC27B5}"/>
              </a:ext>
            </a:extLst>
          </p:cNvPr>
          <p:cNvSpPr/>
          <p:nvPr/>
        </p:nvSpPr>
        <p:spPr>
          <a:xfrm>
            <a:off x="9274137" y="1309067"/>
            <a:ext cx="2849888" cy="1117760"/>
          </a:xfrm>
          <a:prstGeom prst="round2SameRect">
            <a:avLst>
              <a:gd name="adj1" fmla="val 10686"/>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213560B6-CB7A-A00C-4497-EBF7C7EE1DD6}"/>
              </a:ext>
            </a:extLst>
          </p:cNvPr>
          <p:cNvSpPr/>
          <p:nvPr/>
        </p:nvSpPr>
        <p:spPr>
          <a:xfrm>
            <a:off x="9936114" y="1783137"/>
            <a:ext cx="1371596" cy="12581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6C96118A-46D6-8A22-5120-7F4BEE6E9E17}"/>
              </a:ext>
            </a:extLst>
          </p:cNvPr>
          <p:cNvSpPr/>
          <p:nvPr/>
        </p:nvSpPr>
        <p:spPr>
          <a:xfrm>
            <a:off x="10079034" y="1914230"/>
            <a:ext cx="1085757" cy="9959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Inhaltsplatzhalter 4">
            <a:extLst>
              <a:ext uri="{FF2B5EF4-FFF2-40B4-BE49-F238E27FC236}">
                <a16:creationId xmlns:a16="http://schemas.microsoft.com/office/drawing/2014/main" id="{8FCE60C1-10AF-0B5A-C3D5-D9104C64EDA7}"/>
              </a:ext>
            </a:extLst>
          </p:cNvPr>
          <p:cNvSpPr txBox="1">
            <a:spLocks/>
          </p:cNvSpPr>
          <p:nvPr/>
        </p:nvSpPr>
        <p:spPr>
          <a:xfrm>
            <a:off x="9333042" y="3132603"/>
            <a:ext cx="2732078" cy="2616101"/>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600" b="1" i="0" u="none" strike="noStrike" kern="1200" cap="none" spc="0" normalizeH="0" baseline="0" noProof="0">
                <a:ln>
                  <a:noFill/>
                </a:ln>
                <a:solidFill>
                  <a:srgbClr val="729364"/>
                </a:solidFill>
                <a:effectLst/>
                <a:uLnTx/>
                <a:uFillTx/>
                <a:latin typeface="Calibri Light" panose="020F0302020204030204"/>
                <a:ea typeface="+mn-ea"/>
                <a:cs typeface="+mn-cs"/>
              </a:rPr>
              <a:t>File Integrated </a:t>
            </a:r>
            <a:br>
              <a:rPr kumimoji="0" lang="en-US" sz="1600" b="1" i="0" u="none" strike="noStrike" kern="1200" cap="none" spc="0" normalizeH="0" baseline="0" noProof="0">
                <a:ln>
                  <a:noFill/>
                </a:ln>
                <a:solidFill>
                  <a:srgbClr val="729364"/>
                </a:solidFill>
                <a:effectLst/>
                <a:uLnTx/>
                <a:uFillTx/>
                <a:latin typeface="Calibri Light" panose="020F0302020204030204"/>
                <a:ea typeface="+mn-ea"/>
                <a:cs typeface="+mn-cs"/>
              </a:rPr>
            </a:br>
            <a:r>
              <a:rPr kumimoji="0" lang="en-US" sz="1600" b="1" i="0" u="none" strike="noStrike" kern="1200" cap="none" spc="0" normalizeH="0" baseline="0" noProof="0">
                <a:ln>
                  <a:noFill/>
                </a:ln>
                <a:solidFill>
                  <a:srgbClr val="729364"/>
                </a:solidFill>
                <a:effectLst/>
                <a:uLnTx/>
                <a:uFillTx/>
                <a:latin typeface="Calibri Light" panose="020F0302020204030204"/>
                <a:ea typeface="+mn-ea"/>
                <a:cs typeface="+mn-cs"/>
              </a:rPr>
              <a:t>Licensing Rules</a:t>
            </a:r>
            <a:br>
              <a:rPr kumimoji="0" lang="en-US" sz="1600" b="1" i="0" u="none" strike="noStrike" kern="1200" cap="none" spc="0" normalizeH="0" baseline="0" noProof="0">
                <a:ln>
                  <a:noFill/>
                </a:ln>
                <a:solidFill>
                  <a:srgbClr val="0E3F75"/>
                </a:solidFill>
                <a:effectLst/>
                <a:uLnTx/>
                <a:uFillTx/>
                <a:latin typeface="Calibri Light" panose="020F0302020204030204"/>
                <a:ea typeface="+mn-ea"/>
                <a:cs typeface="+mn-cs"/>
              </a:rPr>
            </a:br>
            <a:br>
              <a:rPr kumimoji="0" lang="en-US" sz="1600" b="1" i="0" u="none" strike="noStrike" kern="1200" cap="none" spc="0" normalizeH="0" baseline="0" noProof="0">
                <a:ln>
                  <a:noFill/>
                </a:ln>
                <a:solidFill>
                  <a:prstClr val="black"/>
                </a:solidFill>
                <a:effectLst/>
                <a:uLnTx/>
                <a:uFillTx/>
                <a:latin typeface="Calibri Light" panose="020F0302020204030204"/>
                <a:ea typeface="+mn-ea"/>
                <a:cs typeface="+mn-cs"/>
              </a:rPr>
            </a:b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Complete integration </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of licensing existing rules</a:t>
            </a:r>
          </a:p>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b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br>
            <a:b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br>
            <a:b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br>
            <a:b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t>April 15, 2025</a:t>
            </a:r>
          </a:p>
        </p:txBody>
      </p:sp>
      <p:pic>
        <p:nvPicPr>
          <p:cNvPr id="34" name="Graphic 33" descr="Users with solid fill">
            <a:extLst>
              <a:ext uri="{FF2B5EF4-FFF2-40B4-BE49-F238E27FC236}">
                <a16:creationId xmlns:a16="http://schemas.microsoft.com/office/drawing/2014/main" id="{23F993E4-3155-1195-F076-B57AF69CC2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04440" y="1969627"/>
            <a:ext cx="914400" cy="914400"/>
          </a:xfrm>
          <a:prstGeom prst="rect">
            <a:avLst/>
          </a:prstGeom>
        </p:spPr>
      </p:pic>
      <p:pic>
        <p:nvPicPr>
          <p:cNvPr id="35" name="Graphic 34" descr="Circular flowchart with solid fill">
            <a:extLst>
              <a:ext uri="{FF2B5EF4-FFF2-40B4-BE49-F238E27FC236}">
                <a16:creationId xmlns:a16="http://schemas.microsoft.com/office/drawing/2014/main" id="{447A3D98-A8CD-53DA-5FF8-5907932240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64712" y="1953242"/>
            <a:ext cx="914400" cy="914400"/>
          </a:xfrm>
          <a:prstGeom prst="rect">
            <a:avLst/>
          </a:prstGeom>
        </p:spPr>
      </p:pic>
      <p:pic>
        <p:nvPicPr>
          <p:cNvPr id="38" name="Graphic 37" descr="Circle with left arrow outline">
            <a:extLst>
              <a:ext uri="{FF2B5EF4-FFF2-40B4-BE49-F238E27FC236}">
                <a16:creationId xmlns:a16="http://schemas.microsoft.com/office/drawing/2014/main" id="{5DBF0E77-D061-925B-D9FB-99AD65B79F1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79078" y="5345729"/>
            <a:ext cx="516878" cy="516878"/>
          </a:xfrm>
          <a:prstGeom prst="rect">
            <a:avLst/>
          </a:prstGeom>
        </p:spPr>
      </p:pic>
      <p:pic>
        <p:nvPicPr>
          <p:cNvPr id="39" name="Graphic 38" descr="Circle with left arrow outline">
            <a:extLst>
              <a:ext uri="{FF2B5EF4-FFF2-40B4-BE49-F238E27FC236}">
                <a16:creationId xmlns:a16="http://schemas.microsoft.com/office/drawing/2014/main" id="{34CDDB9D-C750-739A-5CA3-0C6C18D1777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42190" y="5345729"/>
            <a:ext cx="516878" cy="516878"/>
          </a:xfrm>
          <a:prstGeom prst="rect">
            <a:avLst/>
          </a:prstGeom>
        </p:spPr>
      </p:pic>
      <p:pic>
        <p:nvPicPr>
          <p:cNvPr id="40" name="Graphic 39" descr="Circle with left arrow outline">
            <a:extLst>
              <a:ext uri="{FF2B5EF4-FFF2-40B4-BE49-F238E27FC236}">
                <a16:creationId xmlns:a16="http://schemas.microsoft.com/office/drawing/2014/main" id="{9A824C33-DA14-E723-7D6C-035EAE3F81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528525" y="5345729"/>
            <a:ext cx="516878" cy="516878"/>
          </a:xfrm>
          <a:prstGeom prst="rect">
            <a:avLst/>
          </a:prstGeom>
        </p:spPr>
      </p:pic>
      <p:pic>
        <p:nvPicPr>
          <p:cNvPr id="41" name="Graphic 40" descr="Badge New outline">
            <a:extLst>
              <a:ext uri="{FF2B5EF4-FFF2-40B4-BE49-F238E27FC236}">
                <a16:creationId xmlns:a16="http://schemas.microsoft.com/office/drawing/2014/main" id="{7E176317-6D75-F919-AF16-27E5CC3506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529372" y="5353842"/>
            <a:ext cx="535748" cy="535748"/>
          </a:xfrm>
          <a:prstGeom prst="rect">
            <a:avLst/>
          </a:prstGeom>
        </p:spPr>
      </p:pic>
      <p:pic>
        <p:nvPicPr>
          <p:cNvPr id="5" name="Graphic 4" descr="Folder Search with solid fill">
            <a:extLst>
              <a:ext uri="{FF2B5EF4-FFF2-40B4-BE49-F238E27FC236}">
                <a16:creationId xmlns:a16="http://schemas.microsoft.com/office/drawing/2014/main" id="{D9700E78-A302-6255-8CB1-48B189C81FD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45899" y="1962914"/>
            <a:ext cx="914400" cy="914400"/>
          </a:xfrm>
          <a:prstGeom prst="rect">
            <a:avLst/>
          </a:prstGeom>
        </p:spPr>
      </p:pic>
      <p:sp>
        <p:nvSpPr>
          <p:cNvPr id="33" name="Inhaltsplatzhalter 4">
            <a:extLst>
              <a:ext uri="{FF2B5EF4-FFF2-40B4-BE49-F238E27FC236}">
                <a16:creationId xmlns:a16="http://schemas.microsoft.com/office/drawing/2014/main" id="{8BB2C332-7EDF-96A2-F1EE-4401BA9832B6}"/>
              </a:ext>
            </a:extLst>
          </p:cNvPr>
          <p:cNvSpPr txBox="1">
            <a:spLocks/>
          </p:cNvSpPr>
          <p:nvPr/>
        </p:nvSpPr>
        <p:spPr>
          <a:xfrm>
            <a:off x="140429" y="3414014"/>
            <a:ext cx="2790414" cy="2431435"/>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2967" marR="0" lvl="0" indent="-272967" algn="l" defTabSz="914127"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72967" marR="0" lvl="0" indent="-272967" algn="l" defTabSz="9141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SMEs review requirements using review tool</a:t>
            </a:r>
          </a:p>
          <a:p>
            <a:pPr marL="272967" marR="0" lvl="0" indent="-272967" algn="l" defTabSz="9141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a:solidFill>
                  <a:prstClr val="black"/>
                </a:solidFill>
                <a:latin typeface="Calibri" panose="020F0502020204030204"/>
              </a:rPr>
              <a:t>SMEs meet with compliance and systems staff to review findings in tool and develop recommendations </a:t>
            </a:r>
          </a:p>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t>Beginning Jul-2024</a:t>
            </a:r>
          </a:p>
        </p:txBody>
      </p:sp>
      <p:sp>
        <p:nvSpPr>
          <p:cNvPr id="42" name="Inhaltsplatzhalter 4">
            <a:extLst>
              <a:ext uri="{FF2B5EF4-FFF2-40B4-BE49-F238E27FC236}">
                <a16:creationId xmlns:a16="http://schemas.microsoft.com/office/drawing/2014/main" id="{90464EDB-E821-2813-3EB1-A2E6A8E6115B}"/>
              </a:ext>
            </a:extLst>
          </p:cNvPr>
          <p:cNvSpPr txBox="1">
            <a:spLocks/>
          </p:cNvSpPr>
          <p:nvPr/>
        </p:nvSpPr>
        <p:spPr>
          <a:xfrm>
            <a:off x="3209149" y="3414014"/>
            <a:ext cx="2790414" cy="2431435"/>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2967" marR="0" lvl="0" indent="-272967" algn="l" defTabSz="914127"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a:lnSpc>
                <a:spcPct val="100000"/>
              </a:lnSpc>
              <a:spcAft>
                <a:spcPts val="1200"/>
              </a:spcAft>
              <a:buFont typeface="Arial" panose="020B0604020202020204" pitchFamily="34" charset="0"/>
              <a:buChar char="•"/>
              <a:defRPr/>
            </a:pPr>
            <a:r>
              <a:rPr lang="en-US" sz="1600">
                <a:solidFill>
                  <a:prstClr val="black"/>
                </a:solidFill>
                <a:latin typeface="Calibri" panose="020F0502020204030204"/>
              </a:rPr>
              <a:t>Review of each requirement and recommendation with shareholders</a:t>
            </a:r>
          </a:p>
          <a:p>
            <a:pPr>
              <a:lnSpc>
                <a:spcPct val="100000"/>
              </a:lnSpc>
              <a:spcAft>
                <a:spcPts val="1200"/>
              </a:spcAft>
              <a:buFont typeface="Arial" panose="020B0604020202020204" pitchFamily="34" charset="0"/>
              <a:buChar char="•"/>
              <a:defRPr/>
            </a:pPr>
            <a:r>
              <a:rPr lang="en-US" sz="1600">
                <a:solidFill>
                  <a:prstClr val="black"/>
                </a:solidFill>
                <a:latin typeface="Calibri" panose="020F0502020204030204"/>
              </a:rPr>
              <a:t>Shareholder feedback informs rule organization and drafting</a:t>
            </a:r>
            <a:br>
              <a:rPr lang="en-US" sz="1600">
                <a:solidFill>
                  <a:prstClr val="black"/>
                </a:solidFill>
                <a:latin typeface="Calibri" panose="020F0502020204030204"/>
              </a:rPr>
            </a:br>
            <a:endParaRPr lang="en-US" sz="1600">
              <a:solidFill>
                <a:prstClr val="black"/>
              </a:solidFill>
              <a:latin typeface="Calibri" panose="020F0502020204030204"/>
            </a:endParaRPr>
          </a:p>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t>Aug to Jan-2024</a:t>
            </a:r>
          </a:p>
        </p:txBody>
      </p:sp>
      <p:sp>
        <p:nvSpPr>
          <p:cNvPr id="43" name="Inhaltsplatzhalter 4">
            <a:extLst>
              <a:ext uri="{FF2B5EF4-FFF2-40B4-BE49-F238E27FC236}">
                <a16:creationId xmlns:a16="http://schemas.microsoft.com/office/drawing/2014/main" id="{94EF5BFA-C1B4-9AD2-CCFD-8F58E9AE3F6A}"/>
              </a:ext>
            </a:extLst>
          </p:cNvPr>
          <p:cNvSpPr txBox="1">
            <a:spLocks/>
          </p:cNvSpPr>
          <p:nvPr/>
        </p:nvSpPr>
        <p:spPr>
          <a:xfrm>
            <a:off x="6269308" y="3415511"/>
            <a:ext cx="2790414" cy="2339102"/>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2967" marR="0" lvl="0" indent="-272967" algn="l" defTabSz="914127"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Draft rules/BIAs and review with workshop participants </a:t>
            </a:r>
          </a:p>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b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br>
            <a:endParaRPr lang="en-US" sz="1600" i="1">
              <a:solidFill>
                <a:prstClr val="black"/>
              </a:solidFill>
              <a:latin typeface="Calibri" panose="020F0502020204030204"/>
            </a:endParaRPr>
          </a:p>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kumimoji="0" lang="en-US" sz="1600" b="0" i="1"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t>Oct-2024 to Mar-2025</a:t>
            </a:r>
          </a:p>
        </p:txBody>
      </p:sp>
    </p:spTree>
    <p:extLst>
      <p:ext uri="{BB962C8B-B14F-4D97-AF65-F5344CB8AC3E}">
        <p14:creationId xmlns:p14="http://schemas.microsoft.com/office/powerpoint/2010/main" val="4176802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62F4B2-71D0-45AD-1703-BCB72D2CB5CE}"/>
              </a:ext>
            </a:extLst>
          </p:cNvPr>
          <p:cNvSpPr>
            <a:spLocks noGrp="1"/>
          </p:cNvSpPr>
          <p:nvPr>
            <p:ph type="title"/>
          </p:nvPr>
        </p:nvSpPr>
        <p:spPr/>
        <p:txBody>
          <a:bodyPr/>
          <a:lstStyle/>
          <a:p>
            <a:r>
              <a:rPr lang="en-US"/>
              <a:t>Category-based core rules</a:t>
            </a:r>
          </a:p>
        </p:txBody>
      </p:sp>
      <p:grpSp>
        <p:nvGrpSpPr>
          <p:cNvPr id="2" name="Group 1">
            <a:extLst>
              <a:ext uri="{FF2B5EF4-FFF2-40B4-BE49-F238E27FC236}">
                <a16:creationId xmlns:a16="http://schemas.microsoft.com/office/drawing/2014/main" id="{93C74AA6-43F1-3EDE-6B68-4E5EF2DBC26E}"/>
              </a:ext>
            </a:extLst>
          </p:cNvPr>
          <p:cNvGrpSpPr/>
          <p:nvPr/>
        </p:nvGrpSpPr>
        <p:grpSpPr>
          <a:xfrm>
            <a:off x="4429134" y="4095599"/>
            <a:ext cx="2923878" cy="519889"/>
            <a:chOff x="7725282" y="1092929"/>
            <a:chExt cx="2743200" cy="726325"/>
          </a:xfrm>
          <a:solidFill>
            <a:schemeClr val="accent5"/>
          </a:solidFill>
        </p:grpSpPr>
        <p:sp>
          <p:nvSpPr>
            <p:cNvPr id="4" name="Rectangle: Rounded Corners 3">
              <a:extLst>
                <a:ext uri="{FF2B5EF4-FFF2-40B4-BE49-F238E27FC236}">
                  <a16:creationId xmlns:a16="http://schemas.microsoft.com/office/drawing/2014/main" id="{4068F792-D65D-EA21-E914-86A8986C62EE}"/>
                </a:ext>
              </a:extLst>
            </p:cNvPr>
            <p:cNvSpPr/>
            <p:nvPr/>
          </p:nvSpPr>
          <p:spPr>
            <a:xfrm>
              <a:off x="7725282" y="1092929"/>
              <a:ext cx="2743200" cy="726325"/>
            </a:xfrm>
            <a:prstGeom prst="roundRect">
              <a:avLst/>
            </a:prstGeom>
            <a:grp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F1DCF22-F65E-972E-8BD3-7DFCE5A97073}"/>
                </a:ext>
              </a:extLst>
            </p:cNvPr>
            <p:cNvSpPr txBox="1"/>
            <p:nvPr/>
          </p:nvSpPr>
          <p:spPr>
            <a:xfrm>
              <a:off x="7796737" y="1264501"/>
              <a:ext cx="2600291" cy="349247"/>
            </a:xfrm>
            <a:prstGeom prst="rect">
              <a:avLst/>
            </a:prstGeom>
            <a:grpFill/>
            <a:ln>
              <a:solidFill>
                <a:schemeClr val="accent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Step-Up to Quality Core Rules</a:t>
              </a:r>
            </a:p>
          </p:txBody>
        </p:sp>
      </p:grpSp>
      <p:grpSp>
        <p:nvGrpSpPr>
          <p:cNvPr id="8" name="Group 7">
            <a:extLst>
              <a:ext uri="{FF2B5EF4-FFF2-40B4-BE49-F238E27FC236}">
                <a16:creationId xmlns:a16="http://schemas.microsoft.com/office/drawing/2014/main" id="{196DCC1E-CA11-1C67-329E-65D5D42CB093}"/>
              </a:ext>
            </a:extLst>
          </p:cNvPr>
          <p:cNvGrpSpPr/>
          <p:nvPr/>
        </p:nvGrpSpPr>
        <p:grpSpPr>
          <a:xfrm>
            <a:off x="4429134" y="4746029"/>
            <a:ext cx="2923878" cy="519889"/>
            <a:chOff x="7730612" y="2019830"/>
            <a:chExt cx="2786743" cy="756142"/>
          </a:xfrm>
        </p:grpSpPr>
        <p:sp>
          <p:nvSpPr>
            <p:cNvPr id="10" name="Rectangle: Rounded Corners 9">
              <a:extLst>
                <a:ext uri="{FF2B5EF4-FFF2-40B4-BE49-F238E27FC236}">
                  <a16:creationId xmlns:a16="http://schemas.microsoft.com/office/drawing/2014/main" id="{8C038D15-349A-42F4-94A1-CE1C2B90C657}"/>
                </a:ext>
              </a:extLst>
            </p:cNvPr>
            <p:cNvSpPr/>
            <p:nvPr/>
          </p:nvSpPr>
          <p:spPr>
            <a:xfrm>
              <a:off x="7730612" y="2019830"/>
              <a:ext cx="2786743" cy="756142"/>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6669FA2-F716-B0A9-E456-77CE6ACA492D}"/>
                </a:ext>
              </a:extLst>
            </p:cNvPr>
            <p:cNvSpPr txBox="1"/>
            <p:nvPr/>
          </p:nvSpPr>
          <p:spPr>
            <a:xfrm>
              <a:off x="7803201" y="2040483"/>
              <a:ext cx="2646325" cy="618092"/>
            </a:xfrm>
            <a:prstGeom prst="rect">
              <a:avLst/>
            </a:prstGeom>
            <a:noFill/>
            <a:ln>
              <a:noFill/>
            </a:ln>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Children Services Licensing Agencies Core Rules</a:t>
              </a:r>
            </a:p>
          </p:txBody>
        </p:sp>
      </p:grpSp>
      <p:grpSp>
        <p:nvGrpSpPr>
          <p:cNvPr id="22" name="Group 21">
            <a:extLst>
              <a:ext uri="{FF2B5EF4-FFF2-40B4-BE49-F238E27FC236}">
                <a16:creationId xmlns:a16="http://schemas.microsoft.com/office/drawing/2014/main" id="{9D2365BC-CD14-5B32-D3FD-7A561C346EBD}"/>
              </a:ext>
            </a:extLst>
          </p:cNvPr>
          <p:cNvGrpSpPr/>
          <p:nvPr/>
        </p:nvGrpSpPr>
        <p:grpSpPr>
          <a:xfrm>
            <a:off x="881228" y="1711521"/>
            <a:ext cx="2982192" cy="3740885"/>
            <a:chOff x="602947" y="1741681"/>
            <a:chExt cx="3241356" cy="3740885"/>
          </a:xfrm>
        </p:grpSpPr>
        <p:sp>
          <p:nvSpPr>
            <p:cNvPr id="23" name="Rectangle: Rounded Corners 22">
              <a:extLst>
                <a:ext uri="{FF2B5EF4-FFF2-40B4-BE49-F238E27FC236}">
                  <a16:creationId xmlns:a16="http://schemas.microsoft.com/office/drawing/2014/main" id="{97C58A87-3B6B-15E1-B516-50BE48D8C6B2}"/>
                </a:ext>
              </a:extLst>
            </p:cNvPr>
            <p:cNvSpPr/>
            <p:nvPr/>
          </p:nvSpPr>
          <p:spPr>
            <a:xfrm>
              <a:off x="602947" y="1760103"/>
              <a:ext cx="3241356" cy="37224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DC0BB557-43E3-23AB-EBE1-A2A3BF6BB1E6}"/>
                </a:ext>
              </a:extLst>
            </p:cNvPr>
            <p:cNvSpPr txBox="1"/>
            <p:nvPr/>
          </p:nvSpPr>
          <p:spPr>
            <a:xfrm>
              <a:off x="602947" y="1741681"/>
              <a:ext cx="32413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Early Care </a:t>
              </a:r>
              <a:r>
                <a:rPr lang="en-US" sz="1400" b="1">
                  <a:solidFill>
                    <a:prstClr val="white"/>
                  </a:solidFill>
                  <a:latin typeface="Calibri" panose="020F0502020204030204"/>
                </a:rPr>
                <a:t>&amp;</a:t>
              </a: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 Education Core Rules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white"/>
                  </a:solidFill>
                  <a:latin typeface="Calibri" panose="020F0502020204030204"/>
                </a:rPr>
                <a:t>ECE Types:</a:t>
              </a: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587F1026-5524-CCD0-F8AC-DAB914B998AD}"/>
                </a:ext>
              </a:extLst>
            </p:cNvPr>
            <p:cNvSpPr/>
            <p:nvPr/>
          </p:nvSpPr>
          <p:spPr>
            <a:xfrm>
              <a:off x="1246688" y="2188523"/>
              <a:ext cx="1828801" cy="379073"/>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School-Age Child Care</a:t>
              </a:r>
            </a:p>
          </p:txBody>
        </p:sp>
        <p:sp>
          <p:nvSpPr>
            <p:cNvPr id="26" name="Rectangle: Rounded Corners 25">
              <a:extLst>
                <a:ext uri="{FF2B5EF4-FFF2-40B4-BE49-F238E27FC236}">
                  <a16:creationId xmlns:a16="http://schemas.microsoft.com/office/drawing/2014/main" id="{1B96A383-2944-51E0-C677-CF3965EC2B83}"/>
                </a:ext>
              </a:extLst>
            </p:cNvPr>
            <p:cNvSpPr/>
            <p:nvPr/>
          </p:nvSpPr>
          <p:spPr>
            <a:xfrm>
              <a:off x="1246688" y="2605723"/>
              <a:ext cx="1828801" cy="379073"/>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Preschool</a:t>
              </a:r>
            </a:p>
          </p:txBody>
        </p:sp>
        <p:sp>
          <p:nvSpPr>
            <p:cNvPr id="27" name="Rectangle: Rounded Corners 26">
              <a:extLst>
                <a:ext uri="{FF2B5EF4-FFF2-40B4-BE49-F238E27FC236}">
                  <a16:creationId xmlns:a16="http://schemas.microsoft.com/office/drawing/2014/main" id="{9B2A0ED0-6F5C-82AB-0C57-831FDB8481DB}"/>
                </a:ext>
              </a:extLst>
            </p:cNvPr>
            <p:cNvSpPr/>
            <p:nvPr/>
          </p:nvSpPr>
          <p:spPr>
            <a:xfrm>
              <a:off x="1246688" y="3011640"/>
              <a:ext cx="1828801" cy="379073"/>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Child Care Centers</a:t>
              </a:r>
            </a:p>
          </p:txBody>
        </p:sp>
        <p:sp>
          <p:nvSpPr>
            <p:cNvPr id="28" name="Rectangle: Rounded Corners 27">
              <a:extLst>
                <a:ext uri="{FF2B5EF4-FFF2-40B4-BE49-F238E27FC236}">
                  <a16:creationId xmlns:a16="http://schemas.microsoft.com/office/drawing/2014/main" id="{A504FE04-B558-1D58-9DBB-987FBDC14493}"/>
                </a:ext>
              </a:extLst>
            </p:cNvPr>
            <p:cNvSpPr/>
            <p:nvPr/>
          </p:nvSpPr>
          <p:spPr>
            <a:xfrm>
              <a:off x="1246688" y="3442612"/>
              <a:ext cx="1828801" cy="379073"/>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Approved Day Camps</a:t>
              </a:r>
            </a:p>
          </p:txBody>
        </p:sp>
        <p:sp>
          <p:nvSpPr>
            <p:cNvPr id="29" name="Rectangle: Rounded Corners 28">
              <a:extLst>
                <a:ext uri="{FF2B5EF4-FFF2-40B4-BE49-F238E27FC236}">
                  <a16:creationId xmlns:a16="http://schemas.microsoft.com/office/drawing/2014/main" id="{689EF6E9-1517-F519-1361-CE093FC58F14}"/>
                </a:ext>
              </a:extLst>
            </p:cNvPr>
            <p:cNvSpPr/>
            <p:nvPr/>
          </p:nvSpPr>
          <p:spPr>
            <a:xfrm>
              <a:off x="1246688" y="3873584"/>
              <a:ext cx="1828801" cy="36576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Type A Homes</a:t>
              </a:r>
            </a:p>
          </p:txBody>
        </p:sp>
        <p:sp>
          <p:nvSpPr>
            <p:cNvPr id="30" name="Rectangle: Rounded Corners 29">
              <a:extLst>
                <a:ext uri="{FF2B5EF4-FFF2-40B4-BE49-F238E27FC236}">
                  <a16:creationId xmlns:a16="http://schemas.microsoft.com/office/drawing/2014/main" id="{7C487CD9-D991-B5F5-250B-948A03527E60}"/>
                </a:ext>
              </a:extLst>
            </p:cNvPr>
            <p:cNvSpPr/>
            <p:nvPr/>
          </p:nvSpPr>
          <p:spPr>
            <a:xfrm>
              <a:off x="1246688" y="4276132"/>
              <a:ext cx="1828801" cy="36576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Type B Homes</a:t>
              </a:r>
            </a:p>
          </p:txBody>
        </p:sp>
        <p:sp>
          <p:nvSpPr>
            <p:cNvPr id="31" name="Rectangle: Rounded Corners 30">
              <a:extLst>
                <a:ext uri="{FF2B5EF4-FFF2-40B4-BE49-F238E27FC236}">
                  <a16:creationId xmlns:a16="http://schemas.microsoft.com/office/drawing/2014/main" id="{CA6C18B6-44BD-08CB-90D1-AFFD7EFB24AE}"/>
                </a:ext>
              </a:extLst>
            </p:cNvPr>
            <p:cNvSpPr/>
            <p:nvPr/>
          </p:nvSpPr>
          <p:spPr>
            <a:xfrm>
              <a:off x="1246688" y="4667794"/>
              <a:ext cx="1828801" cy="36576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In-Home Aides</a:t>
              </a:r>
            </a:p>
          </p:txBody>
        </p:sp>
      </p:grpSp>
      <p:grpSp>
        <p:nvGrpSpPr>
          <p:cNvPr id="32" name="Group 31">
            <a:extLst>
              <a:ext uri="{FF2B5EF4-FFF2-40B4-BE49-F238E27FC236}">
                <a16:creationId xmlns:a16="http://schemas.microsoft.com/office/drawing/2014/main" id="{CCDF7E53-8756-192A-A149-394E464BA2A5}"/>
              </a:ext>
            </a:extLst>
          </p:cNvPr>
          <p:cNvGrpSpPr/>
          <p:nvPr/>
        </p:nvGrpSpPr>
        <p:grpSpPr>
          <a:xfrm>
            <a:off x="4280222" y="1675807"/>
            <a:ext cx="3198772" cy="2279064"/>
            <a:chOff x="7904611" y="1616173"/>
            <a:chExt cx="3241356" cy="2279064"/>
          </a:xfrm>
        </p:grpSpPr>
        <p:sp>
          <p:nvSpPr>
            <p:cNvPr id="33" name="Rectangle: Rounded Corners 32">
              <a:extLst>
                <a:ext uri="{FF2B5EF4-FFF2-40B4-BE49-F238E27FC236}">
                  <a16:creationId xmlns:a16="http://schemas.microsoft.com/office/drawing/2014/main" id="{63DAB27B-4F4B-454E-40E9-DAADEF3F5971}"/>
                </a:ext>
              </a:extLst>
            </p:cNvPr>
            <p:cNvSpPr/>
            <p:nvPr/>
          </p:nvSpPr>
          <p:spPr>
            <a:xfrm>
              <a:off x="7904611" y="1634596"/>
              <a:ext cx="3241356" cy="2260641"/>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B169E826-DE5A-6921-3709-7AA0704BF6C7}"/>
                </a:ext>
              </a:extLst>
            </p:cNvPr>
            <p:cNvSpPr txBox="1"/>
            <p:nvPr/>
          </p:nvSpPr>
          <p:spPr>
            <a:xfrm>
              <a:off x="7904611" y="1616173"/>
              <a:ext cx="32413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Foster Home Core Rules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white"/>
                  </a:solidFill>
                  <a:latin typeface="Calibri" panose="020F0502020204030204"/>
                </a:rPr>
                <a:t>Foster Home Types:</a:t>
              </a: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4E584C76-80BA-CDA8-483C-202FF5BD277F}"/>
                </a:ext>
              </a:extLst>
            </p:cNvPr>
            <p:cNvSpPr/>
            <p:nvPr/>
          </p:nvSpPr>
          <p:spPr>
            <a:xfrm>
              <a:off x="8671467" y="2201345"/>
              <a:ext cx="1828800" cy="365760"/>
            </a:xfrm>
            <a:prstGeom prst="roundRect">
              <a:avLst/>
            </a:prstGeom>
            <a:solidFill>
              <a:schemeClr val="accent2">
                <a:lumMod val="20000"/>
                <a:lumOff val="80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Pre-Adoptive Infant Foster Homes</a:t>
              </a:r>
            </a:p>
          </p:txBody>
        </p:sp>
        <p:sp>
          <p:nvSpPr>
            <p:cNvPr id="36" name="Rectangle: Rounded Corners 35">
              <a:extLst>
                <a:ext uri="{FF2B5EF4-FFF2-40B4-BE49-F238E27FC236}">
                  <a16:creationId xmlns:a16="http://schemas.microsoft.com/office/drawing/2014/main" id="{DA570DB9-AC50-8433-23BC-4C3B0037051A}"/>
                </a:ext>
              </a:extLst>
            </p:cNvPr>
            <p:cNvSpPr/>
            <p:nvPr/>
          </p:nvSpPr>
          <p:spPr>
            <a:xfrm>
              <a:off x="8671467" y="2603893"/>
              <a:ext cx="1828800" cy="365760"/>
            </a:xfrm>
            <a:prstGeom prst="roundRect">
              <a:avLst/>
            </a:prstGeom>
            <a:solidFill>
              <a:schemeClr val="accent2">
                <a:lumMod val="20000"/>
                <a:lumOff val="80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Kinship Foster Homes</a:t>
              </a:r>
            </a:p>
          </p:txBody>
        </p:sp>
        <p:sp>
          <p:nvSpPr>
            <p:cNvPr id="37" name="Rectangle: Rounded Corners 36">
              <a:extLst>
                <a:ext uri="{FF2B5EF4-FFF2-40B4-BE49-F238E27FC236}">
                  <a16:creationId xmlns:a16="http://schemas.microsoft.com/office/drawing/2014/main" id="{75D361D9-7EFE-C2D6-29A7-DA87CD7ACE0F}"/>
                </a:ext>
              </a:extLst>
            </p:cNvPr>
            <p:cNvSpPr/>
            <p:nvPr/>
          </p:nvSpPr>
          <p:spPr>
            <a:xfrm>
              <a:off x="8671467" y="2995555"/>
              <a:ext cx="1828800" cy="365760"/>
            </a:xfrm>
            <a:prstGeom prst="roundRect">
              <a:avLst/>
            </a:prstGeom>
            <a:solidFill>
              <a:schemeClr val="accent2">
                <a:lumMod val="20000"/>
                <a:lumOff val="80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Family Foster Homes</a:t>
              </a:r>
            </a:p>
          </p:txBody>
        </p:sp>
        <p:sp>
          <p:nvSpPr>
            <p:cNvPr id="38" name="Rectangle: Rounded Corners 37">
              <a:extLst>
                <a:ext uri="{FF2B5EF4-FFF2-40B4-BE49-F238E27FC236}">
                  <a16:creationId xmlns:a16="http://schemas.microsoft.com/office/drawing/2014/main" id="{08DC0584-41F1-E865-6BC8-A879801BBC6F}"/>
                </a:ext>
              </a:extLst>
            </p:cNvPr>
            <p:cNvSpPr/>
            <p:nvPr/>
          </p:nvSpPr>
          <p:spPr>
            <a:xfrm>
              <a:off x="8671467" y="3411391"/>
              <a:ext cx="1828800" cy="365760"/>
            </a:xfrm>
            <a:prstGeom prst="roundRect">
              <a:avLst/>
            </a:prstGeom>
            <a:solidFill>
              <a:schemeClr val="accent2">
                <a:lumMod val="20000"/>
                <a:lumOff val="80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Specialized Foster Homes</a:t>
              </a:r>
            </a:p>
          </p:txBody>
        </p:sp>
      </p:grpSp>
      <p:sp>
        <p:nvSpPr>
          <p:cNvPr id="42" name="TextBox 41">
            <a:extLst>
              <a:ext uri="{FF2B5EF4-FFF2-40B4-BE49-F238E27FC236}">
                <a16:creationId xmlns:a16="http://schemas.microsoft.com/office/drawing/2014/main" id="{6F6CA846-CDDA-D54F-28E1-12AA4C291F8C}"/>
              </a:ext>
            </a:extLst>
          </p:cNvPr>
          <p:cNvSpPr txBox="1"/>
          <p:nvPr/>
        </p:nvSpPr>
        <p:spPr>
          <a:xfrm>
            <a:off x="595417" y="5553239"/>
            <a:ext cx="10687945" cy="461665"/>
          </a:xfrm>
          <a:prstGeom prst="rect">
            <a:avLst/>
          </a:prstGeom>
          <a:solidFill>
            <a:srgbClr val="ECECEC"/>
          </a:solidFill>
          <a:ln w="28575">
            <a:solidFill>
              <a:schemeClr val="bg2">
                <a:lumMod val="75000"/>
              </a:schemeClr>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prstClr val="black"/>
                </a:solidFill>
                <a:effectLst/>
                <a:uLnTx/>
                <a:uFillTx/>
                <a:latin typeface="Calibri" panose="020F0502020204030204"/>
                <a:ea typeface="+mn-ea"/>
                <a:cs typeface="+mn-cs"/>
              </a:rPr>
              <a:t>In addition to core requirements within a given category, effort should be made to standardize requirements across categories, where applicable. Example: </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Background </a:t>
            </a:r>
            <a:r>
              <a:rPr lang="en-US" sz="1200" b="1">
                <a:solidFill>
                  <a:prstClr val="black"/>
                </a:solidFill>
                <a:latin typeface="Calibri" panose="020F0502020204030204"/>
              </a:rPr>
              <a:t>C</a:t>
            </a:r>
            <a:r>
              <a:rPr kumimoji="0" lang="en-US" sz="1200" b="1" i="0" u="none" strike="noStrike" kern="1200" cap="none" spc="0" normalizeH="0" baseline="0" noProof="0" err="1">
                <a:ln>
                  <a:noFill/>
                </a:ln>
                <a:solidFill>
                  <a:prstClr val="black"/>
                </a:solidFill>
                <a:effectLst/>
                <a:uLnTx/>
                <a:uFillTx/>
                <a:latin typeface="Calibri" panose="020F0502020204030204"/>
                <a:ea typeface="+mn-ea"/>
                <a:cs typeface="+mn-cs"/>
              </a:rPr>
              <a:t>hecks</a:t>
            </a:r>
            <a:r>
              <a:rPr kumimoji="0" lang="en-US" sz="1200" i="0" u="none" strike="noStrike" kern="1200" cap="none" spc="0" normalizeH="0" baseline="0" noProof="0">
                <a:ln>
                  <a:noFill/>
                </a:ln>
                <a:solidFill>
                  <a:prstClr val="black"/>
                </a:solidFill>
                <a:effectLst/>
                <a:uLnTx/>
                <a:uFillTx/>
                <a:latin typeface="Calibri" panose="020F0502020204030204"/>
                <a:ea typeface="+mn-ea"/>
                <a:cs typeface="+mn-cs"/>
              </a:rPr>
              <a:t> for ECE &amp; Foster Care Providers and </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Home Requirements</a:t>
            </a:r>
            <a:r>
              <a:rPr kumimoji="0" lang="en-US" sz="1200" i="0" u="none" strike="noStrike" kern="1200" cap="none" spc="0" normalizeH="0" baseline="0" noProof="0">
                <a:ln>
                  <a:noFill/>
                </a:ln>
                <a:solidFill>
                  <a:prstClr val="black"/>
                </a:solidFill>
                <a:effectLst/>
                <a:uLnTx/>
                <a:uFillTx/>
                <a:latin typeface="Calibri" panose="020F0502020204030204"/>
                <a:ea typeface="+mn-ea"/>
                <a:cs typeface="+mn-cs"/>
              </a:rPr>
              <a:t> for In-</a:t>
            </a:r>
            <a:r>
              <a:rPr lang="en-US" sz="1200">
                <a:solidFill>
                  <a:prstClr val="black"/>
                </a:solidFill>
                <a:latin typeface="Calibri" panose="020F0502020204030204"/>
              </a:rPr>
              <a:t>H</a:t>
            </a:r>
            <a:r>
              <a:rPr kumimoji="0" lang="en-US" sz="1200" i="0" u="none" strike="noStrike" kern="1200" cap="none" spc="0" normalizeH="0" baseline="0" noProof="0" err="1">
                <a:ln>
                  <a:noFill/>
                </a:ln>
                <a:solidFill>
                  <a:prstClr val="black"/>
                </a:solidFill>
                <a:effectLst/>
                <a:uLnTx/>
                <a:uFillTx/>
                <a:latin typeface="Calibri" panose="020F0502020204030204"/>
                <a:ea typeface="+mn-ea"/>
                <a:cs typeface="+mn-cs"/>
              </a:rPr>
              <a:t>ome</a:t>
            </a:r>
            <a:r>
              <a:rPr kumimoji="0" lang="en-US" sz="1200" i="0" u="none" strike="noStrike" kern="1200" cap="none" spc="0" normalizeH="0" baseline="0" noProof="0">
                <a:ln>
                  <a:noFill/>
                </a:ln>
                <a:solidFill>
                  <a:prstClr val="black"/>
                </a:solidFill>
                <a:effectLst/>
                <a:uLnTx/>
                <a:uFillTx/>
                <a:latin typeface="Calibri" panose="020F0502020204030204"/>
                <a:ea typeface="+mn-ea"/>
                <a:cs typeface="+mn-cs"/>
              </a:rPr>
              <a:t> </a:t>
            </a:r>
            <a:r>
              <a:rPr lang="en-US" sz="1200">
                <a:solidFill>
                  <a:prstClr val="black"/>
                </a:solidFill>
                <a:latin typeface="Calibri" panose="020F0502020204030204"/>
              </a:rPr>
              <a:t>C</a:t>
            </a:r>
            <a:r>
              <a:rPr kumimoji="0" lang="en-US" sz="1200" i="0" u="none" strike="noStrike" kern="1200" cap="none" spc="0" normalizeH="0" baseline="0" noProof="0" err="1">
                <a:ln>
                  <a:noFill/>
                </a:ln>
                <a:solidFill>
                  <a:prstClr val="black"/>
                </a:solidFill>
                <a:effectLst/>
                <a:uLnTx/>
                <a:uFillTx/>
                <a:latin typeface="Calibri" panose="020F0502020204030204"/>
                <a:ea typeface="+mn-ea"/>
                <a:cs typeface="+mn-cs"/>
              </a:rPr>
              <a:t>hild</a:t>
            </a:r>
            <a:r>
              <a:rPr kumimoji="0" lang="en-US" sz="1200" i="0" u="none" strike="noStrike" kern="1200" cap="none" spc="0" normalizeH="0" baseline="0" noProof="0">
                <a:ln>
                  <a:noFill/>
                </a:ln>
                <a:solidFill>
                  <a:prstClr val="black"/>
                </a:solidFill>
                <a:effectLst/>
                <a:uLnTx/>
                <a:uFillTx/>
                <a:latin typeface="Calibri" panose="020F0502020204030204"/>
                <a:ea typeface="+mn-ea"/>
                <a:cs typeface="+mn-cs"/>
              </a:rPr>
              <a:t> Care and Foster Homes.</a:t>
            </a:r>
          </a:p>
        </p:txBody>
      </p:sp>
      <p:grpSp>
        <p:nvGrpSpPr>
          <p:cNvPr id="43" name="Group 42">
            <a:extLst>
              <a:ext uri="{FF2B5EF4-FFF2-40B4-BE49-F238E27FC236}">
                <a16:creationId xmlns:a16="http://schemas.microsoft.com/office/drawing/2014/main" id="{057744E9-4E4A-B1B2-E9C9-D02045DC7CD0}"/>
              </a:ext>
            </a:extLst>
          </p:cNvPr>
          <p:cNvGrpSpPr/>
          <p:nvPr/>
        </p:nvGrpSpPr>
        <p:grpSpPr>
          <a:xfrm>
            <a:off x="8312556" y="1629905"/>
            <a:ext cx="2923878" cy="3822502"/>
            <a:chOff x="8523349" y="1575471"/>
            <a:chExt cx="3241356" cy="3957415"/>
          </a:xfrm>
        </p:grpSpPr>
        <p:sp>
          <p:nvSpPr>
            <p:cNvPr id="44" name="Rectangle: Rounded Corners 43">
              <a:extLst>
                <a:ext uri="{FF2B5EF4-FFF2-40B4-BE49-F238E27FC236}">
                  <a16:creationId xmlns:a16="http://schemas.microsoft.com/office/drawing/2014/main" id="{A2FE6A3F-7420-7888-889C-B56A92003E07}"/>
                </a:ext>
              </a:extLst>
            </p:cNvPr>
            <p:cNvSpPr/>
            <p:nvPr/>
          </p:nvSpPr>
          <p:spPr>
            <a:xfrm>
              <a:off x="8523349" y="1593894"/>
              <a:ext cx="3241356" cy="3938992"/>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290EDC11-B522-C04B-BFDD-E7CE9327EA8F}"/>
                </a:ext>
              </a:extLst>
            </p:cNvPr>
            <p:cNvSpPr txBox="1"/>
            <p:nvPr/>
          </p:nvSpPr>
          <p:spPr>
            <a:xfrm>
              <a:off x="8523349" y="1575471"/>
              <a:ext cx="32413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Residential Facilities Core Rules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white"/>
                  </a:solidFill>
                  <a:latin typeface="Calibri" panose="020F0502020204030204"/>
                </a:rPr>
                <a:t>Residential Facility Types:</a:t>
              </a:r>
              <a:endParaRPr kumimoji="0" lang="en-US" sz="140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Rounded Corners 45">
              <a:extLst>
                <a:ext uri="{FF2B5EF4-FFF2-40B4-BE49-F238E27FC236}">
                  <a16:creationId xmlns:a16="http://schemas.microsoft.com/office/drawing/2014/main" id="{12AA114F-5F89-3CEE-E144-DB22E167874D}"/>
                </a:ext>
              </a:extLst>
            </p:cNvPr>
            <p:cNvSpPr/>
            <p:nvPr/>
          </p:nvSpPr>
          <p:spPr>
            <a:xfrm>
              <a:off x="9302501" y="2149273"/>
              <a:ext cx="1828800" cy="365760"/>
            </a:xfrm>
            <a:prstGeom prst="roundRect">
              <a:avLst/>
            </a:prstGeom>
            <a:solidFill>
              <a:schemeClr val="accent4">
                <a:lumMod val="20000"/>
                <a:lumOff val="80000"/>
              </a:schemeClr>
            </a:solid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Childrens Residential Center</a:t>
              </a:r>
            </a:p>
          </p:txBody>
        </p:sp>
        <p:sp>
          <p:nvSpPr>
            <p:cNvPr id="47" name="Rectangle: Rounded Corners 46">
              <a:extLst>
                <a:ext uri="{FF2B5EF4-FFF2-40B4-BE49-F238E27FC236}">
                  <a16:creationId xmlns:a16="http://schemas.microsoft.com/office/drawing/2014/main" id="{C7B3A507-07C4-4163-0520-066A487DA03F}"/>
                </a:ext>
              </a:extLst>
            </p:cNvPr>
            <p:cNvSpPr/>
            <p:nvPr/>
          </p:nvSpPr>
          <p:spPr>
            <a:xfrm>
              <a:off x="9302501" y="2551821"/>
              <a:ext cx="1828800" cy="365760"/>
            </a:xfrm>
            <a:prstGeom prst="roundRect">
              <a:avLst/>
            </a:prstGeom>
            <a:solidFill>
              <a:schemeClr val="accent4">
                <a:lumMod val="20000"/>
                <a:lumOff val="80000"/>
              </a:schemeClr>
            </a:solid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Group Homes</a:t>
              </a:r>
            </a:p>
          </p:txBody>
        </p:sp>
        <p:sp>
          <p:nvSpPr>
            <p:cNvPr id="48" name="Rectangle: Rounded Corners 47">
              <a:extLst>
                <a:ext uri="{FF2B5EF4-FFF2-40B4-BE49-F238E27FC236}">
                  <a16:creationId xmlns:a16="http://schemas.microsoft.com/office/drawing/2014/main" id="{DF8992E9-9FE4-B8CA-FED5-0324A4DD6D22}"/>
                </a:ext>
              </a:extLst>
            </p:cNvPr>
            <p:cNvSpPr/>
            <p:nvPr/>
          </p:nvSpPr>
          <p:spPr>
            <a:xfrm>
              <a:off x="9302501" y="2943483"/>
              <a:ext cx="1828800" cy="365760"/>
            </a:xfrm>
            <a:prstGeom prst="roundRect">
              <a:avLst/>
            </a:prstGeom>
            <a:solidFill>
              <a:schemeClr val="accent4">
                <a:lumMod val="20000"/>
                <a:lumOff val="80000"/>
              </a:schemeClr>
            </a:solid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Children's Crisis Care Facilities</a:t>
              </a:r>
            </a:p>
          </p:txBody>
        </p:sp>
        <p:sp>
          <p:nvSpPr>
            <p:cNvPr id="49" name="Rectangle: Rounded Corners 48">
              <a:extLst>
                <a:ext uri="{FF2B5EF4-FFF2-40B4-BE49-F238E27FC236}">
                  <a16:creationId xmlns:a16="http://schemas.microsoft.com/office/drawing/2014/main" id="{016653BE-9D48-677D-3F81-09B33A3E1606}"/>
                </a:ext>
              </a:extLst>
            </p:cNvPr>
            <p:cNvSpPr/>
            <p:nvPr/>
          </p:nvSpPr>
          <p:spPr>
            <a:xfrm>
              <a:off x="9302501" y="3359319"/>
              <a:ext cx="1828800" cy="365760"/>
            </a:xfrm>
            <a:prstGeom prst="roundRect">
              <a:avLst/>
            </a:prstGeom>
            <a:solidFill>
              <a:schemeClr val="accent4">
                <a:lumMod val="20000"/>
                <a:lumOff val="80000"/>
              </a:schemeClr>
            </a:solid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Residential Parenting Facility</a:t>
              </a:r>
            </a:p>
          </p:txBody>
        </p:sp>
        <p:sp>
          <p:nvSpPr>
            <p:cNvPr id="50" name="Rectangle: Rounded Corners 49">
              <a:extLst>
                <a:ext uri="{FF2B5EF4-FFF2-40B4-BE49-F238E27FC236}">
                  <a16:creationId xmlns:a16="http://schemas.microsoft.com/office/drawing/2014/main" id="{E892835D-74B0-7C00-0C35-85A1BFD1D44E}"/>
                </a:ext>
              </a:extLst>
            </p:cNvPr>
            <p:cNvSpPr/>
            <p:nvPr/>
          </p:nvSpPr>
          <p:spPr>
            <a:xfrm>
              <a:off x="9302502" y="3775155"/>
              <a:ext cx="1828800" cy="532784"/>
            </a:xfrm>
            <a:prstGeom prst="roundRect">
              <a:avLst/>
            </a:prstGeom>
            <a:solidFill>
              <a:schemeClr val="accent4">
                <a:lumMod val="20000"/>
                <a:lumOff val="80000"/>
              </a:schemeClr>
            </a:solid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Private Nonprofit Therapeutic Wilderness Camp</a:t>
              </a:r>
            </a:p>
          </p:txBody>
        </p:sp>
        <p:sp>
          <p:nvSpPr>
            <p:cNvPr id="51" name="Rectangle: Rounded Corners 50">
              <a:extLst>
                <a:ext uri="{FF2B5EF4-FFF2-40B4-BE49-F238E27FC236}">
                  <a16:creationId xmlns:a16="http://schemas.microsoft.com/office/drawing/2014/main" id="{02503222-ADFE-5932-6FDC-D15442162D1A}"/>
                </a:ext>
              </a:extLst>
            </p:cNvPr>
            <p:cNvSpPr/>
            <p:nvPr/>
          </p:nvSpPr>
          <p:spPr>
            <a:xfrm>
              <a:off x="9302501" y="4343890"/>
              <a:ext cx="1828800" cy="365760"/>
            </a:xfrm>
            <a:prstGeom prst="roundRect">
              <a:avLst/>
            </a:prstGeom>
            <a:solidFill>
              <a:schemeClr val="accent4">
                <a:lumMod val="20000"/>
                <a:lumOff val="80000"/>
              </a:schemeClr>
            </a:solid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Family Prevention Center</a:t>
              </a:r>
            </a:p>
          </p:txBody>
        </p:sp>
        <p:sp>
          <p:nvSpPr>
            <p:cNvPr id="52" name="Rectangle: Rounded Corners 51">
              <a:extLst>
                <a:ext uri="{FF2B5EF4-FFF2-40B4-BE49-F238E27FC236}">
                  <a16:creationId xmlns:a16="http://schemas.microsoft.com/office/drawing/2014/main" id="{BC4DCAFC-5DE5-D465-BDA2-C3E81438E02F}"/>
                </a:ext>
              </a:extLst>
            </p:cNvPr>
            <p:cNvSpPr/>
            <p:nvPr/>
          </p:nvSpPr>
          <p:spPr>
            <a:xfrm>
              <a:off x="9302501" y="4745601"/>
              <a:ext cx="1828800" cy="365760"/>
            </a:xfrm>
            <a:prstGeom prst="roundRect">
              <a:avLst/>
            </a:prstGeom>
            <a:solidFill>
              <a:schemeClr val="accent4">
                <a:lumMod val="20000"/>
                <a:lumOff val="80000"/>
              </a:schemeClr>
            </a:solid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Scholars Residential Center</a:t>
              </a:r>
            </a:p>
          </p:txBody>
        </p:sp>
        <p:sp>
          <p:nvSpPr>
            <p:cNvPr id="53" name="Rectangle: Rounded Corners 52">
              <a:extLst>
                <a:ext uri="{FF2B5EF4-FFF2-40B4-BE49-F238E27FC236}">
                  <a16:creationId xmlns:a16="http://schemas.microsoft.com/office/drawing/2014/main" id="{57A470D2-B7E6-C6A9-2FD2-6EC03964CE7B}"/>
                </a:ext>
              </a:extLst>
            </p:cNvPr>
            <p:cNvSpPr/>
            <p:nvPr/>
          </p:nvSpPr>
          <p:spPr>
            <a:xfrm>
              <a:off x="9302501" y="5129783"/>
              <a:ext cx="1828800" cy="365760"/>
            </a:xfrm>
            <a:prstGeom prst="roundRect">
              <a:avLst/>
            </a:prstGeom>
            <a:solidFill>
              <a:schemeClr val="accent4">
                <a:lumMod val="20000"/>
                <a:lumOff val="80000"/>
              </a:schemeClr>
            </a:solid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Residential Infant Care Center</a:t>
              </a:r>
            </a:p>
          </p:txBody>
        </p:sp>
      </p:grpSp>
      <p:sp>
        <p:nvSpPr>
          <p:cNvPr id="93" name="TextBox 92">
            <a:extLst>
              <a:ext uri="{FF2B5EF4-FFF2-40B4-BE49-F238E27FC236}">
                <a16:creationId xmlns:a16="http://schemas.microsoft.com/office/drawing/2014/main" id="{EA05B887-2CCB-2290-614B-CDA957E00A7C}"/>
              </a:ext>
            </a:extLst>
          </p:cNvPr>
          <p:cNvSpPr txBox="1"/>
          <p:nvPr/>
        </p:nvSpPr>
        <p:spPr>
          <a:xfrm>
            <a:off x="386812" y="1040921"/>
            <a:ext cx="11229435"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prstClr val="black"/>
                </a:solidFill>
                <a:effectLst/>
                <a:uLnTx/>
                <a:uFillTx/>
                <a:latin typeface="Calibri" panose="020F0502020204030204"/>
                <a:ea typeface="+mn-ea"/>
                <a:cs typeface="+mn-cs"/>
              </a:rPr>
              <a:t>Each CATEGORY (ECE, Foster Care, Residential Facilities, SUTQ, and Children Services Licensing Agencies) will each have a set of CORE Rules that apply to ALL types in the category. These core rules represent the minimum requirements an individual/provide must meet to provide care in that category. </a:t>
            </a:r>
          </a:p>
        </p:txBody>
      </p:sp>
      <p:sp>
        <p:nvSpPr>
          <p:cNvPr id="5" name="Rectangle: Rounded Corners 4">
            <a:extLst>
              <a:ext uri="{FF2B5EF4-FFF2-40B4-BE49-F238E27FC236}">
                <a16:creationId xmlns:a16="http://schemas.microsoft.com/office/drawing/2014/main" id="{84CBFB94-EF2C-A3E7-8027-3EC5B5F0A7E4}"/>
              </a:ext>
            </a:extLst>
          </p:cNvPr>
          <p:cNvSpPr/>
          <p:nvPr/>
        </p:nvSpPr>
        <p:spPr>
          <a:xfrm>
            <a:off x="1458361" y="5039092"/>
            <a:ext cx="1682578" cy="36576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a:rPr>
              <a:t>Registered Day Camps</a:t>
            </a:r>
            <a:endParaRPr kumimoji="0" lang="en-US" sz="12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53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19A9B4-0792-4D60-3B2D-D2FF0FCDC88B}"/>
              </a:ext>
            </a:extLst>
          </p:cNvPr>
          <p:cNvSpPr>
            <a:spLocks noGrp="1"/>
          </p:cNvSpPr>
          <p:nvPr>
            <p:ph type="body" idx="4294967295"/>
          </p:nvPr>
        </p:nvSpPr>
        <p:spPr>
          <a:xfrm>
            <a:off x="386811" y="1072937"/>
            <a:ext cx="10810276" cy="5325858"/>
          </a:xfrm>
        </p:spPr>
        <p:txBody>
          <a:bodyPr>
            <a:normAutofit/>
          </a:bodyPr>
          <a:lstStyle/>
          <a:p>
            <a:pPr marL="0" indent="0">
              <a:buNone/>
            </a:pPr>
            <a:r>
              <a:rPr lang="en-US" sz="2100" b="1"/>
              <a:t>5180:X  Licensing and Monitoring</a:t>
            </a:r>
          </a:p>
          <a:p>
            <a:pPr marL="0" indent="0">
              <a:lnSpc>
                <a:spcPct val="100000"/>
              </a:lnSpc>
              <a:buNone/>
            </a:pPr>
            <a:r>
              <a:rPr lang="en-US" sz="2100" b="1"/>
              <a:t>5180:X-1  Requirements for Obtaining and Maintaining an Early Care and Education License or Certificate</a:t>
            </a:r>
          </a:p>
          <a:p>
            <a:pPr>
              <a:lnSpc>
                <a:spcPct val="110000"/>
              </a:lnSpc>
              <a:spcAft>
                <a:spcPts val="0"/>
              </a:spcAft>
            </a:pPr>
            <a:r>
              <a:rPr lang="en-US" sz="2299"/>
              <a:t>5180:X-1-01  Minimum Requirements for Obtaining and Maintaining an Early Care and Education License or Certificate </a:t>
            </a:r>
          </a:p>
          <a:p>
            <a:pPr>
              <a:lnSpc>
                <a:spcPct val="110000"/>
              </a:lnSpc>
              <a:spcAft>
                <a:spcPts val="0"/>
              </a:spcAft>
            </a:pPr>
            <a:r>
              <a:rPr lang="en-US" sz="2299"/>
              <a:t>5180:X-1-02  Additional Requirements for School-Age Child Care Providers</a:t>
            </a:r>
          </a:p>
          <a:p>
            <a:pPr>
              <a:spcAft>
                <a:spcPts val="0"/>
              </a:spcAft>
            </a:pPr>
            <a:r>
              <a:rPr lang="en-US" sz="2299"/>
              <a:t>5180:X-1-03  Additional Requirements for Preschools</a:t>
            </a:r>
          </a:p>
          <a:p>
            <a:pPr>
              <a:spcAft>
                <a:spcPts val="0"/>
              </a:spcAft>
            </a:pPr>
            <a:r>
              <a:rPr lang="en-US" sz="2299"/>
              <a:t>5180:X-1-04  Additional Requirements for Child Care Centers</a:t>
            </a:r>
          </a:p>
          <a:p>
            <a:pPr>
              <a:lnSpc>
                <a:spcPct val="110000"/>
              </a:lnSpc>
              <a:spcAft>
                <a:spcPts val="0"/>
              </a:spcAft>
            </a:pPr>
            <a:r>
              <a:rPr lang="en-US" sz="2299"/>
              <a:t>5180:X-1-05  Additional Requirements for Registered/Approved Day Camps</a:t>
            </a:r>
          </a:p>
          <a:p>
            <a:pPr>
              <a:spcAft>
                <a:spcPts val="0"/>
              </a:spcAft>
            </a:pPr>
            <a:r>
              <a:rPr lang="en-US" sz="2299"/>
              <a:t>5180:X-1-06  Additional Requirements for Type A Homes</a:t>
            </a:r>
          </a:p>
          <a:p>
            <a:pPr>
              <a:spcAft>
                <a:spcPts val="0"/>
              </a:spcAft>
            </a:pPr>
            <a:r>
              <a:rPr lang="en-US" sz="2299"/>
              <a:t>5180:X-1-07  Additional Requirements for Type B Homes</a:t>
            </a:r>
          </a:p>
          <a:p>
            <a:pPr>
              <a:lnSpc>
                <a:spcPct val="110000"/>
              </a:lnSpc>
              <a:spcAft>
                <a:spcPts val="0"/>
              </a:spcAft>
            </a:pPr>
            <a:r>
              <a:rPr lang="en-US" sz="2299"/>
              <a:t>5180:X-1-08  Additional Requirements for In-Home Aides</a:t>
            </a:r>
          </a:p>
          <a:p>
            <a:pPr lvl="2">
              <a:lnSpc>
                <a:spcPct val="100000"/>
              </a:lnSpc>
              <a:spcBef>
                <a:spcPts val="0"/>
              </a:spcBef>
              <a:spcAft>
                <a:spcPts val="0"/>
              </a:spcAft>
            </a:pPr>
            <a:endParaRPr lang="en-US" sz="1200"/>
          </a:p>
          <a:p>
            <a:pPr lvl="2">
              <a:lnSpc>
                <a:spcPct val="100000"/>
              </a:lnSpc>
              <a:spcBef>
                <a:spcPts val="0"/>
              </a:spcBef>
              <a:spcAft>
                <a:spcPts val="0"/>
              </a:spcAft>
            </a:pPr>
            <a:endParaRPr lang="en-US" sz="1200"/>
          </a:p>
          <a:p>
            <a:pPr lvl="2">
              <a:lnSpc>
                <a:spcPct val="100000"/>
              </a:lnSpc>
              <a:spcBef>
                <a:spcPts val="0"/>
              </a:spcBef>
              <a:spcAft>
                <a:spcPts val="0"/>
              </a:spcAft>
            </a:pPr>
            <a:endParaRPr lang="en-US" sz="1200"/>
          </a:p>
          <a:p>
            <a:pPr lvl="2">
              <a:lnSpc>
                <a:spcPct val="100000"/>
              </a:lnSpc>
              <a:spcBef>
                <a:spcPts val="0"/>
              </a:spcBef>
              <a:spcAft>
                <a:spcPts val="0"/>
              </a:spcAft>
            </a:pPr>
            <a:endParaRPr lang="en-US" sz="1200"/>
          </a:p>
          <a:p>
            <a:pPr lvl="2"/>
            <a:endParaRPr lang="en-US" sz="1200"/>
          </a:p>
          <a:p>
            <a:pPr lvl="2"/>
            <a:endParaRPr lang="en-US" sz="1200"/>
          </a:p>
          <a:p>
            <a:pPr lvl="2"/>
            <a:endParaRPr lang="en-US" sz="1200"/>
          </a:p>
          <a:p>
            <a:pPr lvl="2"/>
            <a:endParaRPr lang="en-US" sz="1200"/>
          </a:p>
          <a:p>
            <a:pPr lvl="2"/>
            <a:endParaRPr lang="en-US" sz="1200"/>
          </a:p>
          <a:p>
            <a:pPr lvl="2"/>
            <a:endParaRPr lang="en-US" sz="1200"/>
          </a:p>
          <a:p>
            <a:pPr lvl="2"/>
            <a:endParaRPr lang="en-US" sz="1200"/>
          </a:p>
          <a:p>
            <a:pPr lvl="2"/>
            <a:endParaRPr lang="en-US" sz="1200" b="1"/>
          </a:p>
          <a:p>
            <a:pPr lvl="1"/>
            <a:endParaRPr lang="en-US" sz="1600" b="1"/>
          </a:p>
        </p:txBody>
      </p:sp>
      <p:sp>
        <p:nvSpPr>
          <p:cNvPr id="3" name="Title 2">
            <a:extLst>
              <a:ext uri="{FF2B5EF4-FFF2-40B4-BE49-F238E27FC236}">
                <a16:creationId xmlns:a16="http://schemas.microsoft.com/office/drawing/2014/main" id="{714CE47F-2AB0-9193-6514-87A6D3E885AB}"/>
              </a:ext>
            </a:extLst>
          </p:cNvPr>
          <p:cNvSpPr>
            <a:spLocks noGrp="1"/>
          </p:cNvSpPr>
          <p:nvPr>
            <p:ph type="title"/>
          </p:nvPr>
        </p:nvSpPr>
        <p:spPr>
          <a:xfrm>
            <a:off x="386811" y="503029"/>
            <a:ext cx="10948297" cy="569908"/>
          </a:xfrm>
        </p:spPr>
        <p:txBody>
          <a:bodyPr/>
          <a:lstStyle/>
          <a:p>
            <a:r>
              <a:rPr lang="en-US"/>
              <a:t>Division and chapter structure</a:t>
            </a:r>
          </a:p>
        </p:txBody>
      </p:sp>
    </p:spTree>
    <p:extLst>
      <p:ext uri="{BB962C8B-B14F-4D97-AF65-F5344CB8AC3E}">
        <p14:creationId xmlns:p14="http://schemas.microsoft.com/office/powerpoint/2010/main" val="117957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7">
            <a:extLst>
              <a:ext uri="{FF2B5EF4-FFF2-40B4-BE49-F238E27FC236}">
                <a16:creationId xmlns:a16="http://schemas.microsoft.com/office/drawing/2014/main" id="{BAE257AA-FF1F-6A92-99B7-AF23E455697F}"/>
              </a:ext>
            </a:extLst>
          </p:cNvPr>
          <p:cNvPicPr>
            <a:picLocks noChangeAspect="1"/>
          </p:cNvPicPr>
          <p:nvPr/>
        </p:nvPicPr>
        <p:blipFill rotWithShape="1">
          <a:blip r:embed="rId3">
            <a:extLst>
              <a:ext uri="{28A0092B-C50C-407E-A947-70E740481C1C}">
                <a14:useLocalDpi xmlns:a14="http://schemas.microsoft.com/office/drawing/2010/main" val="0"/>
              </a:ext>
            </a:extLst>
          </a:blip>
          <a:srcRect l="324" t="191" r="-219" b="-191"/>
          <a:stretch/>
        </p:blipFill>
        <p:spPr>
          <a:xfrm>
            <a:off x="2649188" y="438912"/>
            <a:ext cx="9566370" cy="6438774"/>
          </a:xfrm>
          <a:prstGeom prst="rect">
            <a:avLst/>
          </a:prstGeom>
        </p:spPr>
      </p:pic>
      <p:sp>
        <p:nvSpPr>
          <p:cNvPr id="3" name="Title 2">
            <a:extLst>
              <a:ext uri="{FF2B5EF4-FFF2-40B4-BE49-F238E27FC236}">
                <a16:creationId xmlns:a16="http://schemas.microsoft.com/office/drawing/2014/main" id="{8FE4A5EF-06A1-7F92-2126-59EB61BEA1F1}"/>
              </a:ext>
            </a:extLst>
          </p:cNvPr>
          <p:cNvSpPr>
            <a:spLocks noGrp="1"/>
          </p:cNvSpPr>
          <p:nvPr>
            <p:ph type="title"/>
          </p:nvPr>
        </p:nvSpPr>
        <p:spPr>
          <a:xfrm>
            <a:off x="386809" y="503029"/>
            <a:ext cx="10515600" cy="569908"/>
          </a:xfrm>
        </p:spPr>
        <p:txBody>
          <a:bodyPr/>
          <a:lstStyle/>
          <a:p>
            <a:r>
              <a:rPr lang="en-US">
                <a:latin typeface="+mn-lt"/>
                <a:ea typeface="Source Sans Pro Semibold" panose="020B0603030403020204" pitchFamily="34" charset="0"/>
              </a:rPr>
              <a:t>Agenda</a:t>
            </a:r>
            <a:endParaRPr lang="en-US"/>
          </a:p>
        </p:txBody>
      </p:sp>
      <p:sp>
        <p:nvSpPr>
          <p:cNvPr id="22" name="Rectangle 21">
            <a:extLst>
              <a:ext uri="{FF2B5EF4-FFF2-40B4-BE49-F238E27FC236}">
                <a16:creationId xmlns:a16="http://schemas.microsoft.com/office/drawing/2014/main" id="{14F76090-A79B-346B-992F-A5D51B5ACB6C}"/>
              </a:ext>
            </a:extLst>
          </p:cNvPr>
          <p:cNvSpPr/>
          <p:nvPr/>
        </p:nvSpPr>
        <p:spPr>
          <a:xfrm>
            <a:off x="2460631" y="438912"/>
            <a:ext cx="9754927" cy="6438774"/>
          </a:xfrm>
          <a:prstGeom prst="rect">
            <a:avLst/>
          </a:prstGeom>
          <a:gradFill>
            <a:gsLst>
              <a:gs pos="58000">
                <a:srgbClr val="FFFFFF">
                  <a:alpha val="71000"/>
                </a:srgbClr>
              </a:gs>
              <a:gs pos="35000">
                <a:srgbClr val="FFFFFF"/>
              </a:gs>
              <a:gs pos="95000">
                <a:schemeClr val="bg1">
                  <a:alpha val="2200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011DE35-E3F5-11D6-0163-06F676C62A5F}"/>
              </a:ext>
            </a:extLst>
          </p:cNvPr>
          <p:cNvSpPr txBox="1"/>
          <p:nvPr/>
        </p:nvSpPr>
        <p:spPr>
          <a:xfrm>
            <a:off x="1317091" y="1569352"/>
            <a:ext cx="7040099" cy="3108543"/>
          </a:xfrm>
          <a:prstGeom prst="rect">
            <a:avLst/>
          </a:prstGeom>
          <a:noFill/>
        </p:spPr>
        <p:txBody>
          <a:bodyPr wrap="square" lIns="91440" tIns="45720" rIns="91440" bIns="45720" anchor="t">
            <a:spAutoFit/>
          </a:bodyPr>
          <a:lstStyle/>
          <a:p>
            <a:r>
              <a:rPr lang="en-US" sz="2800" dirty="0">
                <a:effectLst/>
                <a:latin typeface="Aptos"/>
                <a:ea typeface="Aptos" panose="020B0004020202020204" pitchFamily="34" charset="0"/>
                <a:cs typeface="Aptos" panose="020B0004020202020204" pitchFamily="34" charset="0"/>
              </a:rPr>
              <a:t>Welcome</a:t>
            </a:r>
            <a:br>
              <a:rPr lang="en-US" sz="2800" dirty="0">
                <a:effectLst/>
                <a:latin typeface="Aptos" panose="020B0004020202020204" pitchFamily="34" charset="0"/>
                <a:ea typeface="Aptos" panose="020B0004020202020204" pitchFamily="34" charset="0"/>
                <a:cs typeface="Aptos" panose="020B0004020202020204" pitchFamily="34" charset="0"/>
              </a:rPr>
            </a:br>
            <a:endParaRPr lang="en-US" sz="2800" dirty="0">
              <a:latin typeface="Aptos"/>
            </a:endParaRPr>
          </a:p>
          <a:p>
            <a:r>
              <a:rPr lang="en-US" sz="2800" dirty="0">
                <a:latin typeface="Aptos"/>
                <a:ea typeface="Aptos" panose="020B0004020202020204" pitchFamily="34" charset="0"/>
                <a:cs typeface="Aptos" panose="020B0004020202020204" pitchFamily="34" charset="0"/>
              </a:rPr>
              <a:t>Science of Reading Resources</a:t>
            </a:r>
            <a:endParaRPr lang="en-US" dirty="0">
              <a:latin typeface="Aptos"/>
              <a:ea typeface="Calibri" panose="020F0502020204030204"/>
              <a:cs typeface="Calibri" panose="020F0502020204030204"/>
            </a:endParaRPr>
          </a:p>
          <a:p>
            <a:endParaRPr lang="en-US" sz="2800">
              <a:latin typeface="Aptos"/>
              <a:ea typeface="Aptos" panose="020B0004020202020204" pitchFamily="34" charset="0"/>
              <a:cs typeface="Aptos" panose="020B0004020202020204" pitchFamily="34" charset="0"/>
            </a:endParaRPr>
          </a:p>
          <a:p>
            <a:r>
              <a:rPr lang="en-US" sz="2800" dirty="0">
                <a:latin typeface="Aptos"/>
                <a:ea typeface="Aptos" panose="020B0004020202020204" pitchFamily="34" charset="0"/>
                <a:cs typeface="Aptos" panose="020B0004020202020204" pitchFamily="34" charset="0"/>
              </a:rPr>
              <a:t>Licensing Integration</a:t>
            </a:r>
            <a:endParaRPr lang="en-US" dirty="0">
              <a:latin typeface="Aptos"/>
              <a:ea typeface="Calibri" panose="020F0502020204030204"/>
              <a:cs typeface="Calibri" panose="020F0502020204030204"/>
            </a:endParaRPr>
          </a:p>
          <a:p>
            <a:endParaRPr lang="en-US" sz="2800">
              <a:effectLst/>
              <a:latin typeface="Aptos" panose="020B0004020202020204" pitchFamily="34" charset="0"/>
              <a:ea typeface="Aptos" panose="020B0004020202020204" pitchFamily="34" charset="0"/>
              <a:cs typeface="Aptos" panose="020B0004020202020204" pitchFamily="34" charset="0"/>
            </a:endParaRPr>
          </a:p>
          <a:p>
            <a:r>
              <a:rPr lang="en-US" sz="2800" dirty="0">
                <a:latin typeface="Aptos"/>
                <a:ea typeface="Aptos" panose="020B0004020202020204" pitchFamily="34" charset="0"/>
                <a:cs typeface="Aptos" panose="020B0004020202020204" pitchFamily="34" charset="0"/>
              </a:rPr>
              <a:t>DCY Program Updates </a:t>
            </a:r>
            <a:endParaRPr lang="en-US" sz="2800" dirty="0">
              <a:effectLst/>
              <a:latin typeface="Aptos"/>
              <a:ea typeface="Aptos" panose="020B0004020202020204" pitchFamily="34" charset="0"/>
              <a:cs typeface="Aptos" panose="020B0004020202020204" pitchFamily="34" charset="0"/>
            </a:endParaRPr>
          </a:p>
        </p:txBody>
      </p:sp>
      <p:sp>
        <p:nvSpPr>
          <p:cNvPr id="10" name="Rectangle 9">
            <a:extLst>
              <a:ext uri="{FF2B5EF4-FFF2-40B4-BE49-F238E27FC236}">
                <a16:creationId xmlns:a16="http://schemas.microsoft.com/office/drawing/2014/main" id="{D86C085A-0BDD-8D99-EB95-8E312C19B74F}"/>
              </a:ext>
            </a:extLst>
          </p:cNvPr>
          <p:cNvSpPr/>
          <p:nvPr/>
        </p:nvSpPr>
        <p:spPr>
          <a:xfrm>
            <a:off x="637214" y="1343472"/>
            <a:ext cx="510268" cy="4127284"/>
          </a:xfrm>
          <a:prstGeom prst="rect">
            <a:avLst/>
          </a:prstGeom>
        </p:spPr>
        <p:txBody>
          <a:bodyPr wrap="none" lIns="91440" tIns="45720" rIns="91440" bIns="45720" anchor="t">
            <a:noAutofit/>
          </a:bodyPr>
          <a:lstStyle/>
          <a:p>
            <a:pPr marL="0" marR="0" lvl="0" indent="0" algn="r" defTabSz="914400" rtl="0" eaLnBrk="1" fontAlgn="auto" latinLnBrk="0" hangingPunct="1">
              <a:lnSpc>
                <a:spcPts val="6500"/>
              </a:lnSpc>
              <a:spcBef>
                <a:spcPts val="0"/>
              </a:spcBef>
              <a:spcAft>
                <a:spcPts val="0"/>
              </a:spcAft>
              <a:buClrTx/>
              <a:buSzTx/>
              <a:buFontTx/>
              <a:buNone/>
              <a:tabLst/>
              <a:defRPr/>
            </a:pPr>
            <a:r>
              <a:rPr kumimoji="0" lang="en-US" sz="4400" b="1" u="none" strike="noStrike" kern="1200" cap="none" spc="0" normalizeH="0" baseline="0" noProof="0" dirty="0">
                <a:ln>
                  <a:noFill/>
                </a:ln>
                <a:solidFill>
                  <a:schemeClr val="accent2"/>
                </a:solidFill>
                <a:effectLst/>
                <a:uLnTx/>
                <a:uFillTx/>
                <a:ea typeface="Open Sans Extrabold"/>
                <a:cs typeface="Open Sans Extrabold"/>
              </a:rPr>
              <a:t>1</a:t>
            </a:r>
          </a:p>
          <a:p>
            <a:pPr marL="0" marR="0" lvl="0" indent="0" algn="r" defTabSz="914400" rtl="0" eaLnBrk="1" fontAlgn="auto" latinLnBrk="0" hangingPunct="1">
              <a:lnSpc>
                <a:spcPts val="6500"/>
              </a:lnSpc>
              <a:spcBef>
                <a:spcPts val="0"/>
              </a:spcBef>
              <a:spcAft>
                <a:spcPts val="0"/>
              </a:spcAft>
              <a:buClrTx/>
              <a:buSzTx/>
              <a:buFontTx/>
              <a:buNone/>
              <a:tabLst/>
              <a:defRPr/>
            </a:pPr>
            <a:r>
              <a:rPr kumimoji="0" lang="en-US" sz="4400" b="1" u="none" strike="noStrike" kern="1200" cap="none" spc="0" normalizeH="0" baseline="0" noProof="0" dirty="0">
                <a:ln>
                  <a:noFill/>
                </a:ln>
                <a:solidFill>
                  <a:schemeClr val="accent2"/>
                </a:solidFill>
                <a:effectLst/>
                <a:uLnTx/>
                <a:uFillTx/>
                <a:ea typeface="Open Sans Extrabold"/>
                <a:cs typeface="Open Sans Extrabold"/>
              </a:rPr>
              <a:t>2</a:t>
            </a:r>
            <a:endParaRPr lang="en-US" sz="4400" b="1" u="none" strike="noStrike" kern="1200" cap="none" spc="0" normalizeH="0" baseline="0" noProof="0" dirty="0">
              <a:ln>
                <a:noFill/>
              </a:ln>
              <a:solidFill>
                <a:schemeClr val="accent2"/>
              </a:solidFill>
              <a:effectLst/>
              <a:uLnTx/>
              <a:uFillTx/>
              <a:ea typeface="Open Sans Extrabold"/>
              <a:cs typeface="Open Sans Extrabold"/>
            </a:endParaRPr>
          </a:p>
          <a:p>
            <a:pPr marL="0" marR="0" lvl="0" indent="0" algn="r" defTabSz="914400" rtl="0" eaLnBrk="1" fontAlgn="auto" latinLnBrk="0" hangingPunct="1">
              <a:lnSpc>
                <a:spcPts val="6500"/>
              </a:lnSpc>
              <a:spcBef>
                <a:spcPts val="0"/>
              </a:spcBef>
              <a:spcAft>
                <a:spcPts val="0"/>
              </a:spcAft>
              <a:buClrTx/>
              <a:buSzTx/>
              <a:buFontTx/>
              <a:buNone/>
              <a:tabLst/>
              <a:defRPr/>
            </a:pPr>
            <a:r>
              <a:rPr kumimoji="0" lang="en-US" sz="4400" b="1" u="none" strike="noStrike" kern="1200" cap="none" spc="0" normalizeH="0" baseline="0" noProof="0" dirty="0">
                <a:ln>
                  <a:noFill/>
                </a:ln>
                <a:solidFill>
                  <a:schemeClr val="accent2"/>
                </a:solidFill>
                <a:effectLst/>
                <a:uLnTx/>
                <a:uFillTx/>
                <a:ea typeface="Open Sans Extrabold"/>
                <a:cs typeface="Open Sans Extrabold"/>
              </a:rPr>
              <a:t>3</a:t>
            </a:r>
            <a:endParaRPr lang="en-US" sz="4400" b="1" u="none" strike="noStrike" kern="1200" cap="none" spc="0" normalizeH="0" baseline="0" noProof="0" dirty="0">
              <a:ln>
                <a:noFill/>
              </a:ln>
              <a:solidFill>
                <a:schemeClr val="accent2"/>
              </a:solidFill>
              <a:effectLst/>
              <a:uLnTx/>
              <a:uFillTx/>
              <a:ea typeface="Open Sans Extrabold"/>
              <a:cs typeface="Open Sans Extrabold"/>
            </a:endParaRPr>
          </a:p>
          <a:p>
            <a:pPr marL="0" marR="0" lvl="0" indent="0" algn="r" defTabSz="914400" rtl="0" eaLnBrk="1" fontAlgn="auto" latinLnBrk="0" hangingPunct="1">
              <a:lnSpc>
                <a:spcPts val="6500"/>
              </a:lnSpc>
              <a:spcBef>
                <a:spcPts val="0"/>
              </a:spcBef>
              <a:spcAft>
                <a:spcPts val="0"/>
              </a:spcAft>
              <a:buClrTx/>
              <a:buSzTx/>
              <a:buFontTx/>
              <a:buNone/>
              <a:tabLst/>
              <a:defRPr/>
            </a:pPr>
            <a:r>
              <a:rPr lang="en-US" sz="4400" b="1" dirty="0">
                <a:solidFill>
                  <a:schemeClr val="accent2"/>
                </a:solidFill>
                <a:ea typeface="Open Sans Extrabold"/>
                <a:cs typeface="Open Sans Extrabold"/>
              </a:rPr>
              <a:t>4</a:t>
            </a:r>
          </a:p>
          <a:p>
            <a:pPr marL="0" marR="0" lvl="0" indent="0" algn="r" defTabSz="914400" rtl="0" eaLnBrk="1" fontAlgn="auto" latinLnBrk="0" hangingPunct="1">
              <a:lnSpc>
                <a:spcPts val="6500"/>
              </a:lnSpc>
              <a:spcBef>
                <a:spcPts val="0"/>
              </a:spcBef>
              <a:spcAft>
                <a:spcPts val="0"/>
              </a:spcAft>
              <a:buClrTx/>
              <a:buSzTx/>
              <a:buFontTx/>
              <a:buNone/>
              <a:tabLst/>
              <a:defRPr/>
            </a:pPr>
            <a:endParaRPr lang="en-US" sz="4400" b="1" u="none" strike="noStrike" kern="1200" cap="none" spc="0" normalizeH="0" baseline="0" noProof="0" dirty="0">
              <a:ln>
                <a:noFill/>
              </a:ln>
              <a:solidFill>
                <a:schemeClr val="accent2"/>
              </a:solidFill>
              <a:effectLst/>
              <a:uLnTx/>
              <a:uFillTx/>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169100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6CF2D-E155-99CB-FF91-34E2FA75CBA5}"/>
              </a:ext>
            </a:extLst>
          </p:cNvPr>
          <p:cNvSpPr>
            <a:spLocks noGrp="1"/>
          </p:cNvSpPr>
          <p:nvPr>
            <p:ph type="title"/>
          </p:nvPr>
        </p:nvSpPr>
        <p:spPr>
          <a:xfrm>
            <a:off x="386812" y="503029"/>
            <a:ext cx="11404854" cy="569908"/>
          </a:xfrm>
        </p:spPr>
        <p:txBody>
          <a:bodyPr/>
          <a:lstStyle/>
          <a:p>
            <a:r>
              <a:rPr lang="en-US"/>
              <a:t>First principle:  read the fewest number of rules to get/keep license/Certification/approval</a:t>
            </a:r>
          </a:p>
        </p:txBody>
      </p:sp>
      <p:sp>
        <p:nvSpPr>
          <p:cNvPr id="2" name="Rectangle 1">
            <a:extLst>
              <a:ext uri="{FF2B5EF4-FFF2-40B4-BE49-F238E27FC236}">
                <a16:creationId xmlns:a16="http://schemas.microsoft.com/office/drawing/2014/main" id="{E505900F-1AC3-3FC3-0387-6E056B573429}"/>
              </a:ext>
            </a:extLst>
          </p:cNvPr>
          <p:cNvSpPr/>
          <p:nvPr/>
        </p:nvSpPr>
        <p:spPr>
          <a:xfrm>
            <a:off x="6045200" y="2357120"/>
            <a:ext cx="1219200" cy="203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6652FE-A0E2-AEB6-3F9D-D25349B89DBF}"/>
              </a:ext>
            </a:extLst>
          </p:cNvPr>
          <p:cNvSpPr/>
          <p:nvPr/>
        </p:nvSpPr>
        <p:spPr>
          <a:xfrm>
            <a:off x="6085840" y="3213556"/>
            <a:ext cx="1219200" cy="203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A0E573-9F96-3153-CD91-8695D2BCAFA9}"/>
              </a:ext>
            </a:extLst>
          </p:cNvPr>
          <p:cNvSpPr/>
          <p:nvPr/>
        </p:nvSpPr>
        <p:spPr>
          <a:xfrm>
            <a:off x="6085840" y="3564746"/>
            <a:ext cx="1219200" cy="203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63BC117-9A20-E126-4540-10422BE6AB84}"/>
              </a:ext>
            </a:extLst>
          </p:cNvPr>
          <p:cNvSpPr/>
          <p:nvPr/>
        </p:nvSpPr>
        <p:spPr>
          <a:xfrm>
            <a:off x="6858000" y="3564746"/>
            <a:ext cx="1219200" cy="203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D257056-D5E6-05F4-D794-D515A5C165BD}"/>
              </a:ext>
            </a:extLst>
          </p:cNvPr>
          <p:cNvSpPr txBox="1"/>
          <p:nvPr/>
        </p:nvSpPr>
        <p:spPr>
          <a:xfrm>
            <a:off x="10690502" y="2064751"/>
            <a:ext cx="1501497" cy="3485570"/>
          </a:xfrm>
          <a:prstGeom prst="rect">
            <a:avLst/>
          </a:prstGeom>
          <a:noFill/>
        </p:spPr>
        <p:txBody>
          <a:bodyPr wrap="square">
            <a:spAutoFit/>
          </a:bodyPr>
          <a:lstStyle/>
          <a:p>
            <a:r>
              <a:rPr lang="en-US" sz="1050">
                <a:latin typeface="Calibri" panose="020F0502020204030204" pitchFamily="34" charset="0"/>
                <a:cs typeface="Times New Roman" panose="02020603050405020304" pitchFamily="18" charset="0"/>
              </a:rPr>
              <a:t>To maintain continuity and a standardized structure, each rule will include a paragraph for each regulatory function. For example, paragraph (C) will always be background checks.  Thus, regardless of license type, a reader will always go to (C) to learn their background check requirements.  When there are no additional requirements, (as in (D)), the entity is notified that there are no additional requirements (outside the core requirements). </a:t>
            </a:r>
            <a:endParaRPr lang="en-US" sz="1050"/>
          </a:p>
        </p:txBody>
      </p:sp>
      <p:pic>
        <p:nvPicPr>
          <p:cNvPr id="12" name="Picture 11">
            <a:extLst>
              <a:ext uri="{FF2B5EF4-FFF2-40B4-BE49-F238E27FC236}">
                <a16:creationId xmlns:a16="http://schemas.microsoft.com/office/drawing/2014/main" id="{3619FE91-B2B3-DD5F-A7C7-5A0660182E6A}"/>
              </a:ext>
            </a:extLst>
          </p:cNvPr>
          <p:cNvPicPr>
            <a:picLocks noChangeAspect="1"/>
          </p:cNvPicPr>
          <p:nvPr/>
        </p:nvPicPr>
        <p:blipFill>
          <a:blip r:embed="rId3"/>
          <a:stretch>
            <a:fillRect/>
          </a:stretch>
        </p:blipFill>
        <p:spPr>
          <a:xfrm>
            <a:off x="994241" y="1521536"/>
            <a:ext cx="4097671" cy="457200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B2C9A3E9-1293-4AC4-57D7-BA236176AEC1}"/>
              </a:ext>
            </a:extLst>
          </p:cNvPr>
          <p:cNvPicPr>
            <a:picLocks noChangeAspect="1"/>
          </p:cNvPicPr>
          <p:nvPr/>
        </p:nvPicPr>
        <p:blipFill>
          <a:blip r:embed="rId4"/>
          <a:stretch>
            <a:fillRect/>
          </a:stretch>
        </p:blipFill>
        <p:spPr>
          <a:xfrm>
            <a:off x="6169304" y="1479585"/>
            <a:ext cx="4259327" cy="4572000"/>
          </a:xfrm>
          <a:prstGeom prst="rect">
            <a:avLst/>
          </a:prstGeom>
          <a:ln>
            <a:noFill/>
          </a:ln>
          <a:effectLst>
            <a:outerShdw blurRad="292100" dist="139700" dir="2700000" algn="tl" rotWithShape="0">
              <a:srgbClr val="333333">
                <a:alpha val="65000"/>
              </a:srgbClr>
            </a:outerShdw>
          </a:effectLst>
        </p:spPr>
      </p:pic>
      <p:sp>
        <p:nvSpPr>
          <p:cNvPr id="15" name="Right Brace 14">
            <a:extLst>
              <a:ext uri="{FF2B5EF4-FFF2-40B4-BE49-F238E27FC236}">
                <a16:creationId xmlns:a16="http://schemas.microsoft.com/office/drawing/2014/main" id="{AD141460-EFD2-05C8-B05F-1941E244FBFB}"/>
              </a:ext>
            </a:extLst>
          </p:cNvPr>
          <p:cNvSpPr/>
          <p:nvPr/>
        </p:nvSpPr>
        <p:spPr>
          <a:xfrm>
            <a:off x="10213703" y="2357120"/>
            <a:ext cx="554917" cy="1408465"/>
          </a:xfrm>
          <a:prstGeom prst="rightBrace">
            <a:avLst>
              <a:gd name="adj1" fmla="val 8333"/>
              <a:gd name="adj2" fmla="val 51439"/>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29625411"/>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4F32CB-D18E-57DC-9D5C-632D9DC2C84A}"/>
              </a:ext>
            </a:extLst>
          </p:cNvPr>
          <p:cNvSpPr>
            <a:spLocks noGrp="1"/>
          </p:cNvSpPr>
          <p:nvPr>
            <p:ph type="title"/>
          </p:nvPr>
        </p:nvSpPr>
        <p:spPr/>
        <p:txBody>
          <a:bodyPr/>
          <a:lstStyle/>
          <a:p>
            <a:r>
              <a:rPr lang="en-US"/>
              <a:t>Current order of review</a:t>
            </a:r>
          </a:p>
        </p:txBody>
      </p:sp>
      <p:sp>
        <p:nvSpPr>
          <p:cNvPr id="9" name="TextBox 8">
            <a:extLst>
              <a:ext uri="{FF2B5EF4-FFF2-40B4-BE49-F238E27FC236}">
                <a16:creationId xmlns:a16="http://schemas.microsoft.com/office/drawing/2014/main" id="{E0DD9FB8-0C02-7740-EC77-C72AC8311350}"/>
              </a:ext>
            </a:extLst>
          </p:cNvPr>
          <p:cNvSpPr txBox="1"/>
          <p:nvPr/>
        </p:nvSpPr>
        <p:spPr>
          <a:xfrm>
            <a:off x="9645569" y="1469633"/>
            <a:ext cx="2253511" cy="646331"/>
          </a:xfrm>
          <a:prstGeom prst="rect">
            <a:avLst/>
          </a:prstGeom>
          <a:noFill/>
        </p:spPr>
        <p:txBody>
          <a:bodyPr wrap="square" rtlCol="0">
            <a:spAutoFit/>
          </a:bodyPr>
          <a:lstStyle/>
          <a:p>
            <a:r>
              <a:rPr lang="en-US" sz="1200"/>
              <a:t>This requirement relates to the health, wellness, safety and /or nutrition of a child.</a:t>
            </a:r>
          </a:p>
        </p:txBody>
      </p:sp>
      <p:grpSp>
        <p:nvGrpSpPr>
          <p:cNvPr id="14" name="Group 13">
            <a:extLst>
              <a:ext uri="{FF2B5EF4-FFF2-40B4-BE49-F238E27FC236}">
                <a16:creationId xmlns:a16="http://schemas.microsoft.com/office/drawing/2014/main" id="{5D7377D5-CFBE-A385-5D10-4610C9B12BE0}"/>
              </a:ext>
            </a:extLst>
          </p:cNvPr>
          <p:cNvGrpSpPr/>
          <p:nvPr/>
        </p:nvGrpSpPr>
        <p:grpSpPr>
          <a:xfrm>
            <a:off x="408591" y="1027116"/>
            <a:ext cx="2243662" cy="3291840"/>
            <a:chOff x="3810085" y="1916738"/>
            <a:chExt cx="1285097" cy="4697769"/>
          </a:xfrm>
        </p:grpSpPr>
        <p:sp>
          <p:nvSpPr>
            <p:cNvPr id="15" name="Rectangle 14">
              <a:extLst>
                <a:ext uri="{FF2B5EF4-FFF2-40B4-BE49-F238E27FC236}">
                  <a16:creationId xmlns:a16="http://schemas.microsoft.com/office/drawing/2014/main" id="{4FE2C083-47F3-43EA-8CB7-E87F5EEAF4F6}"/>
                </a:ext>
              </a:extLst>
            </p:cNvPr>
            <p:cNvSpPr/>
            <p:nvPr/>
          </p:nvSpPr>
          <p:spPr>
            <a:xfrm>
              <a:off x="3810085" y="1916738"/>
              <a:ext cx="1280160" cy="469776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42FC99-1B3D-1657-A025-9A302125A547}"/>
                </a:ext>
              </a:extLst>
            </p:cNvPr>
            <p:cNvSpPr txBox="1"/>
            <p:nvPr/>
          </p:nvSpPr>
          <p:spPr>
            <a:xfrm>
              <a:off x="3836759" y="2506488"/>
              <a:ext cx="1258423" cy="1185912"/>
            </a:xfrm>
            <a:prstGeom prst="rect">
              <a:avLst/>
            </a:prstGeom>
            <a:noFill/>
          </p:spPr>
          <p:txBody>
            <a:bodyPr wrap="square" rtlCol="0">
              <a:spAutoFit/>
            </a:bodyPr>
            <a:lstStyle/>
            <a:p>
              <a:r>
                <a:rPr lang="en-US" sz="1200"/>
                <a:t>This requirement relates to background checks required of certain individuals. </a:t>
              </a:r>
            </a:p>
            <a:p>
              <a:pPr marL="171450" indent="-171450">
                <a:buFont typeface="Arial" panose="020B0604020202020204" pitchFamily="34" charset="0"/>
                <a:buChar char="•"/>
              </a:pPr>
              <a:endParaRPr lang="en-US" sz="1200"/>
            </a:p>
          </p:txBody>
        </p:sp>
      </p:grpSp>
      <p:grpSp>
        <p:nvGrpSpPr>
          <p:cNvPr id="18" name="Group 17">
            <a:extLst>
              <a:ext uri="{FF2B5EF4-FFF2-40B4-BE49-F238E27FC236}">
                <a16:creationId xmlns:a16="http://schemas.microsoft.com/office/drawing/2014/main" id="{4064C0BC-08E8-4C06-1B6A-28404CA663C9}"/>
              </a:ext>
            </a:extLst>
          </p:cNvPr>
          <p:cNvGrpSpPr/>
          <p:nvPr/>
        </p:nvGrpSpPr>
        <p:grpSpPr>
          <a:xfrm>
            <a:off x="3902250" y="4384097"/>
            <a:ext cx="2319115" cy="1679729"/>
            <a:chOff x="5107800" y="1916738"/>
            <a:chExt cx="1320787" cy="4878234"/>
          </a:xfrm>
        </p:grpSpPr>
        <p:sp>
          <p:nvSpPr>
            <p:cNvPr id="19" name="Rectangle 18">
              <a:extLst>
                <a:ext uri="{FF2B5EF4-FFF2-40B4-BE49-F238E27FC236}">
                  <a16:creationId xmlns:a16="http://schemas.microsoft.com/office/drawing/2014/main" id="{DACC780A-961A-DD97-C622-54981CD086C1}"/>
                </a:ext>
              </a:extLst>
            </p:cNvPr>
            <p:cNvSpPr/>
            <p:nvPr/>
          </p:nvSpPr>
          <p:spPr>
            <a:xfrm>
              <a:off x="5128174" y="1916738"/>
              <a:ext cx="1280160" cy="487823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6646967-6EDC-5F76-24F4-DE48651EA344}"/>
                </a:ext>
              </a:extLst>
            </p:cNvPr>
            <p:cNvSpPr txBox="1"/>
            <p:nvPr/>
          </p:nvSpPr>
          <p:spPr>
            <a:xfrm>
              <a:off x="5107800" y="1953072"/>
              <a:ext cx="1280160" cy="804455"/>
            </a:xfrm>
            <a:prstGeom prst="rect">
              <a:avLst/>
            </a:prstGeom>
            <a:noFill/>
          </p:spPr>
          <p:txBody>
            <a:bodyPr wrap="square" rtlCol="0">
              <a:spAutoFit/>
            </a:bodyPr>
            <a:lstStyle/>
            <a:p>
              <a:pPr algn="ctr"/>
              <a:endParaRPr lang="en-US" sz="1200" b="1"/>
            </a:p>
          </p:txBody>
        </p:sp>
        <p:sp>
          <p:nvSpPr>
            <p:cNvPr id="21" name="TextBox 20">
              <a:extLst>
                <a:ext uri="{FF2B5EF4-FFF2-40B4-BE49-F238E27FC236}">
                  <a16:creationId xmlns:a16="http://schemas.microsoft.com/office/drawing/2014/main" id="{6989C398-2391-0DFB-090E-92938537ABD2}"/>
                </a:ext>
              </a:extLst>
            </p:cNvPr>
            <p:cNvSpPr txBox="1"/>
            <p:nvPr/>
          </p:nvSpPr>
          <p:spPr>
            <a:xfrm>
              <a:off x="5162918" y="2943694"/>
              <a:ext cx="1265669" cy="2949667"/>
            </a:xfrm>
            <a:prstGeom prst="rect">
              <a:avLst/>
            </a:prstGeom>
            <a:noFill/>
          </p:spPr>
          <p:txBody>
            <a:bodyPr wrap="square" rtlCol="0">
              <a:spAutoFit/>
            </a:bodyPr>
            <a:lstStyle/>
            <a:p>
              <a:r>
                <a:rPr lang="en-US" sz="1200"/>
                <a:t>This requirement relates to the behavioral management and learning needs of a child, including curriculum development. </a:t>
              </a:r>
            </a:p>
          </p:txBody>
        </p:sp>
      </p:grpSp>
      <p:grpSp>
        <p:nvGrpSpPr>
          <p:cNvPr id="26" name="Group 25">
            <a:extLst>
              <a:ext uri="{FF2B5EF4-FFF2-40B4-BE49-F238E27FC236}">
                <a16:creationId xmlns:a16="http://schemas.microsoft.com/office/drawing/2014/main" id="{8EF799C5-5FB3-CCF0-38A5-6F56B1B96821}"/>
              </a:ext>
            </a:extLst>
          </p:cNvPr>
          <p:cNvGrpSpPr/>
          <p:nvPr/>
        </p:nvGrpSpPr>
        <p:grpSpPr>
          <a:xfrm>
            <a:off x="1604527" y="4405182"/>
            <a:ext cx="2247276" cy="1658644"/>
            <a:chOff x="6546537" y="1661895"/>
            <a:chExt cx="1310148" cy="4878234"/>
          </a:xfrm>
        </p:grpSpPr>
        <p:sp>
          <p:nvSpPr>
            <p:cNvPr id="27" name="Rectangle 26">
              <a:extLst>
                <a:ext uri="{FF2B5EF4-FFF2-40B4-BE49-F238E27FC236}">
                  <a16:creationId xmlns:a16="http://schemas.microsoft.com/office/drawing/2014/main" id="{34EACD1F-8AD1-197C-F9CD-BDD5839E08D5}"/>
                </a:ext>
              </a:extLst>
            </p:cNvPr>
            <p:cNvSpPr/>
            <p:nvPr/>
          </p:nvSpPr>
          <p:spPr>
            <a:xfrm>
              <a:off x="6575954" y="1661895"/>
              <a:ext cx="1280160" cy="487823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CC82466-70B0-69D4-5947-1E43EC06A84D}"/>
                </a:ext>
              </a:extLst>
            </p:cNvPr>
            <p:cNvSpPr txBox="1"/>
            <p:nvPr/>
          </p:nvSpPr>
          <p:spPr>
            <a:xfrm>
              <a:off x="6546537" y="1699967"/>
              <a:ext cx="1280160" cy="276999"/>
            </a:xfrm>
            <a:prstGeom prst="rect">
              <a:avLst/>
            </a:prstGeom>
            <a:noFill/>
          </p:spPr>
          <p:txBody>
            <a:bodyPr wrap="square" rtlCol="0">
              <a:spAutoFit/>
            </a:bodyPr>
            <a:lstStyle/>
            <a:p>
              <a:pPr algn="ctr"/>
              <a:r>
                <a:rPr lang="en-US" sz="1200" b="1"/>
                <a:t>Monitoring</a:t>
              </a:r>
            </a:p>
          </p:txBody>
        </p:sp>
        <p:sp>
          <p:nvSpPr>
            <p:cNvPr id="29" name="TextBox 28">
              <a:extLst>
                <a:ext uri="{FF2B5EF4-FFF2-40B4-BE49-F238E27FC236}">
                  <a16:creationId xmlns:a16="http://schemas.microsoft.com/office/drawing/2014/main" id="{4811F3A1-9F0C-2455-9F83-4227792605DF}"/>
                </a:ext>
              </a:extLst>
            </p:cNvPr>
            <p:cNvSpPr txBox="1"/>
            <p:nvPr/>
          </p:nvSpPr>
          <p:spPr>
            <a:xfrm>
              <a:off x="6591016" y="2712279"/>
              <a:ext cx="1265669" cy="3530285"/>
            </a:xfrm>
            <a:prstGeom prst="rect">
              <a:avLst/>
            </a:prstGeom>
            <a:noFill/>
          </p:spPr>
          <p:txBody>
            <a:bodyPr wrap="square" rtlCol="0">
              <a:spAutoFit/>
            </a:bodyPr>
            <a:lstStyle/>
            <a:p>
              <a:r>
                <a:rPr lang="en-US" sz="1200"/>
                <a:t>This requirement relates to the process for ensuring compliance with the regulatory requirements needed to maintain a license or certificate issued by DCY.</a:t>
              </a:r>
            </a:p>
          </p:txBody>
        </p:sp>
      </p:grpSp>
      <p:grpSp>
        <p:nvGrpSpPr>
          <p:cNvPr id="34" name="Group 33">
            <a:extLst>
              <a:ext uri="{FF2B5EF4-FFF2-40B4-BE49-F238E27FC236}">
                <a16:creationId xmlns:a16="http://schemas.microsoft.com/office/drawing/2014/main" id="{C82581A9-B89A-FCE2-4812-8ECD91627D52}"/>
              </a:ext>
            </a:extLst>
          </p:cNvPr>
          <p:cNvGrpSpPr/>
          <p:nvPr/>
        </p:nvGrpSpPr>
        <p:grpSpPr>
          <a:xfrm>
            <a:off x="6282374" y="4378464"/>
            <a:ext cx="2377440" cy="1679729"/>
            <a:chOff x="9467980" y="1846254"/>
            <a:chExt cx="1310647" cy="4464910"/>
          </a:xfrm>
        </p:grpSpPr>
        <p:sp>
          <p:nvSpPr>
            <p:cNvPr id="35" name="Rectangle 34">
              <a:extLst>
                <a:ext uri="{FF2B5EF4-FFF2-40B4-BE49-F238E27FC236}">
                  <a16:creationId xmlns:a16="http://schemas.microsoft.com/office/drawing/2014/main" id="{B967A174-5B37-5A41-4CBB-5CB7676DDDED}"/>
                </a:ext>
              </a:extLst>
            </p:cNvPr>
            <p:cNvSpPr/>
            <p:nvPr/>
          </p:nvSpPr>
          <p:spPr>
            <a:xfrm>
              <a:off x="9498467" y="1846254"/>
              <a:ext cx="1280160" cy="446491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1B68751-9200-F032-BA8F-2AE9F2A8D1C5}"/>
                </a:ext>
              </a:extLst>
            </p:cNvPr>
            <p:cNvSpPr txBox="1"/>
            <p:nvPr/>
          </p:nvSpPr>
          <p:spPr>
            <a:xfrm>
              <a:off x="9467980" y="1853968"/>
              <a:ext cx="1280160" cy="736295"/>
            </a:xfrm>
            <a:prstGeom prst="rect">
              <a:avLst/>
            </a:prstGeom>
            <a:noFill/>
          </p:spPr>
          <p:txBody>
            <a:bodyPr wrap="square" rtlCol="0">
              <a:spAutoFit/>
            </a:bodyPr>
            <a:lstStyle/>
            <a:p>
              <a:pPr algn="ctr"/>
              <a:endParaRPr lang="en-US" sz="1200" b="1"/>
            </a:p>
          </p:txBody>
        </p:sp>
        <p:sp>
          <p:nvSpPr>
            <p:cNvPr id="37" name="TextBox 36">
              <a:extLst>
                <a:ext uri="{FF2B5EF4-FFF2-40B4-BE49-F238E27FC236}">
                  <a16:creationId xmlns:a16="http://schemas.microsoft.com/office/drawing/2014/main" id="{1A8A8404-6275-DBD8-8AED-7605A1E306C2}"/>
                </a:ext>
              </a:extLst>
            </p:cNvPr>
            <p:cNvSpPr txBox="1"/>
            <p:nvPr/>
          </p:nvSpPr>
          <p:spPr>
            <a:xfrm>
              <a:off x="9505713" y="2859064"/>
              <a:ext cx="1265669" cy="1718021"/>
            </a:xfrm>
            <a:prstGeom prst="rect">
              <a:avLst/>
            </a:prstGeom>
            <a:noFill/>
          </p:spPr>
          <p:txBody>
            <a:bodyPr wrap="square" rtlCol="0">
              <a:spAutoFit/>
            </a:bodyPr>
            <a:lstStyle/>
            <a:p>
              <a:r>
                <a:rPr lang="en-US" sz="1200"/>
                <a:t>This requirement relates to transporting children and/or child field trips.</a:t>
              </a:r>
            </a:p>
          </p:txBody>
        </p:sp>
      </p:grpSp>
      <p:grpSp>
        <p:nvGrpSpPr>
          <p:cNvPr id="38" name="Group 37">
            <a:extLst>
              <a:ext uri="{FF2B5EF4-FFF2-40B4-BE49-F238E27FC236}">
                <a16:creationId xmlns:a16="http://schemas.microsoft.com/office/drawing/2014/main" id="{3451B6E1-C4EA-9285-991F-8D773C1A2BAC}"/>
              </a:ext>
            </a:extLst>
          </p:cNvPr>
          <p:cNvGrpSpPr/>
          <p:nvPr/>
        </p:nvGrpSpPr>
        <p:grpSpPr>
          <a:xfrm>
            <a:off x="8715116" y="4357486"/>
            <a:ext cx="2286000" cy="1679729"/>
            <a:chOff x="11028671" y="1816173"/>
            <a:chExt cx="1300534" cy="4878233"/>
          </a:xfrm>
        </p:grpSpPr>
        <p:sp>
          <p:nvSpPr>
            <p:cNvPr id="39" name="Rectangle 38">
              <a:extLst>
                <a:ext uri="{FF2B5EF4-FFF2-40B4-BE49-F238E27FC236}">
                  <a16:creationId xmlns:a16="http://schemas.microsoft.com/office/drawing/2014/main" id="{449BC4BF-E53C-63A9-059B-F9709E906ED4}"/>
                </a:ext>
              </a:extLst>
            </p:cNvPr>
            <p:cNvSpPr/>
            <p:nvPr/>
          </p:nvSpPr>
          <p:spPr>
            <a:xfrm>
              <a:off x="11049045" y="1816173"/>
              <a:ext cx="1280160" cy="487823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3B4DB6D-2EF6-C3A6-E73C-94E1165DCE76}"/>
                </a:ext>
              </a:extLst>
            </p:cNvPr>
            <p:cNvSpPr txBox="1"/>
            <p:nvPr/>
          </p:nvSpPr>
          <p:spPr>
            <a:xfrm>
              <a:off x="11028671" y="1834600"/>
              <a:ext cx="1280160" cy="276999"/>
            </a:xfrm>
            <a:prstGeom prst="rect">
              <a:avLst/>
            </a:prstGeom>
            <a:noFill/>
          </p:spPr>
          <p:txBody>
            <a:bodyPr wrap="square" rtlCol="0">
              <a:spAutoFit/>
            </a:bodyPr>
            <a:lstStyle/>
            <a:p>
              <a:pPr algn="ctr"/>
              <a:r>
                <a:rPr lang="en-US" sz="1200" b="1"/>
                <a:t>SUTQ</a:t>
              </a:r>
            </a:p>
          </p:txBody>
        </p:sp>
        <p:sp>
          <p:nvSpPr>
            <p:cNvPr id="41" name="TextBox 40">
              <a:extLst>
                <a:ext uri="{FF2B5EF4-FFF2-40B4-BE49-F238E27FC236}">
                  <a16:creationId xmlns:a16="http://schemas.microsoft.com/office/drawing/2014/main" id="{7E6A00CF-56D1-C472-8836-A6A31D0BC1DA}"/>
                </a:ext>
              </a:extLst>
            </p:cNvPr>
            <p:cNvSpPr txBox="1"/>
            <p:nvPr/>
          </p:nvSpPr>
          <p:spPr>
            <a:xfrm>
              <a:off x="11049045" y="2955009"/>
              <a:ext cx="1265669" cy="1340758"/>
            </a:xfrm>
            <a:prstGeom prst="rect">
              <a:avLst/>
            </a:prstGeom>
            <a:noFill/>
          </p:spPr>
          <p:txBody>
            <a:bodyPr wrap="square" rtlCol="0">
              <a:spAutoFit/>
            </a:bodyPr>
            <a:lstStyle/>
            <a:p>
              <a:r>
                <a:rPr lang="en-US" sz="1200"/>
                <a:t>This requirement relates to the Step-Up to Quality program.</a:t>
              </a:r>
            </a:p>
          </p:txBody>
        </p:sp>
      </p:grpSp>
      <p:sp>
        <p:nvSpPr>
          <p:cNvPr id="48" name="Rectangle 47">
            <a:extLst>
              <a:ext uri="{FF2B5EF4-FFF2-40B4-BE49-F238E27FC236}">
                <a16:creationId xmlns:a16="http://schemas.microsoft.com/office/drawing/2014/main" id="{7A62C3CF-969F-F34D-5C65-35095DF2235E}"/>
              </a:ext>
            </a:extLst>
          </p:cNvPr>
          <p:cNvSpPr/>
          <p:nvPr/>
        </p:nvSpPr>
        <p:spPr>
          <a:xfrm>
            <a:off x="408591" y="1022170"/>
            <a:ext cx="2235687" cy="3402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1. Background Checks</a:t>
            </a:r>
          </a:p>
        </p:txBody>
      </p:sp>
      <p:grpSp>
        <p:nvGrpSpPr>
          <p:cNvPr id="52" name="Group 51">
            <a:extLst>
              <a:ext uri="{FF2B5EF4-FFF2-40B4-BE49-F238E27FC236}">
                <a16:creationId xmlns:a16="http://schemas.microsoft.com/office/drawing/2014/main" id="{BA363470-7345-E5F0-B8CE-53433CD84BFC}"/>
              </a:ext>
            </a:extLst>
          </p:cNvPr>
          <p:cNvGrpSpPr/>
          <p:nvPr/>
        </p:nvGrpSpPr>
        <p:grpSpPr>
          <a:xfrm>
            <a:off x="2696662" y="1024612"/>
            <a:ext cx="2286000" cy="3296848"/>
            <a:chOff x="2731556" y="1001023"/>
            <a:chExt cx="2286000" cy="3296848"/>
          </a:xfrm>
        </p:grpSpPr>
        <p:grpSp>
          <p:nvGrpSpPr>
            <p:cNvPr id="22" name="Group 21">
              <a:extLst>
                <a:ext uri="{FF2B5EF4-FFF2-40B4-BE49-F238E27FC236}">
                  <a16:creationId xmlns:a16="http://schemas.microsoft.com/office/drawing/2014/main" id="{0D91A105-9F0F-A9DD-5108-6E23FB580B8A}"/>
                </a:ext>
              </a:extLst>
            </p:cNvPr>
            <p:cNvGrpSpPr/>
            <p:nvPr/>
          </p:nvGrpSpPr>
          <p:grpSpPr>
            <a:xfrm>
              <a:off x="2731556" y="1006031"/>
              <a:ext cx="2286000" cy="3291840"/>
              <a:chOff x="5248388" y="1661895"/>
              <a:chExt cx="1289637" cy="4464907"/>
            </a:xfrm>
          </p:grpSpPr>
          <p:sp>
            <p:nvSpPr>
              <p:cNvPr id="23" name="Rectangle 22">
                <a:extLst>
                  <a:ext uri="{FF2B5EF4-FFF2-40B4-BE49-F238E27FC236}">
                    <a16:creationId xmlns:a16="http://schemas.microsoft.com/office/drawing/2014/main" id="{2A94E92B-E785-3F5E-63A5-89F4D4040858}"/>
                  </a:ext>
                </a:extLst>
              </p:cNvPr>
              <p:cNvSpPr/>
              <p:nvPr/>
            </p:nvSpPr>
            <p:spPr>
              <a:xfrm>
                <a:off x="5257865" y="1661895"/>
                <a:ext cx="1280160" cy="446490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C61A257-BB46-5EF9-8A61-757B045C64B4}"/>
                  </a:ext>
                </a:extLst>
              </p:cNvPr>
              <p:cNvSpPr txBox="1"/>
              <p:nvPr/>
            </p:nvSpPr>
            <p:spPr>
              <a:xfrm>
                <a:off x="5248388" y="1668207"/>
                <a:ext cx="1289637" cy="276999"/>
              </a:xfrm>
              <a:prstGeom prst="rect">
                <a:avLst/>
              </a:prstGeom>
              <a:noFill/>
            </p:spPr>
            <p:txBody>
              <a:bodyPr wrap="square" rtlCol="0">
                <a:spAutoFit/>
              </a:bodyPr>
              <a:lstStyle/>
              <a:p>
                <a:pPr algn="ctr"/>
                <a:r>
                  <a:rPr lang="en-US" sz="1200" b="1"/>
                  <a:t>Definition</a:t>
                </a:r>
              </a:p>
            </p:txBody>
          </p:sp>
          <p:sp>
            <p:nvSpPr>
              <p:cNvPr id="25" name="TextBox 24">
                <a:extLst>
                  <a:ext uri="{FF2B5EF4-FFF2-40B4-BE49-F238E27FC236}">
                    <a16:creationId xmlns:a16="http://schemas.microsoft.com/office/drawing/2014/main" id="{F7BFA480-1462-A36F-86FA-2BFDD0B56981}"/>
                  </a:ext>
                </a:extLst>
              </p:cNvPr>
              <p:cNvSpPr txBox="1"/>
              <p:nvPr/>
            </p:nvSpPr>
            <p:spPr>
              <a:xfrm>
                <a:off x="5269704" y="2252798"/>
                <a:ext cx="1265669" cy="876655"/>
              </a:xfrm>
              <a:prstGeom prst="rect">
                <a:avLst/>
              </a:prstGeom>
              <a:noFill/>
            </p:spPr>
            <p:txBody>
              <a:bodyPr wrap="square" rtlCol="0">
                <a:spAutoFit/>
              </a:bodyPr>
              <a:lstStyle/>
              <a:p>
                <a:r>
                  <a:rPr lang="en-US" sz="1200"/>
                  <a:t>This requirement defines a term used in more than one Administrative Code rule. </a:t>
                </a:r>
              </a:p>
            </p:txBody>
          </p:sp>
        </p:grpSp>
        <p:sp>
          <p:nvSpPr>
            <p:cNvPr id="49" name="Rectangle 48">
              <a:extLst>
                <a:ext uri="{FF2B5EF4-FFF2-40B4-BE49-F238E27FC236}">
                  <a16:creationId xmlns:a16="http://schemas.microsoft.com/office/drawing/2014/main" id="{6033BF9A-7026-3297-72C7-5A71DA97C42F}"/>
                </a:ext>
              </a:extLst>
            </p:cNvPr>
            <p:cNvSpPr/>
            <p:nvPr/>
          </p:nvSpPr>
          <p:spPr>
            <a:xfrm>
              <a:off x="2747149" y="1001023"/>
              <a:ext cx="2265707" cy="3402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2. Definitions</a:t>
              </a:r>
            </a:p>
          </p:txBody>
        </p:sp>
      </p:grpSp>
      <p:grpSp>
        <p:nvGrpSpPr>
          <p:cNvPr id="53" name="Group 52">
            <a:extLst>
              <a:ext uri="{FF2B5EF4-FFF2-40B4-BE49-F238E27FC236}">
                <a16:creationId xmlns:a16="http://schemas.microsoft.com/office/drawing/2014/main" id="{7791BDA5-DC54-E0D6-5AC5-FDBD5B5AB88E}"/>
              </a:ext>
            </a:extLst>
          </p:cNvPr>
          <p:cNvGrpSpPr/>
          <p:nvPr/>
        </p:nvGrpSpPr>
        <p:grpSpPr>
          <a:xfrm>
            <a:off x="5028756" y="1022170"/>
            <a:ext cx="2308736" cy="3310858"/>
            <a:chOff x="5110203" y="1006031"/>
            <a:chExt cx="2308736" cy="3310858"/>
          </a:xfrm>
        </p:grpSpPr>
        <p:grpSp>
          <p:nvGrpSpPr>
            <p:cNvPr id="45" name="Group 44">
              <a:extLst>
                <a:ext uri="{FF2B5EF4-FFF2-40B4-BE49-F238E27FC236}">
                  <a16:creationId xmlns:a16="http://schemas.microsoft.com/office/drawing/2014/main" id="{6E5B5554-2E82-090A-9594-B40257C53B0B}"/>
                </a:ext>
              </a:extLst>
            </p:cNvPr>
            <p:cNvGrpSpPr/>
            <p:nvPr/>
          </p:nvGrpSpPr>
          <p:grpSpPr>
            <a:xfrm>
              <a:off x="5110203" y="1006031"/>
              <a:ext cx="2308736" cy="3310858"/>
              <a:chOff x="4829995" y="988728"/>
              <a:chExt cx="2209568" cy="3310858"/>
            </a:xfrm>
          </p:grpSpPr>
          <p:sp>
            <p:nvSpPr>
              <p:cNvPr id="11" name="Rectangle 10">
                <a:extLst>
                  <a:ext uri="{FF2B5EF4-FFF2-40B4-BE49-F238E27FC236}">
                    <a16:creationId xmlns:a16="http://schemas.microsoft.com/office/drawing/2014/main" id="{2ADAAA20-E495-585D-302E-1739F2FAB9EF}"/>
                  </a:ext>
                </a:extLst>
              </p:cNvPr>
              <p:cNvSpPr/>
              <p:nvPr/>
            </p:nvSpPr>
            <p:spPr>
              <a:xfrm>
                <a:off x="4853204" y="988728"/>
                <a:ext cx="2158060" cy="329184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E26BA0-EB28-C22C-A717-6BA3CA5E23AB}"/>
                  </a:ext>
                </a:extLst>
              </p:cNvPr>
              <p:cNvSpPr txBox="1"/>
              <p:nvPr/>
            </p:nvSpPr>
            <p:spPr>
              <a:xfrm>
                <a:off x="4829995" y="1046710"/>
                <a:ext cx="2158060" cy="174529"/>
              </a:xfrm>
              <a:prstGeom prst="rect">
                <a:avLst/>
              </a:prstGeom>
              <a:noFill/>
            </p:spPr>
            <p:txBody>
              <a:bodyPr wrap="square" rtlCol="0">
                <a:spAutoFit/>
              </a:bodyPr>
              <a:lstStyle/>
              <a:p>
                <a:pPr algn="ctr"/>
                <a:r>
                  <a:rPr lang="en-US" sz="1200" b="1"/>
                  <a:t>Administrative</a:t>
                </a:r>
              </a:p>
            </p:txBody>
          </p:sp>
          <p:sp>
            <p:nvSpPr>
              <p:cNvPr id="13" name="TextBox 12">
                <a:extLst>
                  <a:ext uri="{FF2B5EF4-FFF2-40B4-BE49-F238E27FC236}">
                    <a16:creationId xmlns:a16="http://schemas.microsoft.com/office/drawing/2014/main" id="{0EAEAE88-CB1E-39A6-7AFB-203E22C0F620}"/>
                  </a:ext>
                </a:extLst>
              </p:cNvPr>
              <p:cNvSpPr txBox="1"/>
              <p:nvPr/>
            </p:nvSpPr>
            <p:spPr>
              <a:xfrm>
                <a:off x="4872361" y="1415857"/>
                <a:ext cx="2167202" cy="2883729"/>
              </a:xfrm>
              <a:prstGeom prst="rect">
                <a:avLst/>
              </a:prstGeom>
              <a:noFill/>
            </p:spPr>
            <p:txBody>
              <a:bodyPr wrap="square" rtlCol="0">
                <a:spAutoFit/>
              </a:bodyPr>
              <a:lstStyle/>
              <a:p>
                <a:r>
                  <a:rPr lang="en-US" sz="1200"/>
                  <a:t>This is an administrative, procedural or organizational requirement that an individual or entity seeking to obtain or maintain a license or certificate from DCY must follow. This includes, but is not limited to: the application process and the type/qualifications individuals or entities able to receive the certificate or license; the duty to safeguard information; group size and occupancy limitations; and general programming requirements. </a:t>
                </a:r>
              </a:p>
            </p:txBody>
          </p:sp>
        </p:grpSp>
        <p:sp>
          <p:nvSpPr>
            <p:cNvPr id="50" name="Rectangle 49">
              <a:extLst>
                <a:ext uri="{FF2B5EF4-FFF2-40B4-BE49-F238E27FC236}">
                  <a16:creationId xmlns:a16="http://schemas.microsoft.com/office/drawing/2014/main" id="{08E39DE9-5A84-D0BF-F60E-7DB6B522EC0C}"/>
                </a:ext>
              </a:extLst>
            </p:cNvPr>
            <p:cNvSpPr/>
            <p:nvPr/>
          </p:nvSpPr>
          <p:spPr>
            <a:xfrm>
              <a:off x="5137455" y="1006645"/>
              <a:ext cx="2245790" cy="3402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3. Administrative</a:t>
              </a:r>
            </a:p>
          </p:txBody>
        </p:sp>
      </p:grpSp>
      <p:grpSp>
        <p:nvGrpSpPr>
          <p:cNvPr id="54" name="Group 53">
            <a:extLst>
              <a:ext uri="{FF2B5EF4-FFF2-40B4-BE49-F238E27FC236}">
                <a16:creationId xmlns:a16="http://schemas.microsoft.com/office/drawing/2014/main" id="{8EA97FED-EA71-3CED-A37A-59A7EFC73F4C}"/>
              </a:ext>
            </a:extLst>
          </p:cNvPr>
          <p:cNvGrpSpPr/>
          <p:nvPr/>
        </p:nvGrpSpPr>
        <p:grpSpPr>
          <a:xfrm>
            <a:off x="7370912" y="1021274"/>
            <a:ext cx="2290512" cy="3291840"/>
            <a:chOff x="7432254" y="997880"/>
            <a:chExt cx="2290512" cy="3291840"/>
          </a:xfrm>
        </p:grpSpPr>
        <p:grpSp>
          <p:nvGrpSpPr>
            <p:cNvPr id="30" name="Group 29">
              <a:extLst>
                <a:ext uri="{FF2B5EF4-FFF2-40B4-BE49-F238E27FC236}">
                  <a16:creationId xmlns:a16="http://schemas.microsoft.com/office/drawing/2014/main" id="{E2573EA1-135D-6AF2-C954-10165A187E41}"/>
                </a:ext>
              </a:extLst>
            </p:cNvPr>
            <p:cNvGrpSpPr/>
            <p:nvPr/>
          </p:nvGrpSpPr>
          <p:grpSpPr>
            <a:xfrm>
              <a:off x="7432254" y="997880"/>
              <a:ext cx="2290512" cy="3291840"/>
              <a:chOff x="7892126" y="1661893"/>
              <a:chExt cx="1301178" cy="5070423"/>
            </a:xfrm>
          </p:grpSpPr>
          <p:sp>
            <p:nvSpPr>
              <p:cNvPr id="31" name="Rectangle 30">
                <a:extLst>
                  <a:ext uri="{FF2B5EF4-FFF2-40B4-BE49-F238E27FC236}">
                    <a16:creationId xmlns:a16="http://schemas.microsoft.com/office/drawing/2014/main" id="{18D156D0-BBD2-2FF2-AD15-988A9A6C7328}"/>
                  </a:ext>
                </a:extLst>
              </p:cNvPr>
              <p:cNvSpPr/>
              <p:nvPr/>
            </p:nvSpPr>
            <p:spPr>
              <a:xfrm>
                <a:off x="7894043" y="1661893"/>
                <a:ext cx="1280160" cy="507042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6EDC7B9-36E1-C94D-8982-318283BBD3A4}"/>
                  </a:ext>
                </a:extLst>
              </p:cNvPr>
              <p:cNvSpPr txBox="1"/>
              <p:nvPr/>
            </p:nvSpPr>
            <p:spPr>
              <a:xfrm>
                <a:off x="7892126" y="2330725"/>
                <a:ext cx="1301178" cy="1866379"/>
              </a:xfrm>
              <a:prstGeom prst="rect">
                <a:avLst/>
              </a:prstGeom>
              <a:noFill/>
            </p:spPr>
            <p:txBody>
              <a:bodyPr wrap="square" rtlCol="0">
                <a:spAutoFit/>
              </a:bodyPr>
              <a:lstStyle/>
              <a:p>
                <a:r>
                  <a:rPr lang="en-US" sz="1200"/>
                  <a:t>This a requirement relates to staffing levels, staff credentials, and certified individuals (foster, kinship, adoption) training and professional development, etc. </a:t>
                </a:r>
              </a:p>
            </p:txBody>
          </p:sp>
        </p:grpSp>
        <p:sp>
          <p:nvSpPr>
            <p:cNvPr id="51" name="Rectangle 50">
              <a:extLst>
                <a:ext uri="{FF2B5EF4-FFF2-40B4-BE49-F238E27FC236}">
                  <a16:creationId xmlns:a16="http://schemas.microsoft.com/office/drawing/2014/main" id="{C560BCFC-6D28-082D-65B1-EBDE3FD5147C}"/>
                </a:ext>
              </a:extLst>
            </p:cNvPr>
            <p:cNvSpPr/>
            <p:nvPr/>
          </p:nvSpPr>
          <p:spPr>
            <a:xfrm>
              <a:off x="7432254" y="1008530"/>
              <a:ext cx="2261285" cy="3402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4. Qualifications, Training and Professional Dev</a:t>
              </a:r>
            </a:p>
          </p:txBody>
        </p:sp>
      </p:grpSp>
      <p:grpSp>
        <p:nvGrpSpPr>
          <p:cNvPr id="56" name="Group 55">
            <a:extLst>
              <a:ext uri="{FF2B5EF4-FFF2-40B4-BE49-F238E27FC236}">
                <a16:creationId xmlns:a16="http://schemas.microsoft.com/office/drawing/2014/main" id="{FFBE5BD8-D167-556A-790D-2DA825346232}"/>
              </a:ext>
            </a:extLst>
          </p:cNvPr>
          <p:cNvGrpSpPr/>
          <p:nvPr/>
        </p:nvGrpSpPr>
        <p:grpSpPr>
          <a:xfrm>
            <a:off x="9670240" y="1021274"/>
            <a:ext cx="2286000" cy="3291840"/>
            <a:chOff x="9735809" y="1029620"/>
            <a:chExt cx="2286000" cy="3291840"/>
          </a:xfrm>
        </p:grpSpPr>
        <p:sp>
          <p:nvSpPr>
            <p:cNvPr id="7" name="Rectangle 6">
              <a:extLst>
                <a:ext uri="{FF2B5EF4-FFF2-40B4-BE49-F238E27FC236}">
                  <a16:creationId xmlns:a16="http://schemas.microsoft.com/office/drawing/2014/main" id="{1AED07A7-4DD0-AA32-2CA6-72741D030CF2}"/>
                </a:ext>
              </a:extLst>
            </p:cNvPr>
            <p:cNvSpPr/>
            <p:nvPr/>
          </p:nvSpPr>
          <p:spPr>
            <a:xfrm>
              <a:off x="9735809" y="1029620"/>
              <a:ext cx="2286000" cy="329184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67FC744-2B10-639A-D243-38495A2A89E6}"/>
                </a:ext>
              </a:extLst>
            </p:cNvPr>
            <p:cNvSpPr/>
            <p:nvPr/>
          </p:nvSpPr>
          <p:spPr>
            <a:xfrm>
              <a:off x="9740206" y="1029620"/>
              <a:ext cx="2274855" cy="3402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5. Health, Nutrition and Safety</a:t>
              </a:r>
            </a:p>
          </p:txBody>
        </p:sp>
      </p:grpSp>
      <p:sp>
        <p:nvSpPr>
          <p:cNvPr id="57" name="Rectangle 56">
            <a:extLst>
              <a:ext uri="{FF2B5EF4-FFF2-40B4-BE49-F238E27FC236}">
                <a16:creationId xmlns:a16="http://schemas.microsoft.com/office/drawing/2014/main" id="{034A6277-14FA-FCC7-E13A-CE5DC76B2BEB}"/>
              </a:ext>
            </a:extLst>
          </p:cNvPr>
          <p:cNvSpPr/>
          <p:nvPr/>
        </p:nvSpPr>
        <p:spPr>
          <a:xfrm>
            <a:off x="1662129" y="4411520"/>
            <a:ext cx="2179327" cy="3402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6. Monitoring</a:t>
            </a:r>
          </a:p>
        </p:txBody>
      </p:sp>
      <p:sp>
        <p:nvSpPr>
          <p:cNvPr id="58" name="Rectangle 57">
            <a:extLst>
              <a:ext uri="{FF2B5EF4-FFF2-40B4-BE49-F238E27FC236}">
                <a16:creationId xmlns:a16="http://schemas.microsoft.com/office/drawing/2014/main" id="{8C9CA819-9CC4-B8A2-A347-8D3D03A15B39}"/>
              </a:ext>
            </a:extLst>
          </p:cNvPr>
          <p:cNvSpPr/>
          <p:nvPr/>
        </p:nvSpPr>
        <p:spPr>
          <a:xfrm>
            <a:off x="3938024" y="4395665"/>
            <a:ext cx="2247780" cy="3402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7. Behavioral Management and Learning</a:t>
            </a:r>
          </a:p>
        </p:txBody>
      </p:sp>
      <p:sp>
        <p:nvSpPr>
          <p:cNvPr id="59" name="Rectangle 58">
            <a:extLst>
              <a:ext uri="{FF2B5EF4-FFF2-40B4-BE49-F238E27FC236}">
                <a16:creationId xmlns:a16="http://schemas.microsoft.com/office/drawing/2014/main" id="{2E555FC4-A2BA-6923-CF9A-B3167883DC7B}"/>
              </a:ext>
            </a:extLst>
          </p:cNvPr>
          <p:cNvSpPr/>
          <p:nvPr/>
        </p:nvSpPr>
        <p:spPr>
          <a:xfrm>
            <a:off x="6337676" y="4383426"/>
            <a:ext cx="2322138" cy="3402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8. Transportation and Field Trips</a:t>
            </a:r>
          </a:p>
        </p:txBody>
      </p:sp>
      <p:sp>
        <p:nvSpPr>
          <p:cNvPr id="60" name="Rectangle 59">
            <a:extLst>
              <a:ext uri="{FF2B5EF4-FFF2-40B4-BE49-F238E27FC236}">
                <a16:creationId xmlns:a16="http://schemas.microsoft.com/office/drawing/2014/main" id="{A72B7836-B11A-9032-41D0-6798DCECA3A7}"/>
              </a:ext>
            </a:extLst>
          </p:cNvPr>
          <p:cNvSpPr/>
          <p:nvPr/>
        </p:nvSpPr>
        <p:spPr>
          <a:xfrm>
            <a:off x="8753770" y="4364962"/>
            <a:ext cx="2247346" cy="3402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9. SUTQ</a:t>
            </a:r>
          </a:p>
        </p:txBody>
      </p:sp>
    </p:spTree>
    <p:extLst>
      <p:ext uri="{BB962C8B-B14F-4D97-AF65-F5344CB8AC3E}">
        <p14:creationId xmlns:p14="http://schemas.microsoft.com/office/powerpoint/2010/main" val="3613952773"/>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F949BE-C210-B36D-0638-78ED4E27BD7B}"/>
              </a:ext>
            </a:extLst>
          </p:cNvPr>
          <p:cNvSpPr>
            <a:spLocks noGrp="1"/>
          </p:cNvSpPr>
          <p:nvPr>
            <p:ph type="title"/>
          </p:nvPr>
        </p:nvSpPr>
        <p:spPr/>
        <p:txBody>
          <a:bodyPr/>
          <a:lstStyle/>
          <a:p>
            <a:r>
              <a:rPr lang="en-US"/>
              <a:t>TENTATIVE Early care and education timeline</a:t>
            </a:r>
          </a:p>
        </p:txBody>
      </p:sp>
      <p:graphicFrame>
        <p:nvGraphicFramePr>
          <p:cNvPr id="4" name="Table 3">
            <a:extLst>
              <a:ext uri="{FF2B5EF4-FFF2-40B4-BE49-F238E27FC236}">
                <a16:creationId xmlns:a16="http://schemas.microsoft.com/office/drawing/2014/main" id="{6BFD1F5B-85FC-ED0B-5473-C5A9A1E8DF0D}"/>
              </a:ext>
            </a:extLst>
          </p:cNvPr>
          <p:cNvGraphicFramePr>
            <a:graphicFrameLocks noGrp="1"/>
          </p:cNvGraphicFramePr>
          <p:nvPr/>
        </p:nvGraphicFramePr>
        <p:xfrm>
          <a:off x="0" y="1006262"/>
          <a:ext cx="12191988" cy="5031683"/>
        </p:xfrm>
        <a:graphic>
          <a:graphicData uri="http://schemas.openxmlformats.org/drawingml/2006/table">
            <a:tbl>
              <a:tblPr firstRow="1" bandRow="1">
                <a:tableStyleId>{D7AC3CCA-C797-4891-BE02-D94E43425B78}</a:tableStyleId>
              </a:tblPr>
              <a:tblGrid>
                <a:gridCol w="3940095">
                  <a:extLst>
                    <a:ext uri="{9D8B030D-6E8A-4147-A177-3AD203B41FA5}">
                      <a16:colId xmlns:a16="http://schemas.microsoft.com/office/drawing/2014/main" val="3274384981"/>
                    </a:ext>
                  </a:extLst>
                </a:gridCol>
                <a:gridCol w="211587">
                  <a:extLst>
                    <a:ext uri="{9D8B030D-6E8A-4147-A177-3AD203B41FA5}">
                      <a16:colId xmlns:a16="http://schemas.microsoft.com/office/drawing/2014/main" val="1882634155"/>
                    </a:ext>
                  </a:extLst>
                </a:gridCol>
                <a:gridCol w="211587">
                  <a:extLst>
                    <a:ext uri="{9D8B030D-6E8A-4147-A177-3AD203B41FA5}">
                      <a16:colId xmlns:a16="http://schemas.microsoft.com/office/drawing/2014/main" val="937804134"/>
                    </a:ext>
                  </a:extLst>
                </a:gridCol>
                <a:gridCol w="211587">
                  <a:extLst>
                    <a:ext uri="{9D8B030D-6E8A-4147-A177-3AD203B41FA5}">
                      <a16:colId xmlns:a16="http://schemas.microsoft.com/office/drawing/2014/main" val="2203876038"/>
                    </a:ext>
                  </a:extLst>
                </a:gridCol>
                <a:gridCol w="211587">
                  <a:extLst>
                    <a:ext uri="{9D8B030D-6E8A-4147-A177-3AD203B41FA5}">
                      <a16:colId xmlns:a16="http://schemas.microsoft.com/office/drawing/2014/main" val="12430249"/>
                    </a:ext>
                  </a:extLst>
                </a:gridCol>
                <a:gridCol w="211587">
                  <a:extLst>
                    <a:ext uri="{9D8B030D-6E8A-4147-A177-3AD203B41FA5}">
                      <a16:colId xmlns:a16="http://schemas.microsoft.com/office/drawing/2014/main" val="3725366244"/>
                    </a:ext>
                  </a:extLst>
                </a:gridCol>
                <a:gridCol w="211587">
                  <a:extLst>
                    <a:ext uri="{9D8B030D-6E8A-4147-A177-3AD203B41FA5}">
                      <a16:colId xmlns:a16="http://schemas.microsoft.com/office/drawing/2014/main" val="3531749204"/>
                    </a:ext>
                  </a:extLst>
                </a:gridCol>
                <a:gridCol w="211587">
                  <a:extLst>
                    <a:ext uri="{9D8B030D-6E8A-4147-A177-3AD203B41FA5}">
                      <a16:colId xmlns:a16="http://schemas.microsoft.com/office/drawing/2014/main" val="1685565292"/>
                    </a:ext>
                  </a:extLst>
                </a:gridCol>
                <a:gridCol w="211587">
                  <a:extLst>
                    <a:ext uri="{9D8B030D-6E8A-4147-A177-3AD203B41FA5}">
                      <a16:colId xmlns:a16="http://schemas.microsoft.com/office/drawing/2014/main" val="2570185401"/>
                    </a:ext>
                  </a:extLst>
                </a:gridCol>
                <a:gridCol w="211587">
                  <a:extLst>
                    <a:ext uri="{9D8B030D-6E8A-4147-A177-3AD203B41FA5}">
                      <a16:colId xmlns:a16="http://schemas.microsoft.com/office/drawing/2014/main" val="4275690520"/>
                    </a:ext>
                  </a:extLst>
                </a:gridCol>
                <a:gridCol w="211587">
                  <a:extLst>
                    <a:ext uri="{9D8B030D-6E8A-4147-A177-3AD203B41FA5}">
                      <a16:colId xmlns:a16="http://schemas.microsoft.com/office/drawing/2014/main" val="1625045869"/>
                    </a:ext>
                  </a:extLst>
                </a:gridCol>
                <a:gridCol w="211587">
                  <a:extLst>
                    <a:ext uri="{9D8B030D-6E8A-4147-A177-3AD203B41FA5}">
                      <a16:colId xmlns:a16="http://schemas.microsoft.com/office/drawing/2014/main" val="287867479"/>
                    </a:ext>
                  </a:extLst>
                </a:gridCol>
                <a:gridCol w="211587">
                  <a:extLst>
                    <a:ext uri="{9D8B030D-6E8A-4147-A177-3AD203B41FA5}">
                      <a16:colId xmlns:a16="http://schemas.microsoft.com/office/drawing/2014/main" val="291980729"/>
                    </a:ext>
                  </a:extLst>
                </a:gridCol>
                <a:gridCol w="211587">
                  <a:extLst>
                    <a:ext uri="{9D8B030D-6E8A-4147-A177-3AD203B41FA5}">
                      <a16:colId xmlns:a16="http://schemas.microsoft.com/office/drawing/2014/main" val="4032042601"/>
                    </a:ext>
                  </a:extLst>
                </a:gridCol>
                <a:gridCol w="211587">
                  <a:extLst>
                    <a:ext uri="{9D8B030D-6E8A-4147-A177-3AD203B41FA5}">
                      <a16:colId xmlns:a16="http://schemas.microsoft.com/office/drawing/2014/main" val="3584956603"/>
                    </a:ext>
                  </a:extLst>
                </a:gridCol>
                <a:gridCol w="211587">
                  <a:extLst>
                    <a:ext uri="{9D8B030D-6E8A-4147-A177-3AD203B41FA5}">
                      <a16:colId xmlns:a16="http://schemas.microsoft.com/office/drawing/2014/main" val="1546580457"/>
                    </a:ext>
                  </a:extLst>
                </a:gridCol>
                <a:gridCol w="211587">
                  <a:extLst>
                    <a:ext uri="{9D8B030D-6E8A-4147-A177-3AD203B41FA5}">
                      <a16:colId xmlns:a16="http://schemas.microsoft.com/office/drawing/2014/main" val="4168214510"/>
                    </a:ext>
                  </a:extLst>
                </a:gridCol>
                <a:gridCol w="211587">
                  <a:extLst>
                    <a:ext uri="{9D8B030D-6E8A-4147-A177-3AD203B41FA5}">
                      <a16:colId xmlns:a16="http://schemas.microsoft.com/office/drawing/2014/main" val="3477421625"/>
                    </a:ext>
                  </a:extLst>
                </a:gridCol>
                <a:gridCol w="211587">
                  <a:extLst>
                    <a:ext uri="{9D8B030D-6E8A-4147-A177-3AD203B41FA5}">
                      <a16:colId xmlns:a16="http://schemas.microsoft.com/office/drawing/2014/main" val="4142829083"/>
                    </a:ext>
                  </a:extLst>
                </a:gridCol>
                <a:gridCol w="211587">
                  <a:extLst>
                    <a:ext uri="{9D8B030D-6E8A-4147-A177-3AD203B41FA5}">
                      <a16:colId xmlns:a16="http://schemas.microsoft.com/office/drawing/2014/main" val="83523232"/>
                    </a:ext>
                  </a:extLst>
                </a:gridCol>
                <a:gridCol w="211587">
                  <a:extLst>
                    <a:ext uri="{9D8B030D-6E8A-4147-A177-3AD203B41FA5}">
                      <a16:colId xmlns:a16="http://schemas.microsoft.com/office/drawing/2014/main" val="3853016693"/>
                    </a:ext>
                  </a:extLst>
                </a:gridCol>
                <a:gridCol w="211587">
                  <a:extLst>
                    <a:ext uri="{9D8B030D-6E8A-4147-A177-3AD203B41FA5}">
                      <a16:colId xmlns:a16="http://schemas.microsoft.com/office/drawing/2014/main" val="483912014"/>
                    </a:ext>
                  </a:extLst>
                </a:gridCol>
                <a:gridCol w="211587">
                  <a:extLst>
                    <a:ext uri="{9D8B030D-6E8A-4147-A177-3AD203B41FA5}">
                      <a16:colId xmlns:a16="http://schemas.microsoft.com/office/drawing/2014/main" val="1699492993"/>
                    </a:ext>
                  </a:extLst>
                </a:gridCol>
                <a:gridCol w="211587">
                  <a:extLst>
                    <a:ext uri="{9D8B030D-6E8A-4147-A177-3AD203B41FA5}">
                      <a16:colId xmlns:a16="http://schemas.microsoft.com/office/drawing/2014/main" val="264186182"/>
                    </a:ext>
                  </a:extLst>
                </a:gridCol>
                <a:gridCol w="211587">
                  <a:extLst>
                    <a:ext uri="{9D8B030D-6E8A-4147-A177-3AD203B41FA5}">
                      <a16:colId xmlns:a16="http://schemas.microsoft.com/office/drawing/2014/main" val="3957847429"/>
                    </a:ext>
                  </a:extLst>
                </a:gridCol>
                <a:gridCol w="211587">
                  <a:extLst>
                    <a:ext uri="{9D8B030D-6E8A-4147-A177-3AD203B41FA5}">
                      <a16:colId xmlns:a16="http://schemas.microsoft.com/office/drawing/2014/main" val="1084549604"/>
                    </a:ext>
                  </a:extLst>
                </a:gridCol>
                <a:gridCol w="211587">
                  <a:extLst>
                    <a:ext uri="{9D8B030D-6E8A-4147-A177-3AD203B41FA5}">
                      <a16:colId xmlns:a16="http://schemas.microsoft.com/office/drawing/2014/main" val="836134087"/>
                    </a:ext>
                  </a:extLst>
                </a:gridCol>
                <a:gridCol w="211587">
                  <a:extLst>
                    <a:ext uri="{9D8B030D-6E8A-4147-A177-3AD203B41FA5}">
                      <a16:colId xmlns:a16="http://schemas.microsoft.com/office/drawing/2014/main" val="560117737"/>
                    </a:ext>
                  </a:extLst>
                </a:gridCol>
                <a:gridCol w="211587">
                  <a:extLst>
                    <a:ext uri="{9D8B030D-6E8A-4147-A177-3AD203B41FA5}">
                      <a16:colId xmlns:a16="http://schemas.microsoft.com/office/drawing/2014/main" val="4294873579"/>
                    </a:ext>
                  </a:extLst>
                </a:gridCol>
                <a:gridCol w="211587">
                  <a:extLst>
                    <a:ext uri="{9D8B030D-6E8A-4147-A177-3AD203B41FA5}">
                      <a16:colId xmlns:a16="http://schemas.microsoft.com/office/drawing/2014/main" val="3865067325"/>
                    </a:ext>
                  </a:extLst>
                </a:gridCol>
                <a:gridCol w="211587">
                  <a:extLst>
                    <a:ext uri="{9D8B030D-6E8A-4147-A177-3AD203B41FA5}">
                      <a16:colId xmlns:a16="http://schemas.microsoft.com/office/drawing/2014/main" val="2055343300"/>
                    </a:ext>
                  </a:extLst>
                </a:gridCol>
                <a:gridCol w="211587">
                  <a:extLst>
                    <a:ext uri="{9D8B030D-6E8A-4147-A177-3AD203B41FA5}">
                      <a16:colId xmlns:a16="http://schemas.microsoft.com/office/drawing/2014/main" val="7834024"/>
                    </a:ext>
                  </a:extLst>
                </a:gridCol>
                <a:gridCol w="211587">
                  <a:extLst>
                    <a:ext uri="{9D8B030D-6E8A-4147-A177-3AD203B41FA5}">
                      <a16:colId xmlns:a16="http://schemas.microsoft.com/office/drawing/2014/main" val="3752143510"/>
                    </a:ext>
                  </a:extLst>
                </a:gridCol>
                <a:gridCol w="211587">
                  <a:extLst>
                    <a:ext uri="{9D8B030D-6E8A-4147-A177-3AD203B41FA5}">
                      <a16:colId xmlns:a16="http://schemas.microsoft.com/office/drawing/2014/main" val="4094903236"/>
                    </a:ext>
                  </a:extLst>
                </a:gridCol>
                <a:gridCol w="211587">
                  <a:extLst>
                    <a:ext uri="{9D8B030D-6E8A-4147-A177-3AD203B41FA5}">
                      <a16:colId xmlns:a16="http://schemas.microsoft.com/office/drawing/2014/main" val="1132124077"/>
                    </a:ext>
                  </a:extLst>
                </a:gridCol>
                <a:gridCol w="211587">
                  <a:extLst>
                    <a:ext uri="{9D8B030D-6E8A-4147-A177-3AD203B41FA5}">
                      <a16:colId xmlns:a16="http://schemas.microsoft.com/office/drawing/2014/main" val="4126501729"/>
                    </a:ext>
                  </a:extLst>
                </a:gridCol>
                <a:gridCol w="211587">
                  <a:extLst>
                    <a:ext uri="{9D8B030D-6E8A-4147-A177-3AD203B41FA5}">
                      <a16:colId xmlns:a16="http://schemas.microsoft.com/office/drawing/2014/main" val="498169363"/>
                    </a:ext>
                  </a:extLst>
                </a:gridCol>
                <a:gridCol w="211587">
                  <a:extLst>
                    <a:ext uri="{9D8B030D-6E8A-4147-A177-3AD203B41FA5}">
                      <a16:colId xmlns:a16="http://schemas.microsoft.com/office/drawing/2014/main" val="1384837859"/>
                    </a:ext>
                  </a:extLst>
                </a:gridCol>
                <a:gridCol w="211587">
                  <a:extLst>
                    <a:ext uri="{9D8B030D-6E8A-4147-A177-3AD203B41FA5}">
                      <a16:colId xmlns:a16="http://schemas.microsoft.com/office/drawing/2014/main" val="1773643803"/>
                    </a:ext>
                  </a:extLst>
                </a:gridCol>
                <a:gridCol w="211587">
                  <a:extLst>
                    <a:ext uri="{9D8B030D-6E8A-4147-A177-3AD203B41FA5}">
                      <a16:colId xmlns:a16="http://schemas.microsoft.com/office/drawing/2014/main" val="750290523"/>
                    </a:ext>
                  </a:extLst>
                </a:gridCol>
              </a:tblGrid>
              <a:tr h="248960">
                <a:tc rowSpan="3">
                  <a:txBody>
                    <a:bodyPr/>
                    <a:lstStyle/>
                    <a:p>
                      <a:pPr algn="l" fontAlgn="b"/>
                      <a:r>
                        <a:rPr lang="en-US" sz="1600" i="1" u="none" strike="noStrike">
                          <a:solidFill>
                            <a:schemeClr val="bg1"/>
                          </a:solidFill>
                          <a:effectLst/>
                        </a:rPr>
                        <a:t>Activities</a:t>
                      </a:r>
                      <a:endParaRPr lang="en-US" sz="1600" b="0" i="1" u="none" strike="noStrike">
                        <a:solidFill>
                          <a:schemeClr val="bg1"/>
                        </a:solidFill>
                        <a:effectLst/>
                        <a:latin typeface="Calibri" panose="020F0502020204030204" pitchFamily="34" charset="0"/>
                      </a:endParaRPr>
                    </a:p>
                  </a:txBody>
                  <a:tcPr marL="3947" marR="3947" marT="3947" marB="0" anchor="ctr">
                    <a:solidFill>
                      <a:schemeClr val="accent2"/>
                    </a:solidFill>
                  </a:tcPr>
                </a:tc>
                <a:tc gridSpan="13">
                  <a:txBody>
                    <a:bodyPr/>
                    <a:lstStyle/>
                    <a:p>
                      <a:pPr algn="ctr"/>
                      <a:r>
                        <a:rPr lang="en-US" sz="1400" b="1" u="none" strike="noStrike" kern="1200">
                          <a:solidFill>
                            <a:schemeClr val="bg1"/>
                          </a:solidFill>
                          <a:effectLst/>
                          <a:latin typeface="+mn-lt"/>
                          <a:ea typeface="+mn-ea"/>
                          <a:cs typeface="+mn-cs"/>
                        </a:rPr>
                        <a:t>2024</a:t>
                      </a:r>
                    </a:p>
                  </a:txBody>
                  <a:tcPr anchor="c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6">
                  <a:txBody>
                    <a:bodyPr/>
                    <a:lstStyle/>
                    <a:p>
                      <a:pPr algn="ctr" fontAlgn="b"/>
                      <a:r>
                        <a:rPr lang="en-US" sz="1400" u="none" strike="noStrike">
                          <a:solidFill>
                            <a:schemeClr val="bg1"/>
                          </a:solidFill>
                          <a:effectLst/>
                        </a:rPr>
                        <a:t>2025</a:t>
                      </a:r>
                      <a:endParaRPr lang="en-US" sz="1400" b="0" i="0" u="none" strike="noStrike">
                        <a:solidFill>
                          <a:schemeClr val="bg1"/>
                        </a:solidFill>
                        <a:effectLst/>
                        <a:latin typeface="Calibri" panose="020F0502020204030204" pitchFamily="34" charset="0"/>
                      </a:endParaRPr>
                    </a:p>
                  </a:txBody>
                  <a:tcPr marL="3947" marR="3947" marT="3947" marB="0" anchor="c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200" b="0" i="0" u="none" strike="noStrike">
                        <a:solidFill>
                          <a:schemeClr val="bg1"/>
                        </a:solidFill>
                        <a:effectLst/>
                        <a:latin typeface="Calibri" panose="020F0502020204030204" pitchFamily="34" charset="0"/>
                      </a:endParaRPr>
                    </a:p>
                  </a:txBody>
                  <a:tcPr marL="3947" marR="3947" marT="3947" marB="0" anchor="ctr">
                    <a:solidFill>
                      <a:schemeClr val="accent2"/>
                    </a:solidFill>
                  </a:tcPr>
                </a:tc>
                <a:tc hMerge="1">
                  <a:txBody>
                    <a:bodyPr/>
                    <a:lstStyle/>
                    <a:p>
                      <a:pPr algn="ctr" fontAlgn="b"/>
                      <a:endParaRPr lang="en-US" sz="1200" b="0" i="0" u="none" strike="noStrike">
                        <a:solidFill>
                          <a:schemeClr val="bg1"/>
                        </a:solidFill>
                        <a:effectLst/>
                        <a:latin typeface="Calibri" panose="020F0502020204030204" pitchFamily="34" charset="0"/>
                      </a:endParaRPr>
                    </a:p>
                  </a:txBody>
                  <a:tcPr marL="3947" marR="3947" marT="3947" marB="0" anchor="ctr">
                    <a:solidFill>
                      <a:schemeClr val="accent2"/>
                    </a:solidFill>
                  </a:tcPr>
                </a:tc>
                <a:tc hMerge="1">
                  <a:txBody>
                    <a:bodyPr/>
                    <a:lstStyle/>
                    <a:p>
                      <a:pPr algn="ctr" fontAlgn="b"/>
                      <a:endParaRPr lang="en-US" sz="1200" b="0" i="0" u="none" strike="noStrike">
                        <a:solidFill>
                          <a:schemeClr val="bg1"/>
                        </a:solidFill>
                        <a:effectLst/>
                        <a:latin typeface="Calibri" panose="020F0502020204030204" pitchFamily="34" charset="0"/>
                      </a:endParaRPr>
                    </a:p>
                  </a:txBody>
                  <a:tcPr marL="3947" marR="3947" marT="3947" marB="0" anchor="ctr">
                    <a:solidFill>
                      <a:schemeClr val="accent2"/>
                    </a:solidFill>
                  </a:tcPr>
                </a:tc>
                <a:tc hMerge="1">
                  <a:txBody>
                    <a:bodyPr/>
                    <a:lstStyle/>
                    <a:p>
                      <a:pPr algn="ctr" fontAlgn="b"/>
                      <a:endParaRPr lang="en-US" sz="1200" b="0" i="0" u="none" strike="noStrike">
                        <a:solidFill>
                          <a:schemeClr val="bg1"/>
                        </a:solidFill>
                        <a:effectLst/>
                        <a:latin typeface="Calibri" panose="020F0502020204030204" pitchFamily="34" charset="0"/>
                      </a:endParaRPr>
                    </a:p>
                  </a:txBody>
                  <a:tcPr marL="3947" marR="3947" marT="3947" marB="0" anchor="ctr">
                    <a:solidFill>
                      <a:schemeClr val="accent2"/>
                    </a:solidFill>
                  </a:tcPr>
                </a:tc>
                <a:tc hMerge="1">
                  <a:txBody>
                    <a:bodyPr/>
                    <a:lstStyle/>
                    <a:p>
                      <a:pPr algn="ctr" fontAlgn="b"/>
                      <a:endParaRPr lang="en-US" sz="1200" b="0" i="0" u="none" strike="noStrike">
                        <a:solidFill>
                          <a:schemeClr val="bg1"/>
                        </a:solidFill>
                        <a:effectLst/>
                        <a:latin typeface="Calibri" panose="020F0502020204030204" pitchFamily="34" charset="0"/>
                      </a:endParaRPr>
                    </a:p>
                  </a:txBody>
                  <a:tcPr marL="3947" marR="3947" marT="3947" marB="0" anchor="ctr">
                    <a:solidFill>
                      <a:schemeClr val="accent2"/>
                    </a:solidFill>
                  </a:tcPr>
                </a:tc>
                <a:tc hMerge="1">
                  <a:txBody>
                    <a:bodyPr/>
                    <a:lstStyle/>
                    <a:p>
                      <a:pPr algn="ctr" fontAlgn="b"/>
                      <a:endParaRPr lang="en-US" sz="1200" b="0" i="0" u="none" strike="noStrike">
                        <a:solidFill>
                          <a:schemeClr val="bg1"/>
                        </a:solidFill>
                        <a:effectLst/>
                        <a:latin typeface="Calibri" panose="020F0502020204030204" pitchFamily="34" charset="0"/>
                      </a:endParaRPr>
                    </a:p>
                  </a:txBody>
                  <a:tcPr marL="3947" marR="3947" marT="3947" marB="0" anchor="ctr">
                    <a:solidFill>
                      <a:schemeClr val="accent2"/>
                    </a:solidFill>
                  </a:tcPr>
                </a:tc>
                <a:tc hMerge="1">
                  <a:txBody>
                    <a:bodyPr/>
                    <a:lstStyle/>
                    <a:p>
                      <a:pPr algn="ctr" fontAlgn="b"/>
                      <a:endParaRPr lang="en-US" sz="1200" b="0" i="0" u="none" strike="noStrike">
                        <a:solidFill>
                          <a:schemeClr val="bg1"/>
                        </a:solidFill>
                        <a:effectLst/>
                        <a:latin typeface="Calibri" panose="020F0502020204030204" pitchFamily="34" charset="0"/>
                      </a:endParaRPr>
                    </a:p>
                  </a:txBody>
                  <a:tcPr marL="3947" marR="3947" marT="3947" marB="0" anchor="ctr">
                    <a:solidFill>
                      <a:schemeClr val="accent2"/>
                    </a:solidFill>
                  </a:tcPr>
                </a:tc>
                <a:tc hMerge="1">
                  <a:txBody>
                    <a:bodyPr/>
                    <a:lstStyle/>
                    <a:p>
                      <a:pPr algn="ctr" fontAlgn="b"/>
                      <a:endParaRPr lang="en-US" sz="1200" b="0" i="0" u="none" strike="noStrike">
                        <a:solidFill>
                          <a:schemeClr val="bg1"/>
                        </a:solidFill>
                        <a:effectLst/>
                        <a:latin typeface="Calibri" panose="020F0502020204030204" pitchFamily="34" charset="0"/>
                      </a:endParaRPr>
                    </a:p>
                  </a:txBody>
                  <a:tcPr marL="3947" marR="3947" marT="3947" marB="0" anchor="ctr">
                    <a:solidFill>
                      <a:schemeClr val="accent2"/>
                    </a:solidFill>
                  </a:tcPr>
                </a:tc>
                <a:tc hMerge="1">
                  <a:txBody>
                    <a:bodyPr/>
                    <a:lstStyle/>
                    <a:p>
                      <a:pPr algn="ctr" fontAlgn="b"/>
                      <a:endParaRPr lang="en-US" sz="1200" b="0" i="0" u="none" strike="noStrike">
                        <a:solidFill>
                          <a:schemeClr val="bg1"/>
                        </a:solidFill>
                        <a:effectLst/>
                        <a:latin typeface="Calibri" panose="020F0502020204030204" pitchFamily="34" charset="0"/>
                      </a:endParaRPr>
                    </a:p>
                  </a:txBody>
                  <a:tcPr marL="3947" marR="3947" marT="3947" marB="0" anchor="ctr">
                    <a:solidFill>
                      <a:schemeClr val="accent2"/>
                    </a:solidFill>
                  </a:tcPr>
                </a:tc>
                <a:tc hMerge="1">
                  <a:txBody>
                    <a:bodyPr/>
                    <a:lstStyle/>
                    <a:p>
                      <a:pPr algn="ctr" fontAlgn="b"/>
                      <a:endParaRPr lang="en-US" sz="1200" b="0" i="0" u="none" strike="noStrike">
                        <a:solidFill>
                          <a:schemeClr val="bg1"/>
                        </a:solidFill>
                        <a:effectLst/>
                        <a:latin typeface="Calibri" panose="020F0502020204030204" pitchFamily="34" charset="0"/>
                      </a:endParaRPr>
                    </a:p>
                  </a:txBody>
                  <a:tcPr marL="3947" marR="3947" marT="3947" marB="0" anchor="ctr">
                    <a:solidFill>
                      <a:schemeClr val="accent2"/>
                    </a:solidFill>
                  </a:tcPr>
                </a:tc>
                <a:tc hMerge="1">
                  <a:txBody>
                    <a:bodyPr/>
                    <a:lstStyle/>
                    <a:p>
                      <a:pPr algn="ctr" fontAlgn="b"/>
                      <a:endParaRPr lang="en-US" sz="1200" b="0" i="0" u="none" strike="noStrike">
                        <a:solidFill>
                          <a:schemeClr val="bg1"/>
                        </a:solidFill>
                        <a:effectLst/>
                        <a:latin typeface="Calibri" panose="020F0502020204030204" pitchFamily="34" charset="0"/>
                      </a:endParaRPr>
                    </a:p>
                  </a:txBody>
                  <a:tcPr marL="3947" marR="3947" marT="3947" marB="0" anchor="ctr">
                    <a:solidFill>
                      <a:schemeClr val="accent2"/>
                    </a:solidFill>
                  </a:tcPr>
                </a:tc>
                <a:extLst>
                  <a:ext uri="{0D108BD9-81ED-4DB2-BD59-A6C34878D82A}">
                    <a16:rowId xmlns:a16="http://schemas.microsoft.com/office/drawing/2014/main" val="2896398767"/>
                  </a:ext>
                </a:extLst>
              </a:tr>
              <a:tr h="236781">
                <a:tc vMerge="1">
                  <a:txBody>
                    <a:bodyPr/>
                    <a:lstStyle/>
                    <a:p>
                      <a:pPr algn="l" fontAlgn="b"/>
                      <a:endParaRPr lang="en-US" sz="1400" b="1" i="1" u="none" strike="noStrike">
                        <a:solidFill>
                          <a:srgbClr val="000000"/>
                        </a:solidFill>
                        <a:effectLst/>
                        <a:latin typeface="Calibri" panose="020F0502020204030204" pitchFamily="34" charset="0"/>
                      </a:endParaRPr>
                    </a:p>
                  </a:txBody>
                  <a:tcPr marL="3947" marR="3947" marT="3947" marB="0" anchor="ctr">
                    <a:solidFill>
                      <a:srgbClr val="0E3F75"/>
                    </a:solidFill>
                  </a:tcPr>
                </a:tc>
                <a:tc gridSpan="4">
                  <a:txBody>
                    <a:bodyPr/>
                    <a:lstStyle/>
                    <a:p>
                      <a:pPr algn="ctr" fontAlgn="b"/>
                      <a:r>
                        <a:rPr lang="en-US" sz="1400" b="1" u="none" strike="noStrike">
                          <a:solidFill>
                            <a:schemeClr val="bg1"/>
                          </a:solidFill>
                          <a:effectLst/>
                        </a:rPr>
                        <a:t>Oct</a:t>
                      </a:r>
                      <a:endParaRPr lang="en-US" sz="1400" b="1" i="0" u="none" strike="noStrike">
                        <a:solidFill>
                          <a:schemeClr val="bg1"/>
                        </a:solidFill>
                        <a:effectLst/>
                        <a:latin typeface="Calibri" panose="020F0502020204030204" pitchFamily="34" charset="0"/>
                      </a:endParaRPr>
                    </a:p>
                  </a:txBody>
                  <a:tcPr marL="3947" marR="3947" marT="3947" marB="0" anchor="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400" b="1" u="none" strike="noStrike">
                          <a:solidFill>
                            <a:schemeClr val="bg1"/>
                          </a:solidFill>
                          <a:effectLst/>
                        </a:rPr>
                        <a:t>Nov</a:t>
                      </a:r>
                      <a:endParaRPr lang="en-US" sz="1400" b="1" i="0" u="none" strike="noStrike">
                        <a:solidFill>
                          <a:schemeClr val="bg1"/>
                        </a:solidFill>
                        <a:effectLst/>
                        <a:latin typeface="Calibri" panose="020F0502020204030204" pitchFamily="34" charset="0"/>
                      </a:endParaRPr>
                    </a:p>
                  </a:txBody>
                  <a:tcPr marL="3947" marR="3947" marT="3947" marB="0" anchor="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400" b="1" u="none" strike="noStrike">
                          <a:solidFill>
                            <a:schemeClr val="bg1"/>
                          </a:solidFill>
                          <a:effectLst/>
                        </a:rPr>
                        <a:t>Dec</a:t>
                      </a:r>
                      <a:endParaRPr lang="en-US" sz="1400" b="1" i="0" u="none" strike="noStrike">
                        <a:solidFill>
                          <a:schemeClr val="bg1"/>
                        </a:solidFill>
                        <a:effectLst/>
                        <a:latin typeface="Calibri" panose="020F0502020204030204" pitchFamily="34" charset="0"/>
                      </a:endParaRPr>
                    </a:p>
                  </a:txBody>
                  <a:tcPr marL="3947" marR="3947" marT="3947" marB="0" anchor="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400" b="1" u="none" strike="noStrike">
                          <a:solidFill>
                            <a:schemeClr val="bg1"/>
                          </a:solidFill>
                          <a:effectLst/>
                        </a:rPr>
                        <a:t>Jan</a:t>
                      </a:r>
                      <a:endParaRPr lang="en-US" sz="1400" b="1" i="0" u="none" strike="noStrike">
                        <a:solidFill>
                          <a:schemeClr val="bg1"/>
                        </a:solidFill>
                        <a:effectLst/>
                        <a:latin typeface="Calibri" panose="020F0502020204030204" pitchFamily="34" charset="0"/>
                      </a:endParaRPr>
                    </a:p>
                  </a:txBody>
                  <a:tcPr marL="3947" marR="3947" marT="3947" marB="0" anchor="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400" b="1" u="none" strike="noStrike">
                          <a:solidFill>
                            <a:schemeClr val="bg1"/>
                          </a:solidFill>
                          <a:effectLst/>
                        </a:rPr>
                        <a:t>Feb</a:t>
                      </a:r>
                      <a:endParaRPr lang="en-US" sz="1400" b="1" i="0" u="none" strike="noStrike">
                        <a:solidFill>
                          <a:schemeClr val="bg1"/>
                        </a:solidFill>
                        <a:effectLst/>
                        <a:latin typeface="Calibri" panose="020F0502020204030204" pitchFamily="34" charset="0"/>
                      </a:endParaRPr>
                    </a:p>
                  </a:txBody>
                  <a:tcPr marL="3947" marR="3947" marT="3947" marB="0" anchor="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400" b="1" u="none" strike="noStrike">
                          <a:solidFill>
                            <a:schemeClr val="bg1"/>
                          </a:solidFill>
                          <a:effectLst/>
                        </a:rPr>
                        <a:t>Mar</a:t>
                      </a:r>
                      <a:endParaRPr lang="en-US" sz="1400" b="1" i="0" u="none" strike="noStrike">
                        <a:solidFill>
                          <a:schemeClr val="bg1"/>
                        </a:solidFill>
                        <a:effectLst/>
                        <a:latin typeface="Calibri" panose="020F0502020204030204" pitchFamily="34" charset="0"/>
                      </a:endParaRPr>
                    </a:p>
                  </a:txBody>
                  <a:tcPr marL="3947" marR="3947" marT="3947" marB="0" anchor="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400" b="1" u="none" strike="noStrike">
                          <a:solidFill>
                            <a:schemeClr val="bg1"/>
                          </a:solidFill>
                          <a:effectLst/>
                        </a:rPr>
                        <a:t>Apr</a:t>
                      </a:r>
                      <a:endParaRPr lang="en-US" sz="1400" b="1" i="0" u="none" strike="noStrike">
                        <a:solidFill>
                          <a:schemeClr val="bg1"/>
                        </a:solidFill>
                        <a:effectLst/>
                        <a:latin typeface="Calibri" panose="020F0502020204030204" pitchFamily="34" charset="0"/>
                      </a:endParaRPr>
                    </a:p>
                  </a:txBody>
                  <a:tcPr marL="3947" marR="3947" marT="3947" marB="0" anchor="b">
                    <a:solidFill>
                      <a:schemeClr val="accent2"/>
                    </a:solidFill>
                  </a:tcPr>
                </a:tc>
                <a:tc hMerge="1">
                  <a:txBody>
                    <a:bodyPr/>
                    <a:lstStyle/>
                    <a:p>
                      <a:endParaRPr lang="en-US"/>
                    </a:p>
                  </a:txBody>
                  <a:tcPr/>
                </a:tc>
                <a:tc hMerge="1">
                  <a:txBody>
                    <a:bodyPr/>
                    <a:lstStyle/>
                    <a:p>
                      <a:pPr algn="ctr" fontAlgn="b"/>
                      <a:endParaRPr lang="en-US" sz="1100" b="1" i="0" u="none" strike="noStrike">
                        <a:solidFill>
                          <a:schemeClr val="bg1"/>
                        </a:solidFill>
                        <a:effectLst/>
                        <a:latin typeface="Calibri" panose="020F0502020204030204" pitchFamily="34" charset="0"/>
                      </a:endParaRPr>
                    </a:p>
                  </a:txBody>
                  <a:tcPr marL="3947" marR="3947" marT="3947" marB="0" anchor="b">
                    <a:solidFill>
                      <a:schemeClr val="accent2"/>
                    </a:solidFill>
                  </a:tcPr>
                </a:tc>
                <a:tc hMerge="1">
                  <a:txBody>
                    <a:bodyPr/>
                    <a:lstStyle/>
                    <a:p>
                      <a:pPr algn="ctr" fontAlgn="b"/>
                      <a:endParaRPr lang="en-US" sz="1100" b="1" i="0" u="none" strike="noStrike">
                        <a:solidFill>
                          <a:schemeClr val="bg1"/>
                        </a:solidFill>
                        <a:effectLst/>
                        <a:latin typeface="Calibri" panose="020F0502020204030204" pitchFamily="34" charset="0"/>
                      </a:endParaRPr>
                    </a:p>
                  </a:txBody>
                  <a:tcPr marL="3947" marR="3947" marT="3947" marB="0" anchor="b">
                    <a:solidFill>
                      <a:schemeClr val="accent2"/>
                    </a:solidFill>
                  </a:tcPr>
                </a:tc>
                <a:tc gridSpan="4">
                  <a:txBody>
                    <a:bodyPr/>
                    <a:lstStyle/>
                    <a:p>
                      <a:pPr algn="ctr" fontAlgn="b"/>
                      <a:r>
                        <a:rPr lang="en-US" sz="1400" b="1" i="0" u="none" strike="noStrike">
                          <a:solidFill>
                            <a:schemeClr val="bg1"/>
                          </a:solidFill>
                          <a:effectLst/>
                          <a:latin typeface="Calibri" panose="020F0502020204030204" pitchFamily="34" charset="0"/>
                        </a:rPr>
                        <a:t>May</a:t>
                      </a:r>
                    </a:p>
                  </a:txBody>
                  <a:tcPr marL="3947" marR="3947" marT="3947" marB="0" anchor="b">
                    <a:solidFill>
                      <a:schemeClr val="accent2"/>
                    </a:solidFill>
                  </a:tcPr>
                </a:tc>
                <a:tc hMerge="1">
                  <a:txBody>
                    <a:bodyPr/>
                    <a:lstStyle/>
                    <a:p>
                      <a:pPr algn="ctr" fontAlgn="b"/>
                      <a:endParaRPr lang="en-US" sz="1100" b="1" i="0" u="none" strike="noStrike">
                        <a:solidFill>
                          <a:schemeClr val="bg1"/>
                        </a:solidFill>
                        <a:effectLst/>
                        <a:latin typeface="Calibri" panose="020F0502020204030204" pitchFamily="34" charset="0"/>
                      </a:endParaRPr>
                    </a:p>
                  </a:txBody>
                  <a:tcPr marL="3947" marR="3947" marT="3947" marB="0" anchor="b">
                    <a:solidFill>
                      <a:schemeClr val="accent2"/>
                    </a:solidFill>
                  </a:tcPr>
                </a:tc>
                <a:tc hMerge="1">
                  <a:txBody>
                    <a:bodyPr/>
                    <a:lstStyle/>
                    <a:p>
                      <a:pPr algn="ctr" fontAlgn="b"/>
                      <a:endParaRPr lang="en-US" sz="1100" b="1" i="0" u="none" strike="noStrike">
                        <a:solidFill>
                          <a:schemeClr val="bg1"/>
                        </a:solidFill>
                        <a:effectLst/>
                        <a:latin typeface="Calibri" panose="020F0502020204030204" pitchFamily="34" charset="0"/>
                      </a:endParaRPr>
                    </a:p>
                  </a:txBody>
                  <a:tcPr marL="3947" marR="3947" marT="3947" marB="0" anchor="b">
                    <a:solidFill>
                      <a:schemeClr val="accent2"/>
                    </a:solidFill>
                  </a:tcPr>
                </a:tc>
                <a:tc hMerge="1">
                  <a:txBody>
                    <a:bodyPr/>
                    <a:lstStyle/>
                    <a:p>
                      <a:pPr algn="ctr" fontAlgn="b"/>
                      <a:endParaRPr lang="en-US" sz="1100" b="1" i="0" u="none" strike="noStrike">
                        <a:solidFill>
                          <a:schemeClr val="bg1"/>
                        </a:solidFill>
                        <a:effectLst/>
                        <a:latin typeface="Calibri" panose="020F0502020204030204" pitchFamily="34" charset="0"/>
                      </a:endParaRPr>
                    </a:p>
                  </a:txBody>
                  <a:tcPr marL="3947" marR="3947" marT="3947" marB="0" anchor="b">
                    <a:solidFill>
                      <a:schemeClr val="accent2"/>
                    </a:solidFill>
                  </a:tcPr>
                </a:tc>
                <a:tc gridSpan="5">
                  <a:txBody>
                    <a:bodyPr/>
                    <a:lstStyle/>
                    <a:p>
                      <a:pPr algn="ctr" fontAlgn="b"/>
                      <a:r>
                        <a:rPr lang="en-US" sz="1400" b="1" i="0" u="none" strike="noStrike">
                          <a:solidFill>
                            <a:schemeClr val="bg1"/>
                          </a:solidFill>
                          <a:effectLst/>
                          <a:latin typeface="Calibri" panose="020F0502020204030204" pitchFamily="34" charset="0"/>
                        </a:rPr>
                        <a:t>June</a:t>
                      </a:r>
                    </a:p>
                  </a:txBody>
                  <a:tcPr marL="3947" marR="3947" marT="3947" marB="0" anchor="b">
                    <a:solidFill>
                      <a:schemeClr val="accent2"/>
                    </a:solidFill>
                  </a:tcPr>
                </a:tc>
                <a:tc hMerge="1">
                  <a:txBody>
                    <a:bodyPr/>
                    <a:lstStyle/>
                    <a:p>
                      <a:pPr algn="ctr" fontAlgn="b"/>
                      <a:endParaRPr lang="en-US" sz="1100" b="1" i="0" u="none" strike="noStrike">
                        <a:solidFill>
                          <a:schemeClr val="bg1"/>
                        </a:solidFill>
                        <a:effectLst/>
                        <a:latin typeface="Calibri" panose="020F0502020204030204" pitchFamily="34" charset="0"/>
                      </a:endParaRPr>
                    </a:p>
                  </a:txBody>
                  <a:tcPr marL="3947" marR="3947" marT="3947" marB="0" anchor="b">
                    <a:solidFill>
                      <a:schemeClr val="accent2"/>
                    </a:solidFill>
                  </a:tcPr>
                </a:tc>
                <a:tc hMerge="1">
                  <a:txBody>
                    <a:bodyPr/>
                    <a:lstStyle/>
                    <a:p>
                      <a:pPr algn="ctr" fontAlgn="b"/>
                      <a:endParaRPr lang="en-US" sz="1100" b="1" i="0" u="none" strike="noStrike">
                        <a:solidFill>
                          <a:schemeClr val="bg1"/>
                        </a:solidFill>
                        <a:effectLst/>
                        <a:latin typeface="Calibri" panose="020F0502020204030204" pitchFamily="34" charset="0"/>
                      </a:endParaRPr>
                    </a:p>
                  </a:txBody>
                  <a:tcPr marL="3947" marR="3947" marT="3947" marB="0" anchor="b">
                    <a:solidFill>
                      <a:schemeClr val="accent2"/>
                    </a:solidFill>
                  </a:tcPr>
                </a:tc>
                <a:tc hMerge="1">
                  <a:txBody>
                    <a:bodyPr/>
                    <a:lstStyle/>
                    <a:p>
                      <a:pPr algn="ctr" fontAlgn="b"/>
                      <a:endParaRPr lang="en-US" sz="1100" b="1" i="0" u="none" strike="noStrike">
                        <a:solidFill>
                          <a:schemeClr val="bg1"/>
                        </a:solidFill>
                        <a:effectLst/>
                        <a:latin typeface="Calibri" panose="020F0502020204030204" pitchFamily="34" charset="0"/>
                      </a:endParaRPr>
                    </a:p>
                  </a:txBody>
                  <a:tcPr marL="3947" marR="3947" marT="3947" marB="0" anchor="b">
                    <a:solidFill>
                      <a:schemeClr val="accent2"/>
                    </a:solidFill>
                  </a:tcPr>
                </a:tc>
                <a:tc hMerge="1">
                  <a:txBody>
                    <a:bodyPr/>
                    <a:lstStyle/>
                    <a:p>
                      <a:pPr algn="ctr" fontAlgn="b"/>
                      <a:endParaRPr lang="en-US" sz="1100" b="1" i="0" u="none" strike="noStrike">
                        <a:solidFill>
                          <a:schemeClr val="bg1"/>
                        </a:solidFill>
                        <a:effectLst/>
                        <a:latin typeface="Calibri" panose="020F0502020204030204" pitchFamily="34" charset="0"/>
                      </a:endParaRPr>
                    </a:p>
                  </a:txBody>
                  <a:tcPr marL="3947" marR="3947" marT="3947" marB="0" anchor="b">
                    <a:solidFill>
                      <a:schemeClr val="accent2"/>
                    </a:solidFill>
                  </a:tcPr>
                </a:tc>
                <a:extLst>
                  <a:ext uri="{0D108BD9-81ED-4DB2-BD59-A6C34878D82A}">
                    <a16:rowId xmlns:a16="http://schemas.microsoft.com/office/drawing/2014/main" val="3700529983"/>
                  </a:ext>
                </a:extLst>
              </a:tr>
              <a:tr h="646932">
                <a:tc vMerge="1">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CBCBCB"/>
                    </a:solidFill>
                  </a:tcPr>
                </a:tc>
                <a:tc>
                  <a:txBody>
                    <a:bodyPr/>
                    <a:lstStyle/>
                    <a:p>
                      <a:pPr algn="ctr" fontAlgn="b"/>
                      <a:r>
                        <a:rPr lang="en-US" sz="1400" b="1" i="0" u="none" strike="noStrike">
                          <a:solidFill>
                            <a:schemeClr val="bg1"/>
                          </a:solidFill>
                          <a:effectLst/>
                          <a:latin typeface="Calibri" panose="020F0502020204030204" pitchFamily="34" charset="0"/>
                        </a:rPr>
                        <a:t>7</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14</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21</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28</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4</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11</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18</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25</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2</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9</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16</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23</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30</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6</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13</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20</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27</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3</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10</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17</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24</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3</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10</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17</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24</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31</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7</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14</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21</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28</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5</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12</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19</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26</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2</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9</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16</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23</a:t>
                      </a:r>
                    </a:p>
                  </a:txBody>
                  <a:tcPr marL="3947" marR="3947" marT="3947" marB="0" anchor="ctr">
                    <a:solidFill>
                      <a:schemeClr val="accent2"/>
                    </a:solidFill>
                  </a:tcPr>
                </a:tc>
                <a:tc>
                  <a:txBody>
                    <a:bodyPr/>
                    <a:lstStyle/>
                    <a:p>
                      <a:pPr algn="ctr" fontAlgn="b"/>
                      <a:r>
                        <a:rPr lang="en-US" sz="1400" b="1" i="0" u="none" strike="noStrike">
                          <a:solidFill>
                            <a:schemeClr val="bg1"/>
                          </a:solidFill>
                          <a:effectLst/>
                          <a:latin typeface="Calibri" panose="020F0502020204030204" pitchFamily="34" charset="0"/>
                        </a:rPr>
                        <a:t>30</a:t>
                      </a:r>
                    </a:p>
                  </a:txBody>
                  <a:tcPr marL="3947" marR="3947" marT="3947" marB="0" anchor="ctr">
                    <a:solidFill>
                      <a:schemeClr val="accent2"/>
                    </a:solidFill>
                  </a:tcPr>
                </a:tc>
                <a:extLst>
                  <a:ext uri="{0D108BD9-81ED-4DB2-BD59-A6C34878D82A}">
                    <a16:rowId xmlns:a16="http://schemas.microsoft.com/office/drawing/2014/main" val="2674864068"/>
                  </a:ext>
                </a:extLst>
              </a:tr>
              <a:tr h="257811">
                <a:tc>
                  <a:txBody>
                    <a:bodyPr/>
                    <a:lstStyle/>
                    <a:p>
                      <a:pPr marL="0" marR="0" lvl="0" indent="0" algn="l" defTabSz="914422" rtl="0" eaLnBrk="1" fontAlgn="b" latinLnBrk="0" hangingPunct="1">
                        <a:lnSpc>
                          <a:spcPct val="100000"/>
                        </a:lnSpc>
                        <a:spcBef>
                          <a:spcPts val="0"/>
                        </a:spcBef>
                        <a:spcAft>
                          <a:spcPts val="0"/>
                        </a:spcAft>
                        <a:buClrTx/>
                        <a:buSzTx/>
                        <a:buFontTx/>
                        <a:buNone/>
                        <a:tabLst/>
                        <a:defRPr/>
                      </a:pPr>
                      <a:r>
                        <a:rPr lang="en-US" sz="1600" b="1" i="0" u="none" strike="noStrike">
                          <a:solidFill>
                            <a:schemeClr val="tx1"/>
                          </a:solidFill>
                          <a:effectLst/>
                          <a:latin typeface="+mn-lt"/>
                        </a:rPr>
                        <a:t>Workshop Kickoff</a:t>
                      </a:r>
                    </a:p>
                  </a:txBody>
                  <a:tcPr marL="3947" marR="3947" marT="3947" marB="0" anchor="ctr">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extLst>
                  <a:ext uri="{0D108BD9-81ED-4DB2-BD59-A6C34878D82A}">
                    <a16:rowId xmlns:a16="http://schemas.microsoft.com/office/drawing/2014/main" val="931929603"/>
                  </a:ext>
                </a:extLst>
              </a:tr>
              <a:tr h="257811">
                <a:tc>
                  <a:txBody>
                    <a:bodyPr/>
                    <a:lstStyle/>
                    <a:p>
                      <a:pPr marL="0" marR="0" lvl="0" indent="0" algn="l" defTabSz="914422" rtl="0" eaLnBrk="1" fontAlgn="b" latinLnBrk="0" hangingPunct="1">
                        <a:lnSpc>
                          <a:spcPct val="100000"/>
                        </a:lnSpc>
                        <a:spcBef>
                          <a:spcPts val="0"/>
                        </a:spcBef>
                        <a:spcAft>
                          <a:spcPts val="0"/>
                        </a:spcAft>
                        <a:buClrTx/>
                        <a:buSzTx/>
                        <a:buFontTx/>
                        <a:buNone/>
                        <a:tabLst/>
                        <a:defRPr/>
                      </a:pPr>
                      <a:r>
                        <a:rPr lang="en-US" sz="1600" b="1" i="0" u="none" strike="noStrike">
                          <a:solidFill>
                            <a:schemeClr val="tx1"/>
                          </a:solidFill>
                          <a:effectLst/>
                          <a:latin typeface="+mn-lt"/>
                        </a:rPr>
                        <a:t>Workshops</a:t>
                      </a:r>
                    </a:p>
                  </a:txBody>
                  <a:tcPr marL="3947" marR="3947" marT="3947" marB="0" anchor="ctr">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extLst>
                  <a:ext uri="{0D108BD9-81ED-4DB2-BD59-A6C34878D82A}">
                    <a16:rowId xmlns:a16="http://schemas.microsoft.com/office/drawing/2014/main" val="2025012086"/>
                  </a:ext>
                </a:extLst>
              </a:tr>
              <a:tr h="257811">
                <a:tc>
                  <a:txBody>
                    <a:bodyPr/>
                    <a:lstStyle/>
                    <a:p>
                      <a:pPr marL="457211" marR="0" lvl="1" indent="0" algn="l" defTabSz="914422" rtl="0" eaLnBrk="1" fontAlgn="b"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mn-lt"/>
                        </a:rPr>
                        <a:t>Background Check Requirements</a:t>
                      </a:r>
                      <a:endParaRPr lang="en-US" sz="1600" b="1" i="1" u="none" strike="noStrike">
                        <a:solidFill>
                          <a:schemeClr val="tx1"/>
                        </a:solidFill>
                        <a:effectLst/>
                        <a:latin typeface="+mn-lt"/>
                      </a:endParaRPr>
                    </a:p>
                  </a:txBody>
                  <a:tcPr marL="3947" marR="3947" marT="3947" marB="0" anchor="ctr">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extLst>
                  <a:ext uri="{0D108BD9-81ED-4DB2-BD59-A6C34878D82A}">
                    <a16:rowId xmlns:a16="http://schemas.microsoft.com/office/drawing/2014/main" val="3869356533"/>
                  </a:ext>
                </a:extLst>
              </a:tr>
              <a:tr h="257811">
                <a:tc>
                  <a:txBody>
                    <a:bodyPr/>
                    <a:lstStyle/>
                    <a:p>
                      <a:pPr marL="457211" marR="0" lvl="1" indent="0" algn="l" defTabSz="914422" rtl="0" eaLnBrk="1" fontAlgn="b"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Definitions</a:t>
                      </a:r>
                    </a:p>
                  </a:txBody>
                  <a:tcPr marL="3947" marR="3947" marT="3947" marB="0" anchor="ctr">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extLst>
                  <a:ext uri="{0D108BD9-81ED-4DB2-BD59-A6C34878D82A}">
                    <a16:rowId xmlns:a16="http://schemas.microsoft.com/office/drawing/2014/main" val="4034067057"/>
                  </a:ext>
                </a:extLst>
              </a:tr>
              <a:tr h="257811">
                <a:tc>
                  <a:txBody>
                    <a:bodyPr/>
                    <a:lstStyle/>
                    <a:p>
                      <a:pPr marL="457211" marR="0" lvl="1" indent="0" algn="l" defTabSz="914422" rtl="0" eaLnBrk="1" fontAlgn="b"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mn-lt"/>
                        </a:rPr>
                        <a:t>Administrative Requirements</a:t>
                      </a:r>
                      <a:endParaRPr lang="en-US" sz="1600" b="0" i="1" u="none" strike="noStrike">
                        <a:solidFill>
                          <a:schemeClr val="tx1"/>
                        </a:solidFill>
                        <a:effectLst/>
                        <a:latin typeface="+mn-lt"/>
                      </a:endParaRPr>
                    </a:p>
                  </a:txBody>
                  <a:tcPr marL="3947" marR="3947" marT="3947" marB="0" anchor="ctr">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extLst>
                  <a:ext uri="{0D108BD9-81ED-4DB2-BD59-A6C34878D82A}">
                    <a16:rowId xmlns:a16="http://schemas.microsoft.com/office/drawing/2014/main" val="252363557"/>
                  </a:ext>
                </a:extLst>
              </a:tr>
              <a:tr h="257811">
                <a:tc>
                  <a:txBody>
                    <a:bodyPr/>
                    <a:lstStyle/>
                    <a:p>
                      <a:pPr marL="457211" marR="0" lvl="1" indent="0" algn="l" defTabSz="914422" rtl="0" eaLnBrk="1" fontAlgn="b"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mn-lt"/>
                        </a:rPr>
                        <a:t>Qualifications, Training, and Professional Development</a:t>
                      </a:r>
                      <a:endParaRPr lang="en-US" sz="1600" b="0" i="0" u="none" strike="noStrike">
                        <a:solidFill>
                          <a:schemeClr val="tx1"/>
                        </a:solidFill>
                        <a:effectLst/>
                        <a:latin typeface="+mn-lt"/>
                      </a:endParaRPr>
                    </a:p>
                  </a:txBody>
                  <a:tcPr marL="3947" marR="3947" marT="3947" marB="0" anchor="ctr">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extLst>
                  <a:ext uri="{0D108BD9-81ED-4DB2-BD59-A6C34878D82A}">
                    <a16:rowId xmlns:a16="http://schemas.microsoft.com/office/drawing/2014/main" val="2100299817"/>
                  </a:ext>
                </a:extLst>
              </a:tr>
              <a:tr h="257811">
                <a:tc>
                  <a:txBody>
                    <a:bodyPr/>
                    <a:lstStyle/>
                    <a:p>
                      <a:pPr marL="457211" marR="0" lvl="1" indent="0" algn="l" defTabSz="914422" rtl="0" eaLnBrk="1" fontAlgn="b"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Health, Nutrition and Safety</a:t>
                      </a:r>
                    </a:p>
                  </a:txBody>
                  <a:tcPr marL="3947" marR="3947" marT="3947" marB="0" anchor="ctr">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extLst>
                  <a:ext uri="{0D108BD9-81ED-4DB2-BD59-A6C34878D82A}">
                    <a16:rowId xmlns:a16="http://schemas.microsoft.com/office/drawing/2014/main" val="1533162573"/>
                  </a:ext>
                </a:extLst>
              </a:tr>
              <a:tr h="257811">
                <a:tc>
                  <a:txBody>
                    <a:bodyPr/>
                    <a:lstStyle/>
                    <a:p>
                      <a:pPr marL="457211" marR="0" lvl="1" indent="0" algn="l" defTabSz="914422" rtl="0" eaLnBrk="1" fontAlgn="b" latinLnBrk="0" hangingPunct="1">
                        <a:lnSpc>
                          <a:spcPct val="100000"/>
                        </a:lnSpc>
                        <a:spcBef>
                          <a:spcPts val="0"/>
                        </a:spcBef>
                        <a:spcAft>
                          <a:spcPts val="0"/>
                        </a:spcAft>
                        <a:buClrTx/>
                        <a:buSzTx/>
                        <a:buFontTx/>
                        <a:buNone/>
                        <a:tabLst/>
                        <a:defRPr/>
                      </a:pPr>
                      <a:r>
                        <a:rPr lang="en-US" sz="1600" b="0" i="0" u="none" strike="noStrike" kern="1200">
                          <a:solidFill>
                            <a:schemeClr val="tx1"/>
                          </a:solidFill>
                          <a:effectLst/>
                          <a:latin typeface="+mn-lt"/>
                          <a:ea typeface="+mn-ea"/>
                          <a:cs typeface="+mn-cs"/>
                        </a:rPr>
                        <a:t>Monitoring</a:t>
                      </a:r>
                    </a:p>
                  </a:txBody>
                  <a:tcPr marL="3947" marR="3947" marT="3947" marB="0" anchor="ctr">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extLst>
                  <a:ext uri="{0D108BD9-81ED-4DB2-BD59-A6C34878D82A}">
                    <a16:rowId xmlns:a16="http://schemas.microsoft.com/office/drawing/2014/main" val="4233206622"/>
                  </a:ext>
                </a:extLst>
              </a:tr>
              <a:tr h="257811">
                <a:tc>
                  <a:txBody>
                    <a:bodyPr/>
                    <a:lstStyle/>
                    <a:p>
                      <a:pPr marL="457211" marR="0" lvl="1" indent="0" algn="l" defTabSz="914422" rtl="0" eaLnBrk="1" fontAlgn="b" latinLnBrk="0" hangingPunct="1">
                        <a:lnSpc>
                          <a:spcPct val="100000"/>
                        </a:lnSpc>
                        <a:spcBef>
                          <a:spcPts val="0"/>
                        </a:spcBef>
                        <a:spcAft>
                          <a:spcPts val="0"/>
                        </a:spcAft>
                        <a:buClrTx/>
                        <a:buSzTx/>
                        <a:buFontTx/>
                        <a:buNone/>
                        <a:tabLst/>
                        <a:defRPr/>
                      </a:pPr>
                      <a:r>
                        <a:rPr lang="en-US" sz="1600" b="0" i="0" u="none" strike="noStrike" kern="1200">
                          <a:solidFill>
                            <a:schemeClr val="tx1"/>
                          </a:solidFill>
                          <a:effectLst/>
                          <a:latin typeface="+mn-lt"/>
                          <a:ea typeface="+mn-ea"/>
                          <a:cs typeface="+mn-cs"/>
                        </a:rPr>
                        <a:t>Behavioral Management &amp; Learning</a:t>
                      </a:r>
                    </a:p>
                  </a:txBody>
                  <a:tcPr marL="3947" marR="3947" marT="3947" marB="0" anchor="ctr">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extLst>
                  <a:ext uri="{0D108BD9-81ED-4DB2-BD59-A6C34878D82A}">
                    <a16:rowId xmlns:a16="http://schemas.microsoft.com/office/drawing/2014/main" val="2348294572"/>
                  </a:ext>
                </a:extLst>
              </a:tr>
              <a:tr h="257811">
                <a:tc>
                  <a:txBody>
                    <a:bodyPr/>
                    <a:lstStyle/>
                    <a:p>
                      <a:pPr marL="457211" marR="0" lvl="1" indent="0" algn="l" defTabSz="914422" rtl="0" eaLnBrk="1" fontAlgn="b"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Transportation and Field Trips </a:t>
                      </a:r>
                    </a:p>
                  </a:txBody>
                  <a:tcPr marL="3947" marR="3947" marT="3947" marB="0" anchor="ctr">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extLst>
                  <a:ext uri="{0D108BD9-81ED-4DB2-BD59-A6C34878D82A}">
                    <a16:rowId xmlns:a16="http://schemas.microsoft.com/office/drawing/2014/main" val="3710810718"/>
                  </a:ext>
                </a:extLst>
              </a:tr>
              <a:tr h="257811">
                <a:tc>
                  <a:txBody>
                    <a:bodyPr/>
                    <a:lstStyle/>
                    <a:p>
                      <a:pPr marL="457211" marR="0" lvl="1" indent="0" algn="l" defTabSz="914422" rtl="0" eaLnBrk="1" fontAlgn="b"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Step-Up to Quality </a:t>
                      </a:r>
                    </a:p>
                  </a:txBody>
                  <a:tcPr marL="3947" marR="3947" marT="3947" marB="0" anchor="ctr">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1" i="0" u="none" strike="noStrike">
                        <a:solidFill>
                          <a:schemeClr val="bg1"/>
                        </a:solidFill>
                        <a:effectLst/>
                        <a:latin typeface="Calibri" panose="020F0502020204030204" pitchFamily="34" charset="0"/>
                      </a:endParaRPr>
                    </a:p>
                  </a:txBody>
                  <a:tcPr marL="3947" marR="3947" marT="3947" marB="0" anchor="b">
                    <a:solidFill>
                      <a:srgbClr val="E7E7E7"/>
                    </a:solidFill>
                  </a:tcPr>
                </a:tc>
                <a:extLst>
                  <a:ext uri="{0D108BD9-81ED-4DB2-BD59-A6C34878D82A}">
                    <a16:rowId xmlns:a16="http://schemas.microsoft.com/office/drawing/2014/main" val="1949782890"/>
                  </a:ext>
                </a:extLst>
              </a:tr>
              <a:tr h="257811">
                <a:tc>
                  <a:txBody>
                    <a:bodyPr/>
                    <a:lstStyle/>
                    <a:p>
                      <a:pPr algn="l" fontAlgn="b"/>
                      <a:r>
                        <a:rPr lang="en-US" sz="1600" b="1" u="none" strike="noStrike">
                          <a:effectLst/>
                          <a:latin typeface="+mn-lt"/>
                        </a:rPr>
                        <a:t>Rule Drafting</a:t>
                      </a:r>
                      <a:endParaRPr lang="en-US" sz="1600" b="1" i="0" u="none" strike="noStrike">
                        <a:solidFill>
                          <a:srgbClr val="000000"/>
                        </a:solidFill>
                        <a:effectLst/>
                        <a:latin typeface="+mn-lt"/>
                      </a:endParaRPr>
                    </a:p>
                  </a:txBody>
                  <a:tcPr marL="59209" marR="3947" marT="3947" marB="0" anchor="ctr">
                    <a:solidFill>
                      <a:srgbClr val="E7E7E7"/>
                    </a:solidFill>
                  </a:tcPr>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chemeClr val="accent2">
                        <a:lumMod val="40000"/>
                        <a:lumOff val="60000"/>
                      </a:schemeClr>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extLst>
                  <a:ext uri="{0D108BD9-81ED-4DB2-BD59-A6C34878D82A}">
                    <a16:rowId xmlns:a16="http://schemas.microsoft.com/office/drawing/2014/main" val="3781580308"/>
                  </a:ext>
                </a:extLst>
              </a:tr>
              <a:tr h="257811">
                <a:tc>
                  <a:txBody>
                    <a:bodyPr/>
                    <a:lstStyle/>
                    <a:p>
                      <a:pPr algn="l" fontAlgn="b"/>
                      <a:r>
                        <a:rPr lang="en-US" sz="1600" b="1" u="none" strike="noStrike">
                          <a:effectLst/>
                          <a:latin typeface="+mn-lt"/>
                        </a:rPr>
                        <a:t>Original File On or Before</a:t>
                      </a:r>
                      <a:endParaRPr lang="en-US" sz="1600" b="1" i="0" u="none" strike="noStrike">
                        <a:solidFill>
                          <a:srgbClr val="000000"/>
                        </a:solidFill>
                        <a:effectLst/>
                        <a:latin typeface="+mn-lt"/>
                      </a:endParaRPr>
                    </a:p>
                  </a:txBody>
                  <a:tcPr marL="59209" marR="3947" marT="3947" marB="0" anchor="ctr">
                    <a:solidFill>
                      <a:srgbClr val="E7E7E7"/>
                    </a:solidFill>
                  </a:tcPr>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chemeClr val="accent2">
                        <a:lumMod val="40000"/>
                        <a:lumOff val="60000"/>
                      </a:schemeClr>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extLst>
                  <a:ext uri="{0D108BD9-81ED-4DB2-BD59-A6C34878D82A}">
                    <a16:rowId xmlns:a16="http://schemas.microsoft.com/office/drawing/2014/main" val="415993167"/>
                  </a:ext>
                </a:extLst>
              </a:tr>
              <a:tr h="257811">
                <a:tc>
                  <a:txBody>
                    <a:bodyPr/>
                    <a:lstStyle/>
                    <a:p>
                      <a:pPr algn="l" fontAlgn="b"/>
                      <a:r>
                        <a:rPr lang="en-US" sz="1600" b="1" i="0" u="none" strike="noStrike">
                          <a:solidFill>
                            <a:srgbClr val="000000"/>
                          </a:solidFill>
                          <a:effectLst/>
                          <a:latin typeface="+mn-lt"/>
                        </a:rPr>
                        <a:t>Rules Become Effective</a:t>
                      </a:r>
                    </a:p>
                  </a:txBody>
                  <a:tcPr marL="59209" marR="3947" marT="3947" marB="0" anchor="ctr">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947" marR="3947" marT="3947" marB="0" anchor="b">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rgbClr val="E7E7E7"/>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3947" marR="3947" marT="3947" marB="0" anchor="ctr">
                    <a:solidFill>
                      <a:schemeClr val="accent2">
                        <a:lumMod val="40000"/>
                        <a:lumOff val="60000"/>
                      </a:schemeClr>
                    </a:solidFill>
                  </a:tcPr>
                </a:tc>
                <a:extLst>
                  <a:ext uri="{0D108BD9-81ED-4DB2-BD59-A6C34878D82A}">
                    <a16:rowId xmlns:a16="http://schemas.microsoft.com/office/drawing/2014/main" val="220260303"/>
                  </a:ext>
                </a:extLst>
              </a:tr>
            </a:tbl>
          </a:graphicData>
        </a:graphic>
      </p:graphicFrame>
    </p:spTree>
    <p:extLst>
      <p:ext uri="{BB962C8B-B14F-4D97-AF65-F5344CB8AC3E}">
        <p14:creationId xmlns:p14="http://schemas.microsoft.com/office/powerpoint/2010/main" val="3389102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776538-0987-2627-7CC3-25A2E3A5EC21}"/>
              </a:ext>
            </a:extLst>
          </p:cNvPr>
          <p:cNvSpPr txBox="1"/>
          <p:nvPr/>
        </p:nvSpPr>
        <p:spPr>
          <a:xfrm>
            <a:off x="1227135" y="2458075"/>
            <a:ext cx="10073718" cy="646331"/>
          </a:xfrm>
          <a:prstGeom prst="rect">
            <a:avLst/>
          </a:prstGeom>
          <a:noFill/>
        </p:spPr>
        <p:txBody>
          <a:bodyPr wrap="square" lIns="91440" tIns="45720" rIns="91440" bIns="45720" anchor="t">
            <a:spAutoFit/>
          </a:bodyPr>
          <a:lstStyle/>
          <a:p>
            <a:pPr algn="ctr">
              <a:defRPr/>
            </a:pPr>
            <a:r>
              <a:rPr lang="en-US" sz="3600" b="1" dirty="0">
                <a:solidFill>
                  <a:srgbClr val="0E3F75"/>
                </a:solidFill>
                <a:latin typeface="Source Sans Pro"/>
                <a:ea typeface="Source Sans Pro"/>
                <a:cs typeface="Calibri"/>
              </a:rPr>
              <a:t>DCY PROGRAM UPDATES</a:t>
            </a:r>
            <a:endParaRPr lang="en-US" dirty="0"/>
          </a:p>
        </p:txBody>
      </p:sp>
      <p:sp>
        <p:nvSpPr>
          <p:cNvPr id="4" name="TextBox 3">
            <a:extLst>
              <a:ext uri="{FF2B5EF4-FFF2-40B4-BE49-F238E27FC236}">
                <a16:creationId xmlns:a16="http://schemas.microsoft.com/office/drawing/2014/main" id="{0B3560CF-1DC9-972F-1110-21CCE8EED9DD}"/>
              </a:ext>
            </a:extLst>
          </p:cNvPr>
          <p:cNvSpPr txBox="1"/>
          <p:nvPr/>
        </p:nvSpPr>
        <p:spPr>
          <a:xfrm>
            <a:off x="3215671" y="3104406"/>
            <a:ext cx="6096000" cy="954107"/>
          </a:xfrm>
          <a:prstGeom prst="rect">
            <a:avLst/>
          </a:prstGeom>
          <a:noFill/>
        </p:spPr>
        <p:txBody>
          <a:bodyPr wrap="square" lIns="91440" tIns="45720" rIns="91440" bIns="45720" anchor="t">
            <a:spAutoFit/>
          </a:bodyPr>
          <a:lstStyle/>
          <a:p>
            <a:pPr algn="ctr">
              <a:defRPr/>
            </a:pPr>
            <a:r>
              <a:rPr lang="en-US" sz="2800" i="1" dirty="0">
                <a:solidFill>
                  <a:srgbClr val="0E3F75"/>
                </a:solidFill>
                <a:latin typeface="Source Sans Pro"/>
                <a:ea typeface="Source Sans Pro"/>
                <a:cs typeface="Calibri"/>
              </a:rPr>
              <a:t>Alicia Leatherman &amp; Kathy Muehlbauer</a:t>
            </a:r>
            <a:br>
              <a:rPr lang="en-US" sz="2800" i="1" dirty="0">
                <a:latin typeface="Source Sans Pro"/>
                <a:ea typeface="Source Sans Pro"/>
                <a:cs typeface="Calibri"/>
              </a:rPr>
            </a:br>
            <a:endParaRPr lang="en-US" sz="2800" i="1" dirty="0">
              <a:solidFill>
                <a:srgbClr val="0E3F75"/>
              </a:solidFill>
              <a:latin typeface="Source Sans Pro" panose="020B0503030403020204" pitchFamily="34" charset="0"/>
              <a:ea typeface="Source Sans Pro" panose="020B0503030403020204" pitchFamily="34" charset="0"/>
              <a:cs typeface="Calibri"/>
            </a:endParaRPr>
          </a:p>
        </p:txBody>
      </p:sp>
    </p:spTree>
    <p:extLst>
      <p:ext uri="{BB962C8B-B14F-4D97-AF65-F5344CB8AC3E}">
        <p14:creationId xmlns:p14="http://schemas.microsoft.com/office/powerpoint/2010/main" val="1933086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2EF4A-F268-B3CC-40A6-700180AAB0DC}"/>
              </a:ext>
            </a:extLst>
          </p:cNvPr>
          <p:cNvSpPr>
            <a:spLocks noGrp="1"/>
          </p:cNvSpPr>
          <p:nvPr>
            <p:ph type="title"/>
          </p:nvPr>
        </p:nvSpPr>
        <p:spPr/>
        <p:txBody>
          <a:bodyPr/>
          <a:lstStyle/>
          <a:p>
            <a:r>
              <a:rPr lang="en-US"/>
              <a:t>Big Goals Overview</a:t>
            </a:r>
            <a:endParaRPr lang="en-US" u="sng">
              <a:solidFill>
                <a:srgbClr val="FF0000"/>
              </a:solidFill>
              <a:cs typeface="Calibri"/>
            </a:endParaRPr>
          </a:p>
        </p:txBody>
      </p:sp>
      <p:cxnSp>
        <p:nvCxnSpPr>
          <p:cNvPr id="32" name="Straight Connector 31">
            <a:extLst>
              <a:ext uri="{FF2B5EF4-FFF2-40B4-BE49-F238E27FC236}">
                <a16:creationId xmlns:a16="http://schemas.microsoft.com/office/drawing/2014/main" id="{AD363386-3627-06AD-8F6E-D15F1BAEE82B}"/>
              </a:ext>
            </a:extLst>
          </p:cNvPr>
          <p:cNvCxnSpPr>
            <a:cxnSpLocks/>
          </p:cNvCxnSpPr>
          <p:nvPr/>
        </p:nvCxnSpPr>
        <p:spPr>
          <a:xfrm flipV="1">
            <a:off x="1549358" y="2398949"/>
            <a:ext cx="581852" cy="34035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E17842A-1AE1-AFDE-6E1F-86671A883BD5}"/>
              </a:ext>
            </a:extLst>
          </p:cNvPr>
          <p:cNvCxnSpPr/>
          <p:nvPr/>
        </p:nvCxnSpPr>
        <p:spPr>
          <a:xfrm>
            <a:off x="1852289" y="3737202"/>
            <a:ext cx="795740" cy="301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021C516-5C74-77F8-F9FA-79E38CD9D60B}"/>
              </a:ext>
            </a:extLst>
          </p:cNvPr>
          <p:cNvCxnSpPr>
            <a:cxnSpLocks/>
          </p:cNvCxnSpPr>
          <p:nvPr/>
        </p:nvCxnSpPr>
        <p:spPr>
          <a:xfrm>
            <a:off x="1354872" y="4761397"/>
            <a:ext cx="637178" cy="36348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6" name="Arc 35">
            <a:extLst>
              <a:ext uri="{FF2B5EF4-FFF2-40B4-BE49-F238E27FC236}">
                <a16:creationId xmlns:a16="http://schemas.microsoft.com/office/drawing/2014/main" id="{26AA7F78-BA5B-2E24-4558-811F7BE583D1}"/>
              </a:ext>
            </a:extLst>
          </p:cNvPr>
          <p:cNvSpPr/>
          <p:nvPr/>
        </p:nvSpPr>
        <p:spPr>
          <a:xfrm>
            <a:off x="-1498910" y="1434330"/>
            <a:ext cx="4333650" cy="4333650"/>
          </a:xfrm>
          <a:prstGeom prst="arc">
            <a:avLst>
              <a:gd name="adj1" fmla="val 16200000"/>
              <a:gd name="adj2" fmla="val 5507395"/>
            </a:avLst>
          </a:prstGeom>
          <a:ln w="5715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Arc 36">
            <a:extLst>
              <a:ext uri="{FF2B5EF4-FFF2-40B4-BE49-F238E27FC236}">
                <a16:creationId xmlns:a16="http://schemas.microsoft.com/office/drawing/2014/main" id="{0ED5B111-2C4A-0D20-38BC-651455EE68C2}"/>
              </a:ext>
            </a:extLst>
          </p:cNvPr>
          <p:cNvSpPr/>
          <p:nvPr/>
        </p:nvSpPr>
        <p:spPr>
          <a:xfrm>
            <a:off x="-455807" y="2685241"/>
            <a:ext cx="2128162" cy="2128161"/>
          </a:xfrm>
          <a:prstGeom prst="arc">
            <a:avLst>
              <a:gd name="adj1" fmla="val 16200000"/>
              <a:gd name="adj2" fmla="val 5507395"/>
            </a:avLst>
          </a:prstGeom>
          <a:ln w="5715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7ED4F680-B36E-9485-973D-77ACE9043A8D}"/>
              </a:ext>
            </a:extLst>
          </p:cNvPr>
          <p:cNvSpPr/>
          <p:nvPr/>
        </p:nvSpPr>
        <p:spPr>
          <a:xfrm>
            <a:off x="1093787" y="2710905"/>
            <a:ext cx="292496" cy="292496"/>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DF70832C-71E7-1784-DDF0-DA3F3212E895}"/>
              </a:ext>
            </a:extLst>
          </p:cNvPr>
          <p:cNvSpPr/>
          <p:nvPr/>
        </p:nvSpPr>
        <p:spPr>
          <a:xfrm>
            <a:off x="1523344" y="3594273"/>
            <a:ext cx="292496" cy="292496"/>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C8B97DA7-F062-1CA9-E3D6-5D578306580F}"/>
              </a:ext>
            </a:extLst>
          </p:cNvPr>
          <p:cNvSpPr/>
          <p:nvPr/>
        </p:nvSpPr>
        <p:spPr>
          <a:xfrm>
            <a:off x="1043009" y="4429215"/>
            <a:ext cx="292496" cy="292496"/>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59DA2360-3BAA-002A-3557-67C1249DE830}"/>
              </a:ext>
            </a:extLst>
          </p:cNvPr>
          <p:cNvSpPr/>
          <p:nvPr/>
        </p:nvSpPr>
        <p:spPr>
          <a:xfrm>
            <a:off x="26254" y="3003714"/>
            <a:ext cx="1283322" cy="1283312"/>
          </a:xfrm>
          <a:prstGeom prst="ellipse">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4E66E8A4-8A25-8841-C284-F32EE0CD0AE8}"/>
              </a:ext>
            </a:extLst>
          </p:cNvPr>
          <p:cNvSpPr/>
          <p:nvPr/>
        </p:nvSpPr>
        <p:spPr>
          <a:xfrm>
            <a:off x="2071949" y="1746948"/>
            <a:ext cx="838266" cy="838262"/>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777E844A-534C-21B2-743F-B8CE0E60BF96}"/>
              </a:ext>
            </a:extLst>
          </p:cNvPr>
          <p:cNvSpPr/>
          <p:nvPr/>
        </p:nvSpPr>
        <p:spPr>
          <a:xfrm>
            <a:off x="2488443" y="3370910"/>
            <a:ext cx="838266" cy="838262"/>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59DC5D58-42C2-4F4D-29A1-2C57278EA8A3}"/>
              </a:ext>
            </a:extLst>
          </p:cNvPr>
          <p:cNvSpPr/>
          <p:nvPr/>
        </p:nvSpPr>
        <p:spPr>
          <a:xfrm>
            <a:off x="1917966" y="4811585"/>
            <a:ext cx="838266" cy="838262"/>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Inhaltsplatzhalter 4">
            <a:extLst>
              <a:ext uri="{FF2B5EF4-FFF2-40B4-BE49-F238E27FC236}">
                <a16:creationId xmlns:a16="http://schemas.microsoft.com/office/drawing/2014/main" id="{DD7D2406-8CF2-AEA8-0ED5-422BAB75E2EC}"/>
              </a:ext>
            </a:extLst>
          </p:cNvPr>
          <p:cNvSpPr txBox="1">
            <a:spLocks/>
          </p:cNvSpPr>
          <p:nvPr/>
        </p:nvSpPr>
        <p:spPr>
          <a:xfrm>
            <a:off x="4385558" y="1882102"/>
            <a:ext cx="6840622" cy="67710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defRPr/>
            </a:pPr>
            <a:r>
              <a:rPr kumimoji="0" lang="en-US" sz="2400" b="1" i="0" u="none" strike="noStrike" kern="1200" cap="none" spc="0" normalizeH="0" baseline="0" noProof="0">
                <a:ln>
                  <a:noFill/>
                </a:ln>
                <a:solidFill>
                  <a:srgbClr val="0E3F75"/>
                </a:solidFill>
                <a:effectLst/>
                <a:uLnTx/>
                <a:uFillTx/>
                <a:latin typeface="Calibri" panose="020F0502020204030204"/>
                <a:ea typeface="+mn-ea"/>
                <a:cs typeface="+mn-cs"/>
              </a:rPr>
              <a:t>REDUCE INFANT MORTALITY RATE</a:t>
            </a:r>
            <a:b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br>
            <a:r>
              <a:rPr kumimoji="0" lang="en-US" sz="20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Top 10 in the country, saving an additional 330 babies per year</a:t>
            </a:r>
          </a:p>
        </p:txBody>
      </p:sp>
      <p:sp>
        <p:nvSpPr>
          <p:cNvPr id="48" name="Inhaltsplatzhalter 4">
            <a:extLst>
              <a:ext uri="{FF2B5EF4-FFF2-40B4-BE49-F238E27FC236}">
                <a16:creationId xmlns:a16="http://schemas.microsoft.com/office/drawing/2014/main" id="{DB26481B-B498-DE4B-9637-187B14F3C3A8}"/>
              </a:ext>
            </a:extLst>
          </p:cNvPr>
          <p:cNvSpPr txBox="1">
            <a:spLocks/>
          </p:cNvSpPr>
          <p:nvPr/>
        </p:nvSpPr>
        <p:spPr>
          <a:xfrm>
            <a:off x="3046407" y="1882226"/>
            <a:ext cx="1227047" cy="80054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70000"/>
              </a:lnSpc>
              <a:spcBef>
                <a:spcPts val="0"/>
              </a:spcBef>
              <a:spcAft>
                <a:spcPts val="1200"/>
              </a:spcAft>
              <a:buClrTx/>
              <a:buSzTx/>
              <a:buFont typeface="Wingdings" panose="05000000000000000000" pitchFamily="2" charset="2"/>
              <a:buNone/>
              <a:tabLst/>
              <a:defRPr/>
            </a:pPr>
            <a:r>
              <a:rPr kumimoji="0" lang="en-US" sz="3600" b="1" i="0" u="none" strike="noStrike" kern="1200" cap="none" spc="0" normalizeH="0" baseline="0" noProof="0">
                <a:ln>
                  <a:noFill/>
                </a:ln>
                <a:solidFill>
                  <a:srgbClr val="0E3F75"/>
                </a:solidFill>
                <a:effectLst/>
                <a:uLnTx/>
                <a:uFillTx/>
                <a:latin typeface="Calibri" panose="020F0502020204030204"/>
                <a:ea typeface="+mn-ea"/>
                <a:cs typeface="+mn-cs"/>
              </a:rPr>
              <a:t>4.4 / 1000</a:t>
            </a:r>
            <a:endParaRPr kumimoji="0" lang="en-US" sz="2800" b="0" i="0" u="none" strike="noStrike" kern="1200" cap="none" spc="0" normalizeH="0" baseline="0" noProof="0">
              <a:ln>
                <a:noFill/>
              </a:ln>
              <a:solidFill>
                <a:srgbClr val="0E3F75"/>
              </a:solidFill>
              <a:effectLst/>
              <a:uLnTx/>
              <a:uFillTx/>
              <a:latin typeface="Calibri" panose="020F0502020204030204"/>
              <a:ea typeface="+mn-ea"/>
              <a:cs typeface="Calibri" panose="020F0502020204030204"/>
            </a:endParaRPr>
          </a:p>
        </p:txBody>
      </p:sp>
      <p:sp>
        <p:nvSpPr>
          <p:cNvPr id="49" name="Inhaltsplatzhalter 4">
            <a:extLst>
              <a:ext uri="{FF2B5EF4-FFF2-40B4-BE49-F238E27FC236}">
                <a16:creationId xmlns:a16="http://schemas.microsoft.com/office/drawing/2014/main" id="{89180174-C00A-253C-4FF6-BC453BAFA5D5}"/>
              </a:ext>
            </a:extLst>
          </p:cNvPr>
          <p:cNvSpPr txBox="1">
            <a:spLocks/>
          </p:cNvSpPr>
          <p:nvPr/>
        </p:nvSpPr>
        <p:spPr>
          <a:xfrm>
            <a:off x="4385011" y="3222871"/>
            <a:ext cx="6840622" cy="98488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2400" b="1" i="0" u="none" strike="noStrike" kern="1200" cap="none" spc="0" normalizeH="0" baseline="0" noProof="0">
                <a:ln>
                  <a:noFill/>
                </a:ln>
                <a:solidFill>
                  <a:srgbClr val="C12637"/>
                </a:solidFill>
                <a:effectLst/>
                <a:uLnTx/>
                <a:uFillTx/>
                <a:latin typeface="Calibri" panose="020F0502020204030204"/>
                <a:ea typeface="+mn-ea"/>
                <a:cs typeface="+mn-cs"/>
              </a:rPr>
              <a:t>IMPROVE KINDERGARTEN READINESS</a:t>
            </a:r>
            <a:b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br>
            <a:r>
              <a:rPr kumimoji="0" lang="en-US" sz="20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More than 26,000 more children demonstrating Readiness on the KRA</a:t>
            </a:r>
          </a:p>
        </p:txBody>
      </p:sp>
      <p:sp>
        <p:nvSpPr>
          <p:cNvPr id="50" name="Inhaltsplatzhalter 4">
            <a:extLst>
              <a:ext uri="{FF2B5EF4-FFF2-40B4-BE49-F238E27FC236}">
                <a16:creationId xmlns:a16="http://schemas.microsoft.com/office/drawing/2014/main" id="{1FA98799-830E-D692-D080-E36003B03E9A}"/>
              </a:ext>
            </a:extLst>
          </p:cNvPr>
          <p:cNvSpPr txBox="1">
            <a:spLocks/>
          </p:cNvSpPr>
          <p:nvPr/>
        </p:nvSpPr>
        <p:spPr>
          <a:xfrm>
            <a:off x="3433131" y="3470062"/>
            <a:ext cx="885242" cy="5539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3600" b="1" i="0" u="none" strike="noStrike" kern="1200" cap="none" spc="0" normalizeH="0" baseline="0" noProof="0">
                <a:ln>
                  <a:noFill/>
                </a:ln>
                <a:solidFill>
                  <a:srgbClr val="C12637"/>
                </a:solidFill>
                <a:effectLst/>
                <a:uLnTx/>
                <a:uFillTx/>
                <a:latin typeface="Calibri" panose="020F0502020204030204"/>
                <a:ea typeface="+mn-ea"/>
                <a:cs typeface="+mn-cs"/>
              </a:rPr>
              <a:t>60%</a:t>
            </a:r>
            <a:endParaRPr kumimoji="0" lang="en-US" sz="2800" b="0" i="0" u="none" strike="noStrike" kern="1200" cap="none" spc="0" normalizeH="0" baseline="0" noProof="0">
              <a:ln>
                <a:noFill/>
              </a:ln>
              <a:solidFill>
                <a:srgbClr val="C12637"/>
              </a:solidFill>
              <a:effectLst/>
              <a:uLnTx/>
              <a:uFillTx/>
              <a:latin typeface="Calibri" panose="020F0502020204030204"/>
              <a:ea typeface="+mn-ea"/>
              <a:cs typeface="+mn-cs"/>
            </a:endParaRPr>
          </a:p>
        </p:txBody>
      </p:sp>
      <p:sp>
        <p:nvSpPr>
          <p:cNvPr id="51" name="Inhaltsplatzhalter 4">
            <a:extLst>
              <a:ext uri="{FF2B5EF4-FFF2-40B4-BE49-F238E27FC236}">
                <a16:creationId xmlns:a16="http://schemas.microsoft.com/office/drawing/2014/main" id="{8F2E8E0E-0A1F-DE9B-36F8-5F7F97D10A5F}"/>
              </a:ext>
            </a:extLst>
          </p:cNvPr>
          <p:cNvSpPr txBox="1">
            <a:spLocks/>
          </p:cNvSpPr>
          <p:nvPr/>
        </p:nvSpPr>
        <p:spPr>
          <a:xfrm>
            <a:off x="4321511" y="4812360"/>
            <a:ext cx="6966752" cy="98488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2400" b="1" i="0" u="none" strike="noStrike" kern="1200" cap="none" spc="0" normalizeH="0" baseline="0" noProof="0">
                <a:ln>
                  <a:noFill/>
                </a:ln>
                <a:solidFill>
                  <a:srgbClr val="0098D3"/>
                </a:solidFill>
                <a:effectLst/>
                <a:uLnTx/>
                <a:uFillTx/>
                <a:latin typeface="Calibri" panose="020F0502020204030204"/>
                <a:ea typeface="+mn-ea"/>
                <a:cs typeface="+mn-cs"/>
              </a:rPr>
              <a:t>REDUCE RATE OF CHILDREN ENTERING FOSTER SYSTEM</a:t>
            </a:r>
            <a:b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br>
            <a:r>
              <a:rPr kumimoji="0" lang="en-US" sz="20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Top 10 in the country, supports families to keep more than 3,300 children in their homes</a:t>
            </a:r>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52" name="Inhaltsplatzhalter 4">
            <a:extLst>
              <a:ext uri="{FF2B5EF4-FFF2-40B4-BE49-F238E27FC236}">
                <a16:creationId xmlns:a16="http://schemas.microsoft.com/office/drawing/2014/main" id="{6A7EF9D3-DE58-9D75-54A1-E2BA7D956FF8}"/>
              </a:ext>
            </a:extLst>
          </p:cNvPr>
          <p:cNvSpPr txBox="1">
            <a:spLocks/>
          </p:cNvSpPr>
          <p:nvPr/>
        </p:nvSpPr>
        <p:spPr>
          <a:xfrm>
            <a:off x="2979105" y="4957446"/>
            <a:ext cx="1018243" cy="80054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70000"/>
              </a:lnSpc>
              <a:spcBef>
                <a:spcPts val="0"/>
              </a:spcBef>
              <a:spcAft>
                <a:spcPts val="1200"/>
              </a:spcAft>
              <a:buClrTx/>
              <a:buSzTx/>
              <a:buFont typeface="Wingdings" panose="05000000000000000000" pitchFamily="2" charset="2"/>
              <a:buNone/>
              <a:tabLst/>
              <a:defRPr/>
            </a:pPr>
            <a:r>
              <a:rPr kumimoji="0" lang="en-US" sz="3600" b="1" i="0" u="none" strike="noStrike" kern="1200" cap="none" spc="0" normalizeH="0" baseline="0" noProof="0">
                <a:ln>
                  <a:noFill/>
                </a:ln>
                <a:solidFill>
                  <a:srgbClr val="0098D3"/>
                </a:solidFill>
                <a:effectLst/>
                <a:uLnTx/>
                <a:uFillTx/>
                <a:latin typeface="Calibri" panose="020F0502020204030204"/>
                <a:ea typeface="+mn-ea"/>
                <a:cs typeface="+mn-cs"/>
              </a:rPr>
              <a:t>2 / 1000</a:t>
            </a:r>
            <a:endParaRPr kumimoji="0" lang="en-US" sz="2800" b="0" i="0" u="none" strike="noStrike" kern="1200" cap="none" spc="0" normalizeH="0" baseline="0" noProof="0">
              <a:ln>
                <a:noFill/>
              </a:ln>
              <a:solidFill>
                <a:srgbClr val="0098D3"/>
              </a:solidFill>
              <a:effectLst/>
              <a:uLnTx/>
              <a:uFillTx/>
              <a:latin typeface="Calibri" panose="020F0502020204030204"/>
              <a:ea typeface="+mn-ea"/>
              <a:cs typeface="Calibri" panose="020F0502020204030204"/>
            </a:endParaRPr>
          </a:p>
        </p:txBody>
      </p:sp>
      <p:pic>
        <p:nvPicPr>
          <p:cNvPr id="61" name="Graphic 60" descr="House with solid fill">
            <a:extLst>
              <a:ext uri="{FF2B5EF4-FFF2-40B4-BE49-F238E27FC236}">
                <a16:creationId xmlns:a16="http://schemas.microsoft.com/office/drawing/2014/main" id="{B5DBB20A-895C-1CE8-C784-146803F62E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060" y="4847176"/>
            <a:ext cx="640080" cy="640080"/>
          </a:xfrm>
          <a:prstGeom prst="rect">
            <a:avLst/>
          </a:prstGeom>
        </p:spPr>
      </p:pic>
      <p:pic>
        <p:nvPicPr>
          <p:cNvPr id="63" name="Graphic 62" descr="Teacher with solid fill">
            <a:extLst>
              <a:ext uri="{FF2B5EF4-FFF2-40B4-BE49-F238E27FC236}">
                <a16:creationId xmlns:a16="http://schemas.microsoft.com/office/drawing/2014/main" id="{03000AB9-2956-98E4-4CDA-6F6C84A7F7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87536" y="3470001"/>
            <a:ext cx="640080" cy="640080"/>
          </a:xfrm>
          <a:prstGeom prst="rect">
            <a:avLst/>
          </a:prstGeom>
        </p:spPr>
      </p:pic>
      <p:pic>
        <p:nvPicPr>
          <p:cNvPr id="65" name="Graphic 64" descr="Baby with solid fill">
            <a:extLst>
              <a:ext uri="{FF2B5EF4-FFF2-40B4-BE49-F238E27FC236}">
                <a16:creationId xmlns:a16="http://schemas.microsoft.com/office/drawing/2014/main" id="{BAE5CB05-5A13-7264-21CB-14443B667E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60459" y="1846039"/>
            <a:ext cx="640080" cy="640080"/>
          </a:xfrm>
          <a:prstGeom prst="rect">
            <a:avLst/>
          </a:prstGeom>
        </p:spPr>
      </p:pic>
      <p:pic>
        <p:nvPicPr>
          <p:cNvPr id="67" name="Graphic 66" descr="Playbook with solid fill">
            <a:extLst>
              <a:ext uri="{FF2B5EF4-FFF2-40B4-BE49-F238E27FC236}">
                <a16:creationId xmlns:a16="http://schemas.microsoft.com/office/drawing/2014/main" id="{9C6087B3-3B42-D4E0-B019-D029047009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0715" y="3188170"/>
            <a:ext cx="914400" cy="914400"/>
          </a:xfrm>
          <a:prstGeom prst="rect">
            <a:avLst/>
          </a:prstGeom>
        </p:spPr>
      </p:pic>
    </p:spTree>
    <p:extLst>
      <p:ext uri="{BB962C8B-B14F-4D97-AF65-F5344CB8AC3E}">
        <p14:creationId xmlns:p14="http://schemas.microsoft.com/office/powerpoint/2010/main" val="959381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876B15E9-2C35-0425-0387-98C507B65736}"/>
              </a:ext>
            </a:extLst>
          </p:cNvPr>
          <p:cNvSpPr>
            <a:spLocks noGrp="1"/>
          </p:cNvSpPr>
          <p:nvPr>
            <p:ph type="title"/>
          </p:nvPr>
        </p:nvSpPr>
        <p:spPr>
          <a:xfrm>
            <a:off x="421161" y="390821"/>
            <a:ext cx="10515600" cy="569912"/>
          </a:xfrm>
        </p:spPr>
        <p:txBody>
          <a:bodyPr/>
          <a:lstStyle/>
          <a:p>
            <a:r>
              <a:rPr lang="en-US" sz="3200"/>
              <a:t>IMPROVE KINDERGARTEN READINESS</a:t>
            </a:r>
            <a:endParaRPr lang="en-US"/>
          </a:p>
        </p:txBody>
      </p:sp>
      <p:pic>
        <p:nvPicPr>
          <p:cNvPr id="9" name="Graphic 8" descr="Bullseye with solid fill">
            <a:extLst>
              <a:ext uri="{FF2B5EF4-FFF2-40B4-BE49-F238E27FC236}">
                <a16:creationId xmlns:a16="http://schemas.microsoft.com/office/drawing/2014/main" id="{AA7712C7-1363-2D2B-063E-BB980428DE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478" y="891140"/>
            <a:ext cx="548640" cy="548640"/>
          </a:xfrm>
          <a:prstGeom prst="rect">
            <a:avLst/>
          </a:prstGeom>
        </p:spPr>
      </p:pic>
      <p:sp>
        <p:nvSpPr>
          <p:cNvPr id="11" name="Rectangle 10">
            <a:extLst>
              <a:ext uri="{FF2B5EF4-FFF2-40B4-BE49-F238E27FC236}">
                <a16:creationId xmlns:a16="http://schemas.microsoft.com/office/drawing/2014/main" id="{0E51EDC2-DBC3-E3B3-61A8-79A2C4B31070}"/>
              </a:ext>
            </a:extLst>
          </p:cNvPr>
          <p:cNvSpPr/>
          <p:nvPr/>
        </p:nvSpPr>
        <p:spPr>
          <a:xfrm>
            <a:off x="743237" y="888148"/>
            <a:ext cx="64008" cy="685800"/>
          </a:xfrm>
          <a:prstGeom prst="rect">
            <a:avLst/>
          </a:prstGeom>
          <a:solidFill>
            <a:srgbClr val="0020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8D2DBAE-8BE7-1BE0-8455-9AC63236C5FB}"/>
              </a:ext>
            </a:extLst>
          </p:cNvPr>
          <p:cNvSpPr txBox="1"/>
          <p:nvPr/>
        </p:nvSpPr>
        <p:spPr>
          <a:xfrm>
            <a:off x="835365" y="861716"/>
            <a:ext cx="11209793"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black"/>
                </a:solidFill>
                <a:effectLst/>
                <a:uLnTx/>
                <a:uFillTx/>
                <a:latin typeface="Calibri" panose="020F0502020204030204"/>
                <a:ea typeface="+mn-ea"/>
                <a:cs typeface="+mn-cs"/>
              </a:rPr>
              <a:t>Aim: </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Increase the percentage of children demonstrating readiness on the Kindergarten Readiness Assessment (KRA)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black"/>
                </a:solidFill>
                <a:effectLst/>
                <a:uLnTx/>
                <a:uFillTx/>
                <a:latin typeface="Calibri" panose="020F0502020204030204"/>
                <a:ea typeface="+mn-ea"/>
                <a:cs typeface="+mn-cs"/>
              </a:rPr>
              <a:t>Target: </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60% of children demonstrating readiness</a:t>
            </a:r>
            <a:endParaRPr lang="en-US" sz="1400" b="0" i="1"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black"/>
                </a:solidFill>
                <a:effectLst/>
                <a:uLnTx/>
                <a:uFillTx/>
                <a:latin typeface="Calibri" panose="020F0502020204030204"/>
                <a:ea typeface="+mn-ea"/>
                <a:cs typeface="+mn-cs"/>
              </a:rPr>
              <a:t>Impact</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 More than 26,000 additional children prepared for academic success</a:t>
            </a:r>
          </a:p>
        </p:txBody>
      </p:sp>
      <p:sp>
        <p:nvSpPr>
          <p:cNvPr id="13" name="TextBox 12">
            <a:extLst>
              <a:ext uri="{FF2B5EF4-FFF2-40B4-BE49-F238E27FC236}">
                <a16:creationId xmlns:a16="http://schemas.microsoft.com/office/drawing/2014/main" id="{300F2DD8-A545-0942-C700-F9850FD29EC3}"/>
              </a:ext>
            </a:extLst>
          </p:cNvPr>
          <p:cNvSpPr txBox="1"/>
          <p:nvPr/>
        </p:nvSpPr>
        <p:spPr>
          <a:xfrm>
            <a:off x="253832" y="2103723"/>
            <a:ext cx="9718428" cy="3668421"/>
          </a:xfrm>
          <a:prstGeom prst="roundRect">
            <a:avLst/>
          </a:prstGeom>
          <a:solidFill>
            <a:schemeClr val="bg1">
              <a:lumMod val="95000"/>
            </a:schemeClr>
          </a:solidFill>
          <a:ln w="38100">
            <a:solidFill>
              <a:schemeClr val="accent1"/>
            </a:solidFill>
          </a:ln>
        </p:spPr>
        <p:txBody>
          <a:bodyPr wrap="square" lIns="0" tIns="45720" rIns="0" bIns="45720" numCol="1" spcCol="274320" anchor="t">
            <a:noAutofit/>
          </a:bodyPr>
          <a:lstStyle/>
          <a:p>
            <a:pPr marL="0" marR="0" lvl="0" indent="0" algn="l" defTabSz="91440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ea typeface="Source Sans Pro"/>
                <a:cs typeface="+mn-cs"/>
              </a:rPr>
              <a:t>The Sparkler app launched September 16, 2024! </a:t>
            </a:r>
            <a:endParaRPr lang="en-US" sz="2400" b="1">
              <a:cs typeface="+mn-cs"/>
            </a:endParaRPr>
          </a:p>
          <a:p>
            <a:pPr marL="342900" marR="0" lvl="0" indent="-342900">
              <a:lnSpc>
                <a:spcPct val="120000"/>
              </a:lnSpc>
              <a:spcBef>
                <a:spcPts val="0"/>
              </a:spcBef>
              <a:spcAft>
                <a:spcPts val="1200"/>
              </a:spcAft>
              <a:buFont typeface="Symbol" panose="05050102010706020507" pitchFamily="18" charset="2"/>
              <a:buChar char=""/>
            </a:pPr>
            <a:r>
              <a:rPr lang="en-US" sz="1600" b="1">
                <a:ea typeface="Calibri"/>
              </a:rPr>
              <a:t>567 </a:t>
            </a:r>
            <a:r>
              <a:rPr lang="en-US" sz="1600">
                <a:ea typeface="Calibri"/>
              </a:rPr>
              <a:t>total ASQ’s completed in September 2024. This is a 44% increase since July/August with 316 (combined) completed screenings.</a:t>
            </a:r>
            <a:endParaRPr lang="en-US" sz="1600">
              <a:effectLst/>
              <a:ea typeface="Calibri"/>
              <a:cs typeface="Calibri"/>
            </a:endParaRPr>
          </a:p>
          <a:p>
            <a:pPr marL="342900" marR="0" lvl="0" indent="-342900">
              <a:lnSpc>
                <a:spcPct val="120000"/>
              </a:lnSpc>
              <a:spcBef>
                <a:spcPts val="0"/>
              </a:spcBef>
              <a:spcAft>
                <a:spcPts val="1200"/>
              </a:spcAft>
              <a:buFont typeface="Symbol" panose="05050102010706020507" pitchFamily="18" charset="2"/>
              <a:buChar char=""/>
            </a:pPr>
            <a:r>
              <a:rPr lang="en-US" sz="1600" b="1">
                <a:ea typeface="Times New Roman" panose="02020603050405020304" pitchFamily="18" charset="0"/>
              </a:rPr>
              <a:t>321 </a:t>
            </a:r>
            <a:r>
              <a:rPr lang="en-US" sz="1600" b="1">
                <a:effectLst/>
                <a:ea typeface="Times New Roman" panose="02020603050405020304" pitchFamily="18" charset="0"/>
              </a:rPr>
              <a:t> </a:t>
            </a:r>
            <a:r>
              <a:rPr lang="en-US" sz="1600">
                <a:effectLst/>
                <a:ea typeface="Times New Roman" panose="02020603050405020304" pitchFamily="18" charset="0"/>
              </a:rPr>
              <a:t>children under three were screened in </a:t>
            </a:r>
            <a:r>
              <a:rPr lang="en-US" sz="1600">
                <a:ea typeface="Times New Roman" panose="02020603050405020304" pitchFamily="18" charset="0"/>
              </a:rPr>
              <a:t>September 2024. For July and August, a total of 243 screenings were completed. Indicates a 24% increase in utilization</a:t>
            </a:r>
            <a:endParaRPr lang="en-US" sz="1600">
              <a:effectLst/>
              <a:ea typeface="Calibri" panose="020F0502020204030204" pitchFamily="34" charset="0"/>
            </a:endParaRPr>
          </a:p>
          <a:p>
            <a:pPr marL="342900" marR="0" lvl="0" indent="-342900">
              <a:lnSpc>
                <a:spcPct val="120000"/>
              </a:lnSpc>
              <a:spcBef>
                <a:spcPts val="0"/>
              </a:spcBef>
              <a:spcAft>
                <a:spcPts val="1200"/>
              </a:spcAft>
              <a:buFont typeface="Symbol" panose="05050102010706020507" pitchFamily="18" charset="2"/>
              <a:buChar char=""/>
            </a:pPr>
            <a:r>
              <a:rPr lang="en-US" sz="1600" b="1">
                <a:ea typeface="Times New Roman" panose="02020603050405020304" pitchFamily="18" charset="0"/>
              </a:rPr>
              <a:t>246</a:t>
            </a:r>
            <a:r>
              <a:rPr lang="en-US" sz="1600" b="1">
                <a:effectLst/>
                <a:ea typeface="Times New Roman" panose="02020603050405020304" pitchFamily="18" charset="0"/>
              </a:rPr>
              <a:t> </a:t>
            </a:r>
            <a:r>
              <a:rPr lang="en-US" sz="1600">
                <a:effectLst/>
                <a:ea typeface="Times New Roman" panose="02020603050405020304" pitchFamily="18" charset="0"/>
              </a:rPr>
              <a:t>children between 3-5 were screened in September and a total of 153 preschoolers were screened in July and August. This </a:t>
            </a:r>
            <a:r>
              <a:rPr lang="en-US" sz="1600">
                <a:ea typeface="Times New Roman" panose="02020603050405020304" pitchFamily="18" charset="0"/>
              </a:rPr>
              <a:t>means</a:t>
            </a:r>
            <a:r>
              <a:rPr lang="en-US" sz="1600">
                <a:effectLst/>
                <a:ea typeface="Times New Roman" panose="02020603050405020304" pitchFamily="18" charset="0"/>
              </a:rPr>
              <a:t> </a:t>
            </a:r>
            <a:r>
              <a:rPr lang="en-US" sz="1600" b="1">
                <a:ea typeface="Times New Roman" panose="02020603050405020304" pitchFamily="18" charset="0"/>
              </a:rPr>
              <a:t>399</a:t>
            </a:r>
            <a:r>
              <a:rPr lang="en-US" sz="1600">
                <a:effectLst/>
                <a:ea typeface="Times New Roman" panose="02020603050405020304" pitchFamily="18" charset="0"/>
              </a:rPr>
              <a:t> MORE children who would not have been screened if it weren’t for the expansion.</a:t>
            </a:r>
            <a:endParaRPr lang="en-US" sz="1600">
              <a:effectLst/>
              <a:ea typeface="Times New Roman" panose="02020603050405020304" pitchFamily="18" charset="0"/>
              <a:cs typeface="Calibri"/>
            </a:endParaRPr>
          </a:p>
          <a:p>
            <a:pPr marL="342900" marR="0" lvl="0" indent="-342900">
              <a:lnSpc>
                <a:spcPct val="120000"/>
              </a:lnSpc>
              <a:spcBef>
                <a:spcPts val="0"/>
              </a:spcBef>
              <a:spcAft>
                <a:spcPts val="1200"/>
              </a:spcAft>
              <a:buFont typeface="Symbol" panose="05050102010706020507" pitchFamily="18" charset="2"/>
              <a:buChar char=""/>
            </a:pPr>
            <a:r>
              <a:rPr lang="en-US" sz="1600" b="1">
                <a:ea typeface="Calibri" panose="020F0502020204030204" pitchFamily="34" charset="0"/>
              </a:rPr>
              <a:t>Since July 2024, 132</a:t>
            </a:r>
            <a:r>
              <a:rPr lang="en-US" sz="1600">
                <a:ea typeface="Calibri" panose="020F0502020204030204" pitchFamily="34" charset="0"/>
              </a:rPr>
              <a:t> Children connected to 0-3 programs, and </a:t>
            </a:r>
            <a:r>
              <a:rPr lang="en-US" sz="1600" b="1">
                <a:ea typeface="Calibri" panose="020F0502020204030204" pitchFamily="34" charset="0"/>
              </a:rPr>
              <a:t>33</a:t>
            </a:r>
            <a:r>
              <a:rPr lang="en-US" sz="1600">
                <a:ea typeface="Calibri" panose="020F0502020204030204" pitchFamily="34" charset="0"/>
              </a:rPr>
              <a:t> children connected to Preschool Special Education.</a:t>
            </a:r>
            <a:endParaRPr lang="en-US" sz="160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3" name="TextBox 2">
            <a:extLst>
              <a:ext uri="{FF2B5EF4-FFF2-40B4-BE49-F238E27FC236}">
                <a16:creationId xmlns:a16="http://schemas.microsoft.com/office/drawing/2014/main" id="{D8E0FF05-6712-B20B-1342-BC49CD6B0B6E}"/>
              </a:ext>
            </a:extLst>
          </p:cNvPr>
          <p:cNvSpPr txBox="1"/>
          <p:nvPr/>
        </p:nvSpPr>
        <p:spPr>
          <a:xfrm>
            <a:off x="296321" y="5656310"/>
            <a:ext cx="7372350" cy="60016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ea typeface="Source Sans Pro"/>
              </a:rPr>
              <a:t>Source: Bright Beginnings Monthly ASQ Report for September 2024</a:t>
            </a:r>
            <a:endParaRPr lang="en-US" sz="1100" dirty="0">
              <a:solidFill>
                <a:prstClr val="black"/>
              </a:solidFill>
              <a:ea typeface="Source Sans Pro"/>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ea typeface="Source Sans Pro" panose="020B0503030403020204" pitchFamily="34" charset="0"/>
              <a:cs typeface="Calibri"/>
            </a:endParaRPr>
          </a:p>
        </p:txBody>
      </p:sp>
      <p:sp>
        <p:nvSpPr>
          <p:cNvPr id="2" name="TextBox 1">
            <a:extLst>
              <a:ext uri="{FF2B5EF4-FFF2-40B4-BE49-F238E27FC236}">
                <a16:creationId xmlns:a16="http://schemas.microsoft.com/office/drawing/2014/main" id="{F4ADFC1C-1823-06C4-AAE0-19445B9286E5}"/>
              </a:ext>
            </a:extLst>
          </p:cNvPr>
          <p:cNvSpPr txBox="1"/>
          <p:nvPr/>
        </p:nvSpPr>
        <p:spPr>
          <a:xfrm>
            <a:off x="230486" y="1635213"/>
            <a:ext cx="11437795" cy="400110"/>
          </a:xfrm>
          <a:prstGeom prst="rect">
            <a:avLst/>
          </a:prstGeom>
          <a:solidFill>
            <a:srgbClr val="C00000"/>
          </a:solidFill>
          <a:ln w="38100">
            <a:solidFill>
              <a:schemeClr val="accent1"/>
            </a:solidFill>
          </a:ln>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Calibri" panose="020F0502020204030204"/>
                <a:ea typeface="+mn-ea"/>
                <a:cs typeface="+mn-cs"/>
              </a:rPr>
              <a:t>Key Data &amp; Recent Wins</a:t>
            </a:r>
          </a:p>
        </p:txBody>
      </p:sp>
      <p:sp>
        <p:nvSpPr>
          <p:cNvPr id="4" name="TextBox 3">
            <a:extLst>
              <a:ext uri="{FF2B5EF4-FFF2-40B4-BE49-F238E27FC236}">
                <a16:creationId xmlns:a16="http://schemas.microsoft.com/office/drawing/2014/main" id="{5C941B03-E5FE-7E3D-8BF5-09092A186ED6}"/>
              </a:ext>
            </a:extLst>
          </p:cNvPr>
          <p:cNvSpPr txBox="1"/>
          <p:nvPr/>
        </p:nvSpPr>
        <p:spPr>
          <a:xfrm>
            <a:off x="10205241" y="2232161"/>
            <a:ext cx="1463040" cy="584775"/>
          </a:xfrm>
          <a:prstGeom prst="rect">
            <a:avLst/>
          </a:prstGeom>
          <a:noFill/>
        </p:spPr>
        <p:txBody>
          <a:bodyPr wrap="square" rtlCol="0">
            <a:spAutoFit/>
          </a:bodyPr>
          <a:lstStyle/>
          <a:p>
            <a:r>
              <a:rPr lang="en-US" sz="1600" b="1">
                <a:solidFill>
                  <a:srgbClr val="FF0000"/>
                </a:solidFill>
              </a:rPr>
              <a:t>44% </a:t>
            </a:r>
            <a:r>
              <a:rPr lang="en-US" sz="1600"/>
              <a:t>increase since July/Aug</a:t>
            </a:r>
          </a:p>
        </p:txBody>
      </p:sp>
      <p:sp>
        <p:nvSpPr>
          <p:cNvPr id="5" name="TextBox 4">
            <a:extLst>
              <a:ext uri="{FF2B5EF4-FFF2-40B4-BE49-F238E27FC236}">
                <a16:creationId xmlns:a16="http://schemas.microsoft.com/office/drawing/2014/main" id="{9D34A4F5-365F-C11D-3E1F-FBED404324F6}"/>
              </a:ext>
            </a:extLst>
          </p:cNvPr>
          <p:cNvSpPr txBox="1"/>
          <p:nvPr/>
        </p:nvSpPr>
        <p:spPr>
          <a:xfrm>
            <a:off x="10205241" y="3002155"/>
            <a:ext cx="1463040" cy="830997"/>
          </a:xfrm>
          <a:prstGeom prst="rect">
            <a:avLst/>
          </a:prstGeom>
          <a:noFill/>
        </p:spPr>
        <p:txBody>
          <a:bodyPr wrap="square" lIns="91440" tIns="45720" rIns="91440" bIns="45720" rtlCol="0" anchor="t">
            <a:spAutoFit/>
          </a:bodyPr>
          <a:lstStyle/>
          <a:p>
            <a:r>
              <a:rPr lang="en-US" sz="1600" b="1" dirty="0">
                <a:solidFill>
                  <a:srgbClr val="FF0000"/>
                </a:solidFill>
              </a:rPr>
              <a:t>24% </a:t>
            </a:r>
            <a:r>
              <a:rPr lang="en-US" sz="1600" dirty="0"/>
              <a:t>increase in utilization for children 0-3</a:t>
            </a:r>
          </a:p>
        </p:txBody>
      </p:sp>
      <p:sp>
        <p:nvSpPr>
          <p:cNvPr id="6" name="TextBox 5">
            <a:extLst>
              <a:ext uri="{FF2B5EF4-FFF2-40B4-BE49-F238E27FC236}">
                <a16:creationId xmlns:a16="http://schemas.microsoft.com/office/drawing/2014/main" id="{0951A1B5-AC2A-8CB9-18EE-B6D5DA695C1A}"/>
              </a:ext>
            </a:extLst>
          </p:cNvPr>
          <p:cNvSpPr txBox="1"/>
          <p:nvPr/>
        </p:nvSpPr>
        <p:spPr>
          <a:xfrm>
            <a:off x="10203301" y="4037811"/>
            <a:ext cx="1754920" cy="584775"/>
          </a:xfrm>
          <a:prstGeom prst="rect">
            <a:avLst/>
          </a:prstGeom>
          <a:noFill/>
        </p:spPr>
        <p:txBody>
          <a:bodyPr wrap="square" rtlCol="0">
            <a:spAutoFit/>
          </a:bodyPr>
          <a:lstStyle/>
          <a:p>
            <a:r>
              <a:rPr lang="en-US" sz="1600" b="1">
                <a:solidFill>
                  <a:srgbClr val="FF0000"/>
                </a:solidFill>
              </a:rPr>
              <a:t>399 </a:t>
            </a:r>
            <a:r>
              <a:rPr lang="en-US" sz="1600"/>
              <a:t>MORE children served</a:t>
            </a:r>
          </a:p>
        </p:txBody>
      </p:sp>
      <p:cxnSp>
        <p:nvCxnSpPr>
          <p:cNvPr id="7" name="Straight Connector 6">
            <a:extLst>
              <a:ext uri="{FF2B5EF4-FFF2-40B4-BE49-F238E27FC236}">
                <a16:creationId xmlns:a16="http://schemas.microsoft.com/office/drawing/2014/main" id="{1D81B11D-401E-0905-97EB-58DCE6C46823}"/>
              </a:ext>
            </a:extLst>
          </p:cNvPr>
          <p:cNvCxnSpPr>
            <a:cxnSpLocks/>
          </p:cNvCxnSpPr>
          <p:nvPr/>
        </p:nvCxnSpPr>
        <p:spPr>
          <a:xfrm>
            <a:off x="10372968" y="290511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5D9DB3-1EFC-1AEA-EDFE-7057222D0D89}"/>
              </a:ext>
            </a:extLst>
          </p:cNvPr>
          <p:cNvCxnSpPr>
            <a:cxnSpLocks/>
          </p:cNvCxnSpPr>
          <p:nvPr/>
        </p:nvCxnSpPr>
        <p:spPr>
          <a:xfrm>
            <a:off x="10372968" y="3937699"/>
            <a:ext cx="106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688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48E7B-AD10-D1EC-E6B9-3EBC658A7B7C}"/>
              </a:ext>
            </a:extLst>
          </p:cNvPr>
          <p:cNvSpPr>
            <a:spLocks noGrp="1"/>
          </p:cNvSpPr>
          <p:nvPr>
            <p:ph type="title"/>
          </p:nvPr>
        </p:nvSpPr>
        <p:spPr>
          <a:xfrm>
            <a:off x="609600" y="704453"/>
            <a:ext cx="10972800" cy="535531"/>
          </a:xfrm>
        </p:spPr>
        <p:txBody>
          <a:bodyPr/>
          <a:lstStyle/>
          <a:p>
            <a:r>
              <a:rPr lang="en-US" sz="3200">
                <a:latin typeface="Source Sans Pro"/>
                <a:ea typeface="Source Sans Pro"/>
              </a:rPr>
              <a:t>SUTQ BY THE NUMBERS</a:t>
            </a:r>
            <a:endParaRPr lang="en-US" sz="3200"/>
          </a:p>
        </p:txBody>
      </p:sp>
      <p:sp>
        <p:nvSpPr>
          <p:cNvPr id="3" name="Content Placeholder 2">
            <a:extLst>
              <a:ext uri="{FF2B5EF4-FFF2-40B4-BE49-F238E27FC236}">
                <a16:creationId xmlns:a16="http://schemas.microsoft.com/office/drawing/2014/main" id="{2F4FBB6E-EB3F-F083-5783-7765975B0200}"/>
              </a:ext>
            </a:extLst>
          </p:cNvPr>
          <p:cNvSpPr>
            <a:spLocks noGrp="1"/>
          </p:cNvSpPr>
          <p:nvPr>
            <p:ph idx="1"/>
          </p:nvPr>
        </p:nvSpPr>
        <p:spPr>
          <a:xfrm>
            <a:off x="1548447" y="1702231"/>
            <a:ext cx="10541666" cy="5208296"/>
          </a:xfrm>
        </p:spPr>
        <p:txBody>
          <a:bodyPr>
            <a:normAutofit/>
          </a:bodyPr>
          <a:lstStyle/>
          <a:p>
            <a:pPr marL="0" indent="0">
              <a:spcAft>
                <a:spcPts val="2400"/>
              </a:spcAft>
              <a:buClr>
                <a:schemeClr val="accent1"/>
              </a:buClr>
              <a:buNone/>
            </a:pPr>
            <a:r>
              <a:rPr lang="en-US" sz="2800" b="1" dirty="0">
                <a:solidFill>
                  <a:schemeClr val="accent1"/>
                </a:solidFill>
                <a:latin typeface="Source Sans Pro"/>
                <a:ea typeface="Source Sans Pro"/>
                <a:cs typeface="Open Sans"/>
              </a:rPr>
              <a:t>27 Completed Applications Received</a:t>
            </a:r>
          </a:p>
          <a:p>
            <a:pPr marL="0" indent="0">
              <a:buClr>
                <a:schemeClr val="accent1"/>
              </a:buClr>
              <a:buNone/>
            </a:pPr>
            <a:r>
              <a:rPr lang="en-US" sz="2800" b="1" dirty="0">
                <a:solidFill>
                  <a:schemeClr val="accent1"/>
                </a:solidFill>
                <a:latin typeface="Source Sans Pro"/>
                <a:ea typeface="Source Sans Pro"/>
                <a:cs typeface="Open Sans"/>
              </a:rPr>
              <a:t>20 Ratings Awarded</a:t>
            </a:r>
          </a:p>
          <a:p>
            <a:pPr marL="720090" lvl="2" indent="-457200">
              <a:buClr>
                <a:schemeClr val="accent1"/>
              </a:buClr>
              <a:buFont typeface="Arial" panose="020B0604020202020204" pitchFamily="34" charset="0"/>
              <a:buChar char="•"/>
            </a:pPr>
            <a:r>
              <a:rPr lang="en-US" dirty="0">
                <a:latin typeface="Source Sans Pro"/>
                <a:ea typeface="Source Sans Pro"/>
                <a:cs typeface="Open Sans"/>
              </a:rPr>
              <a:t>Centers (4 Bronze, 2 Silver, 9 Gold)</a:t>
            </a:r>
          </a:p>
          <a:p>
            <a:pPr marL="720090" lvl="2" indent="-457200">
              <a:buClr>
                <a:schemeClr val="accent1"/>
              </a:buClr>
              <a:buFont typeface="Arial" panose="020B0604020202020204" pitchFamily="34" charset="0"/>
              <a:buChar char="•"/>
            </a:pPr>
            <a:r>
              <a:rPr lang="en-US" dirty="0">
                <a:latin typeface="Source Sans Pro"/>
                <a:ea typeface="Source Sans Pro"/>
                <a:cs typeface="Open Sans"/>
              </a:rPr>
              <a:t>Preschools (3 Gold)</a:t>
            </a:r>
            <a:endParaRPr lang="en-US" dirty="0"/>
          </a:p>
          <a:p>
            <a:pPr marL="720090" lvl="2" indent="-457200">
              <a:buClr>
                <a:schemeClr val="accent1"/>
              </a:buClr>
              <a:buFont typeface="Arial" panose="020B0604020202020204" pitchFamily="34" charset="0"/>
              <a:buChar char="•"/>
            </a:pPr>
            <a:r>
              <a:rPr lang="en-US" dirty="0">
                <a:latin typeface="Source Sans Pro"/>
                <a:ea typeface="Source Sans Pro"/>
                <a:cs typeface="Open Sans"/>
              </a:rPr>
              <a:t>Type Bs (1 Silver, 1 Gold)</a:t>
            </a:r>
            <a:endParaRPr lang="en-US" dirty="0">
              <a:latin typeface="Source Sans Pro"/>
              <a:ea typeface="Source Sans Pro"/>
            </a:endParaRPr>
          </a:p>
          <a:p>
            <a:pPr marL="0" lvl="0" indent="0">
              <a:spcBef>
                <a:spcPts val="1200"/>
              </a:spcBef>
              <a:buClr>
                <a:schemeClr val="accent1"/>
              </a:buClr>
              <a:buNone/>
            </a:pPr>
            <a:r>
              <a:rPr lang="en-US" sz="2800" b="1" dirty="0">
                <a:solidFill>
                  <a:schemeClr val="accent1"/>
                </a:solidFill>
                <a:latin typeface="Source Sans Pro"/>
                <a:ea typeface="Source Sans Pro"/>
                <a:cs typeface="Open Sans"/>
              </a:rPr>
              <a:t>6 Ratings Pending Approval</a:t>
            </a:r>
          </a:p>
          <a:p>
            <a:pPr marL="720090" lvl="2" indent="-457200">
              <a:buClr>
                <a:schemeClr val="accent1"/>
              </a:buClr>
              <a:buFont typeface="Arial" panose="020B0604020202020204" pitchFamily="34" charset="0"/>
              <a:buChar char="•"/>
            </a:pPr>
            <a:r>
              <a:rPr lang="en-US" dirty="0">
                <a:latin typeface="Source Sans Pro"/>
                <a:ea typeface="Source Sans Pro"/>
                <a:cs typeface="Open Sans"/>
              </a:rPr>
              <a:t>3 Bronze </a:t>
            </a:r>
          </a:p>
          <a:p>
            <a:pPr marL="720090" lvl="2" indent="-457200">
              <a:buClr>
                <a:schemeClr val="accent1"/>
              </a:buClr>
              <a:buFont typeface="Arial" panose="020B0604020202020204" pitchFamily="34" charset="0"/>
              <a:buChar char="•"/>
            </a:pPr>
            <a:r>
              <a:rPr lang="en-US" dirty="0">
                <a:latin typeface="Source Sans Pro"/>
                <a:ea typeface="Source Sans Pro"/>
                <a:cs typeface="Open Sans"/>
              </a:rPr>
              <a:t>3 Gold</a:t>
            </a:r>
            <a:endParaRPr lang="en-US" dirty="0">
              <a:latin typeface="Source Sans Pro"/>
              <a:ea typeface="Source Sans Pro"/>
            </a:endParaRPr>
          </a:p>
          <a:p>
            <a:pPr marL="0" lvl="0" indent="0">
              <a:buNone/>
            </a:pPr>
            <a:endParaRPr lang="en-US" sz="2800" dirty="0"/>
          </a:p>
          <a:p>
            <a:endParaRPr lang="en-US" sz="2800" dirty="0"/>
          </a:p>
        </p:txBody>
      </p:sp>
      <p:pic>
        <p:nvPicPr>
          <p:cNvPr id="4" name="Picture 3">
            <a:extLst>
              <a:ext uri="{FF2B5EF4-FFF2-40B4-BE49-F238E27FC236}">
                <a16:creationId xmlns:a16="http://schemas.microsoft.com/office/drawing/2014/main" id="{71E2C0F2-AD97-6924-24D0-B49A765D28D7}"/>
              </a:ext>
            </a:extLst>
          </p:cNvPr>
          <p:cNvPicPr>
            <a:picLocks noChangeAspect="1"/>
          </p:cNvPicPr>
          <p:nvPr/>
        </p:nvPicPr>
        <p:blipFill rotWithShape="1">
          <a:blip r:embed="rId3"/>
          <a:srcRect l="1708" r="67767"/>
          <a:stretch/>
        </p:blipFill>
        <p:spPr>
          <a:xfrm>
            <a:off x="9379126" y="4375054"/>
            <a:ext cx="1327881" cy="1819931"/>
          </a:xfrm>
          <a:prstGeom prst="rect">
            <a:avLst/>
          </a:prstGeom>
        </p:spPr>
      </p:pic>
      <p:pic>
        <p:nvPicPr>
          <p:cNvPr id="5" name="Picture 4">
            <a:extLst>
              <a:ext uri="{FF2B5EF4-FFF2-40B4-BE49-F238E27FC236}">
                <a16:creationId xmlns:a16="http://schemas.microsoft.com/office/drawing/2014/main" id="{DDC089E5-726D-C617-5861-E5ABFA5A1766}"/>
              </a:ext>
            </a:extLst>
          </p:cNvPr>
          <p:cNvPicPr>
            <a:picLocks noChangeAspect="1"/>
          </p:cNvPicPr>
          <p:nvPr/>
        </p:nvPicPr>
        <p:blipFill rotWithShape="1">
          <a:blip r:embed="rId3"/>
          <a:srcRect l="35665" r="33697"/>
          <a:stretch/>
        </p:blipFill>
        <p:spPr>
          <a:xfrm>
            <a:off x="9333354" y="2633575"/>
            <a:ext cx="1319750" cy="1802125"/>
          </a:xfrm>
          <a:prstGeom prst="rect">
            <a:avLst/>
          </a:prstGeom>
        </p:spPr>
      </p:pic>
      <p:pic>
        <p:nvPicPr>
          <p:cNvPr id="6" name="Picture 5">
            <a:extLst>
              <a:ext uri="{FF2B5EF4-FFF2-40B4-BE49-F238E27FC236}">
                <a16:creationId xmlns:a16="http://schemas.microsoft.com/office/drawing/2014/main" id="{33A73499-CF9B-6508-5D5B-F909123C18EF}"/>
              </a:ext>
            </a:extLst>
          </p:cNvPr>
          <p:cNvPicPr>
            <a:picLocks noChangeAspect="1"/>
          </p:cNvPicPr>
          <p:nvPr/>
        </p:nvPicPr>
        <p:blipFill rotWithShape="1">
          <a:blip r:embed="rId3"/>
          <a:srcRect l="68298" r="1064"/>
          <a:stretch/>
        </p:blipFill>
        <p:spPr>
          <a:xfrm>
            <a:off x="9279451" y="770888"/>
            <a:ext cx="1364102" cy="1862687"/>
          </a:xfrm>
          <a:prstGeom prst="rect">
            <a:avLst/>
          </a:prstGeom>
        </p:spPr>
      </p:pic>
      <p:sp>
        <p:nvSpPr>
          <p:cNvPr id="7" name="L-Shape 6">
            <a:extLst>
              <a:ext uri="{FF2B5EF4-FFF2-40B4-BE49-F238E27FC236}">
                <a16:creationId xmlns:a16="http://schemas.microsoft.com/office/drawing/2014/main" id="{89A2F16A-6369-FD3D-E0CC-2FB0FA5FDAB0}"/>
              </a:ext>
            </a:extLst>
          </p:cNvPr>
          <p:cNvSpPr/>
          <p:nvPr/>
        </p:nvSpPr>
        <p:spPr>
          <a:xfrm flipH="1" flipV="1">
            <a:off x="1030820" y="1446070"/>
            <a:ext cx="7734304" cy="4420737"/>
          </a:xfrm>
          <a:prstGeom prst="corner">
            <a:avLst>
              <a:gd name="adj1" fmla="val 827"/>
              <a:gd name="adj2" fmla="val 1156"/>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Inbox with solid fill">
            <a:extLst>
              <a:ext uri="{FF2B5EF4-FFF2-40B4-BE49-F238E27FC236}">
                <a16:creationId xmlns:a16="http://schemas.microsoft.com/office/drawing/2014/main" id="{24874A99-D6BB-9914-8CFA-DD75B04950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6364" y="1646971"/>
            <a:ext cx="731520" cy="731520"/>
          </a:xfrm>
          <a:prstGeom prst="rect">
            <a:avLst/>
          </a:prstGeom>
        </p:spPr>
      </p:pic>
      <p:pic>
        <p:nvPicPr>
          <p:cNvPr id="11" name="Graphic 10" descr="List with solid fill">
            <a:extLst>
              <a:ext uri="{FF2B5EF4-FFF2-40B4-BE49-F238E27FC236}">
                <a16:creationId xmlns:a16="http://schemas.microsoft.com/office/drawing/2014/main" id="{53CFDA60-615A-8497-E112-14E4708769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3096" y="4924142"/>
            <a:ext cx="731520" cy="731520"/>
          </a:xfrm>
          <a:prstGeom prst="rect">
            <a:avLst/>
          </a:prstGeom>
        </p:spPr>
      </p:pic>
      <p:pic>
        <p:nvPicPr>
          <p:cNvPr id="13" name="Graphic 12" descr="Ribbon with solid fill">
            <a:extLst>
              <a:ext uri="{FF2B5EF4-FFF2-40B4-BE49-F238E27FC236}">
                <a16:creationId xmlns:a16="http://schemas.microsoft.com/office/drawing/2014/main" id="{9E53FFE3-86F1-34DC-7609-8F33187EE6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850" y="2633575"/>
            <a:ext cx="731520" cy="731520"/>
          </a:xfrm>
          <a:prstGeom prst="rect">
            <a:avLst/>
          </a:prstGeom>
        </p:spPr>
      </p:pic>
    </p:spTree>
    <p:extLst>
      <p:ext uri="{BB962C8B-B14F-4D97-AF65-F5344CB8AC3E}">
        <p14:creationId xmlns:p14="http://schemas.microsoft.com/office/powerpoint/2010/main" val="1912225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4CBE94-D049-E304-60E9-79E826C5BEC3}"/>
              </a:ext>
            </a:extLst>
          </p:cNvPr>
          <p:cNvSpPr>
            <a:spLocks noGrp="1"/>
          </p:cNvSpPr>
          <p:nvPr>
            <p:ph type="title"/>
          </p:nvPr>
        </p:nvSpPr>
        <p:spPr>
          <a:xfrm>
            <a:off x="381003" y="438281"/>
            <a:ext cx="11430000" cy="982861"/>
          </a:xfrm>
        </p:spPr>
        <p:txBody>
          <a:bodyPr>
            <a:normAutofit/>
          </a:bodyPr>
          <a:lstStyle/>
          <a:p>
            <a:r>
              <a:rPr lang="en-US" sz="3200">
                <a:latin typeface="Source Sans Pro" panose="020B0503030403020204" pitchFamily="34" charset="0"/>
              </a:rPr>
              <a:t>Curriculum RFP</a:t>
            </a:r>
          </a:p>
        </p:txBody>
      </p:sp>
      <p:sp>
        <p:nvSpPr>
          <p:cNvPr id="5" name="TextBox 4">
            <a:extLst>
              <a:ext uri="{FF2B5EF4-FFF2-40B4-BE49-F238E27FC236}">
                <a16:creationId xmlns:a16="http://schemas.microsoft.com/office/drawing/2014/main" id="{717E1D55-5E04-1A54-59B3-C69CB3850091}"/>
              </a:ext>
            </a:extLst>
          </p:cNvPr>
          <p:cNvSpPr txBox="1"/>
          <p:nvPr/>
        </p:nvSpPr>
        <p:spPr>
          <a:xfrm>
            <a:off x="1171577" y="1073033"/>
            <a:ext cx="10438896" cy="3539430"/>
          </a:xfrm>
          <a:prstGeom prst="rect">
            <a:avLst/>
          </a:prstGeom>
          <a:noFill/>
        </p:spPr>
        <p:txBody>
          <a:bodyPr wrap="square">
            <a:spAutoFit/>
          </a:bodyPr>
          <a:lstStyle/>
          <a:p>
            <a:pPr>
              <a:buClr>
                <a:schemeClr val="accent1"/>
              </a:buClr>
            </a:pPr>
            <a:r>
              <a:rPr lang="en-US" sz="2400">
                <a:effectLst/>
                <a:latin typeface="Source Sans Pro" panose="020B0503030403020204" pitchFamily="34" charset="0"/>
                <a:ea typeface="Source Sans Pro" panose="020B0503030403020204" pitchFamily="34" charset="0"/>
                <a:cs typeface="Aptos" panose="020B0004020202020204" pitchFamily="34" charset="0"/>
              </a:rPr>
              <a:t>There will be a free curriculum available for ALL licensed programs in Ohio that will meet the Step Up To Quality curriculum requirement – This curriculum is:</a:t>
            </a:r>
            <a:endParaRPr lang="en-US" sz="1800">
              <a:effectLst/>
              <a:latin typeface="Source Sans Pro" panose="020B0503030403020204" pitchFamily="34" charset="0"/>
              <a:ea typeface="Source Sans Pro" panose="020B0503030403020204" pitchFamily="34" charset="0"/>
              <a:cs typeface="Aptos" panose="020B0004020202020204" pitchFamily="34" charset="0"/>
            </a:endParaRPr>
          </a:p>
          <a:p>
            <a:pPr marL="800100" lvl="1" indent="-342900">
              <a:buClr>
                <a:schemeClr val="accent1"/>
              </a:buClr>
              <a:buFont typeface="Courier New" panose="02070309020205020404" pitchFamily="49" charset="0"/>
              <a:buChar char="o"/>
            </a:pPr>
            <a:r>
              <a:rPr lang="en-US" sz="2000">
                <a:latin typeface="Source Sans Pro" panose="020B0503030403020204" pitchFamily="34" charset="0"/>
                <a:ea typeface="Source Sans Pro" panose="020B0503030403020204" pitchFamily="34" charset="0"/>
                <a:cs typeface="Aptos" panose="020B0004020202020204" pitchFamily="34" charset="0"/>
              </a:rPr>
              <a:t>Aligned with the Early Learning and Development Standards</a:t>
            </a:r>
          </a:p>
          <a:p>
            <a:pPr marL="800100" lvl="1" indent="-342900">
              <a:buClr>
                <a:schemeClr val="accent1"/>
              </a:buClr>
              <a:buFont typeface="Courier New" panose="02070309020205020404" pitchFamily="49" charset="0"/>
              <a:buChar char="o"/>
            </a:pPr>
            <a:r>
              <a:rPr lang="en-US" sz="2000">
                <a:latin typeface="Source Sans Pro" panose="020B0503030403020204" pitchFamily="34" charset="0"/>
                <a:ea typeface="Source Sans Pro" panose="020B0503030403020204" pitchFamily="34" charset="0"/>
                <a:cs typeface="Aptos" panose="020B0004020202020204" pitchFamily="34" charset="0"/>
              </a:rPr>
              <a:t>Aligned to the Science of Reading</a:t>
            </a:r>
          </a:p>
          <a:p>
            <a:pPr marL="742950" lvl="1" indent="-285750">
              <a:buClr>
                <a:schemeClr val="accent2"/>
              </a:buClr>
              <a:buFont typeface="Arial" panose="020B0604020202020204" pitchFamily="34" charset="0"/>
              <a:buChar char="•"/>
            </a:pPr>
            <a:endParaRPr lang="en-US">
              <a:effectLst/>
              <a:latin typeface="Source Sans Pro" panose="020B0503030403020204" pitchFamily="34" charset="0"/>
              <a:ea typeface="Source Sans Pro" panose="020B0503030403020204" pitchFamily="34" charset="0"/>
              <a:cs typeface="Aptos" panose="020B0004020202020204" pitchFamily="34" charset="0"/>
            </a:endParaRPr>
          </a:p>
          <a:p>
            <a:pPr>
              <a:buClr>
                <a:schemeClr val="accent1"/>
              </a:buClr>
            </a:pPr>
            <a:r>
              <a:rPr lang="en-US" sz="2400">
                <a:latin typeface="Source Sans Pro" panose="020B0503030403020204" pitchFamily="34" charset="0"/>
                <a:ea typeface="Source Sans Pro" panose="020B0503030403020204" pitchFamily="34" charset="0"/>
                <a:cs typeface="Aptos" panose="020B0004020202020204" pitchFamily="34" charset="0"/>
              </a:rPr>
              <a:t>There will be two</a:t>
            </a:r>
            <a:r>
              <a:rPr lang="en-US" sz="2400">
                <a:solidFill>
                  <a:srgbClr val="FF0000"/>
                </a:solidFill>
                <a:latin typeface="Source Sans Pro" panose="020B0503030403020204" pitchFamily="34" charset="0"/>
                <a:ea typeface="Source Sans Pro" panose="020B0503030403020204" pitchFamily="34" charset="0"/>
                <a:cs typeface="Aptos" panose="020B0004020202020204" pitchFamily="34" charset="0"/>
              </a:rPr>
              <a:t> </a:t>
            </a:r>
            <a:r>
              <a:rPr lang="en-US" sz="2400">
                <a:latin typeface="Source Sans Pro" panose="020B0503030403020204" pitchFamily="34" charset="0"/>
                <a:ea typeface="Source Sans Pro" panose="020B0503030403020204" pitchFamily="34" charset="0"/>
                <a:cs typeface="Aptos" panose="020B0004020202020204" pitchFamily="34" charset="0"/>
              </a:rPr>
              <a:t>RFPs for the following activities:</a:t>
            </a:r>
          </a:p>
          <a:p>
            <a:pPr marL="800100" lvl="1" indent="-342900">
              <a:buClr>
                <a:schemeClr val="accent1"/>
              </a:buClr>
              <a:buFont typeface="Courier New" panose="02070309020205020404" pitchFamily="49" charset="0"/>
              <a:buChar char="o"/>
            </a:pPr>
            <a:r>
              <a:rPr lang="en-US" sz="2000">
                <a:latin typeface="Source Sans Pro" panose="020B0503030403020204" pitchFamily="34" charset="0"/>
                <a:ea typeface="Source Sans Pro" panose="020B0503030403020204" pitchFamily="34" charset="0"/>
                <a:cs typeface="Aptos" panose="020B0004020202020204" pitchFamily="34" charset="0"/>
              </a:rPr>
              <a:t>Center-based and Family Child Care Curriculum</a:t>
            </a:r>
          </a:p>
          <a:p>
            <a:pPr marL="800100" lvl="1" indent="-342900">
              <a:buClr>
                <a:schemeClr val="accent1"/>
              </a:buClr>
              <a:buFont typeface="Courier New" panose="02070309020205020404" pitchFamily="49" charset="0"/>
              <a:buChar char="o"/>
            </a:pPr>
            <a:r>
              <a:rPr lang="en-US" sz="2000">
                <a:latin typeface="Source Sans Pro" panose="020B0503030403020204" pitchFamily="34" charset="0"/>
                <a:ea typeface="Source Sans Pro" panose="020B0503030403020204" pitchFamily="34" charset="0"/>
                <a:cs typeface="Aptos" panose="020B0004020202020204" pitchFamily="34" charset="0"/>
              </a:rPr>
              <a:t>Lesson Plan/Implementation Strategies </a:t>
            </a:r>
          </a:p>
          <a:p>
            <a:pPr marL="285750" indent="-285750">
              <a:buFont typeface="Arial" panose="020B0604020202020204" pitchFamily="34" charset="0"/>
              <a:buChar char="•"/>
            </a:pPr>
            <a:endParaRPr lang="en-US">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a:latin typeface="Source Sans Pro" panose="020B0503030403020204" pitchFamily="34" charset="0"/>
              <a:ea typeface="Source Sans Pro" panose="020B0503030403020204" pitchFamily="34" charset="0"/>
            </a:endParaRPr>
          </a:p>
        </p:txBody>
      </p:sp>
      <p:grpSp>
        <p:nvGrpSpPr>
          <p:cNvPr id="6" name="Group 5">
            <a:extLst>
              <a:ext uri="{FF2B5EF4-FFF2-40B4-BE49-F238E27FC236}">
                <a16:creationId xmlns:a16="http://schemas.microsoft.com/office/drawing/2014/main" id="{7B0A91B9-A848-EB7C-0CA3-6C91C7EFC3AA}"/>
              </a:ext>
            </a:extLst>
          </p:cNvPr>
          <p:cNvGrpSpPr/>
          <p:nvPr/>
        </p:nvGrpSpPr>
        <p:grpSpPr>
          <a:xfrm>
            <a:off x="1356999" y="3960055"/>
            <a:ext cx="2808297" cy="2454805"/>
            <a:chOff x="707393" y="389942"/>
            <a:chExt cx="2808297" cy="2454805"/>
          </a:xfrm>
        </p:grpSpPr>
        <p:sp>
          <p:nvSpPr>
            <p:cNvPr id="22" name="Arrow: Right 21">
              <a:extLst>
                <a:ext uri="{FF2B5EF4-FFF2-40B4-BE49-F238E27FC236}">
                  <a16:creationId xmlns:a16="http://schemas.microsoft.com/office/drawing/2014/main" id="{11299561-32C5-1858-5085-E255D8B71F53}"/>
                </a:ext>
              </a:extLst>
            </p:cNvPr>
            <p:cNvSpPr/>
            <p:nvPr/>
          </p:nvSpPr>
          <p:spPr>
            <a:xfrm>
              <a:off x="707393" y="389942"/>
              <a:ext cx="2808297" cy="2454805"/>
            </a:xfrm>
            <a:prstGeom prst="rightArrow">
              <a:avLst>
                <a:gd name="adj1" fmla="val 70000"/>
                <a:gd name="adj2" fmla="val 50000"/>
              </a:avLst>
            </a:prstGeom>
            <a:solidFill>
              <a:schemeClr val="accent1">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latin typeface="Source Sans Pro" panose="020B0503030403020204" pitchFamily="34" charset="0"/>
                <a:ea typeface="Source Sans Pro" panose="020B0503030403020204" pitchFamily="34" charset="0"/>
              </a:endParaRPr>
            </a:p>
          </p:txBody>
        </p:sp>
        <p:sp>
          <p:nvSpPr>
            <p:cNvPr id="23" name="Arrow: Right 4">
              <a:extLst>
                <a:ext uri="{FF2B5EF4-FFF2-40B4-BE49-F238E27FC236}">
                  <a16:creationId xmlns:a16="http://schemas.microsoft.com/office/drawing/2014/main" id="{8C76698B-8E79-D5D3-876D-8C80AAF26716}"/>
                </a:ext>
              </a:extLst>
            </p:cNvPr>
            <p:cNvSpPr txBox="1"/>
            <p:nvPr/>
          </p:nvSpPr>
          <p:spPr>
            <a:xfrm>
              <a:off x="1409467" y="758163"/>
              <a:ext cx="1369045" cy="17183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9525" rIns="19050" bIns="9525" numCol="1" spcCol="1270" anchor="ctr" anchorCtr="0">
              <a:noAutofit/>
            </a:bodyPr>
            <a:lstStyle/>
            <a:p>
              <a:pPr marL="0" lvl="0" indent="0" algn="ctr" defTabSz="666750" rtl="0">
                <a:lnSpc>
                  <a:spcPct val="90000"/>
                </a:lnSpc>
                <a:spcBef>
                  <a:spcPct val="0"/>
                </a:spcBef>
                <a:spcAft>
                  <a:spcPct val="35000"/>
                </a:spcAft>
                <a:buNone/>
              </a:pPr>
              <a:r>
                <a:rPr lang="en-US" sz="1500" kern="1200">
                  <a:latin typeface="Source Sans Pro" panose="020B0503030403020204" pitchFamily="34" charset="0"/>
                  <a:ea typeface="Source Sans Pro" panose="020B0503030403020204" pitchFamily="34" charset="0"/>
                </a:rPr>
                <a:t>RFP Released</a:t>
              </a:r>
            </a:p>
          </p:txBody>
        </p:sp>
      </p:grpSp>
      <p:grpSp>
        <p:nvGrpSpPr>
          <p:cNvPr id="7" name="Group 6">
            <a:extLst>
              <a:ext uri="{FF2B5EF4-FFF2-40B4-BE49-F238E27FC236}">
                <a16:creationId xmlns:a16="http://schemas.microsoft.com/office/drawing/2014/main" id="{F8A8FDCD-571F-7FB4-9A1D-8BEB00D1FEF2}"/>
              </a:ext>
            </a:extLst>
          </p:cNvPr>
          <p:cNvGrpSpPr/>
          <p:nvPr/>
        </p:nvGrpSpPr>
        <p:grpSpPr>
          <a:xfrm>
            <a:off x="654924" y="4485383"/>
            <a:ext cx="1404148" cy="1404148"/>
            <a:chOff x="5318" y="915270"/>
            <a:chExt cx="1404148" cy="1404148"/>
          </a:xfrm>
          <a:solidFill>
            <a:schemeClr val="accent1"/>
          </a:solidFill>
        </p:grpSpPr>
        <p:sp>
          <p:nvSpPr>
            <p:cNvPr id="20" name="Oval 19">
              <a:extLst>
                <a:ext uri="{FF2B5EF4-FFF2-40B4-BE49-F238E27FC236}">
                  <a16:creationId xmlns:a16="http://schemas.microsoft.com/office/drawing/2014/main" id="{898C4166-E730-C767-6505-712D4D7D1F71}"/>
                </a:ext>
              </a:extLst>
            </p:cNvPr>
            <p:cNvSpPr/>
            <p:nvPr/>
          </p:nvSpPr>
          <p:spPr>
            <a:xfrm>
              <a:off x="5318" y="915270"/>
              <a:ext cx="1404148" cy="1404148"/>
            </a:xfrm>
            <a:prstGeom prst="ellipse">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latin typeface="Source Sans Pro" panose="020B0503030403020204" pitchFamily="34" charset="0"/>
                <a:ea typeface="Source Sans Pro" panose="020B0503030403020204" pitchFamily="34" charset="0"/>
              </a:endParaRPr>
            </a:p>
          </p:txBody>
        </p:sp>
        <p:sp>
          <p:nvSpPr>
            <p:cNvPr id="21" name="Oval 6">
              <a:extLst>
                <a:ext uri="{FF2B5EF4-FFF2-40B4-BE49-F238E27FC236}">
                  <a16:creationId xmlns:a16="http://schemas.microsoft.com/office/drawing/2014/main" id="{819E97E4-3021-4158-AD1E-67B008C0719B}"/>
                </a:ext>
              </a:extLst>
            </p:cNvPr>
            <p:cNvSpPr txBox="1"/>
            <p:nvPr/>
          </p:nvSpPr>
          <p:spPr>
            <a:xfrm>
              <a:off x="210951" y="1120903"/>
              <a:ext cx="992882" cy="992882"/>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latin typeface="Source Sans Pro" panose="020B0503030403020204" pitchFamily="34" charset="0"/>
                  <a:ea typeface="Source Sans Pro" panose="020B0503030403020204" pitchFamily="34" charset="0"/>
                </a:rPr>
                <a:t>July 2024</a:t>
              </a:r>
            </a:p>
          </p:txBody>
        </p:sp>
      </p:grpSp>
      <p:grpSp>
        <p:nvGrpSpPr>
          <p:cNvPr id="8" name="Group 7">
            <a:extLst>
              <a:ext uri="{FF2B5EF4-FFF2-40B4-BE49-F238E27FC236}">
                <a16:creationId xmlns:a16="http://schemas.microsoft.com/office/drawing/2014/main" id="{14DCDEB5-B4B3-A797-877C-B6AF74751EDC}"/>
              </a:ext>
            </a:extLst>
          </p:cNvPr>
          <p:cNvGrpSpPr/>
          <p:nvPr/>
        </p:nvGrpSpPr>
        <p:grpSpPr>
          <a:xfrm>
            <a:off x="5042889" y="3960055"/>
            <a:ext cx="2808297" cy="2454805"/>
            <a:chOff x="4393283" y="389942"/>
            <a:chExt cx="2808297" cy="2454805"/>
          </a:xfrm>
        </p:grpSpPr>
        <p:sp>
          <p:nvSpPr>
            <p:cNvPr id="18" name="Arrow: Right 17">
              <a:extLst>
                <a:ext uri="{FF2B5EF4-FFF2-40B4-BE49-F238E27FC236}">
                  <a16:creationId xmlns:a16="http://schemas.microsoft.com/office/drawing/2014/main" id="{9A1082BC-93CC-DAA6-BE4F-45C58D9B6D62}"/>
                </a:ext>
              </a:extLst>
            </p:cNvPr>
            <p:cNvSpPr/>
            <p:nvPr/>
          </p:nvSpPr>
          <p:spPr>
            <a:xfrm>
              <a:off x="4393283" y="389942"/>
              <a:ext cx="2808297" cy="2454805"/>
            </a:xfrm>
            <a:prstGeom prst="rightArrow">
              <a:avLst>
                <a:gd name="adj1" fmla="val 70000"/>
                <a:gd name="adj2" fmla="val 50000"/>
              </a:avLst>
            </a:prstGeom>
            <a:solidFill>
              <a:schemeClr val="accent1">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latin typeface="Source Sans Pro" panose="020B0503030403020204" pitchFamily="34" charset="0"/>
                <a:ea typeface="Source Sans Pro" panose="020B0503030403020204" pitchFamily="34" charset="0"/>
              </a:endParaRPr>
            </a:p>
          </p:txBody>
        </p:sp>
        <p:sp>
          <p:nvSpPr>
            <p:cNvPr id="19" name="Arrow: Right 8">
              <a:extLst>
                <a:ext uri="{FF2B5EF4-FFF2-40B4-BE49-F238E27FC236}">
                  <a16:creationId xmlns:a16="http://schemas.microsoft.com/office/drawing/2014/main" id="{A1D58C7D-106E-A30B-25E5-788DC05DB451}"/>
                </a:ext>
              </a:extLst>
            </p:cNvPr>
            <p:cNvSpPr txBox="1"/>
            <p:nvPr/>
          </p:nvSpPr>
          <p:spPr>
            <a:xfrm>
              <a:off x="5095357" y="758163"/>
              <a:ext cx="1369045" cy="17183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9525" rIns="19050" bIns="9525" numCol="1" spcCol="1270" anchor="ctr" anchorCtr="0">
              <a:noAutofit/>
            </a:bodyPr>
            <a:lstStyle/>
            <a:p>
              <a:pPr marL="0" lvl="0" indent="0" algn="ctr" defTabSz="666750" rtl="0">
                <a:lnSpc>
                  <a:spcPct val="90000"/>
                </a:lnSpc>
                <a:spcBef>
                  <a:spcPct val="0"/>
                </a:spcBef>
                <a:spcAft>
                  <a:spcPct val="35000"/>
                </a:spcAft>
                <a:buNone/>
              </a:pPr>
              <a:r>
                <a:rPr lang="en-US" sz="1500" kern="1200">
                  <a:latin typeface="Source Sans Pro" panose="020B0503030403020204" pitchFamily="34" charset="0"/>
                  <a:ea typeface="Source Sans Pro" panose="020B0503030403020204" pitchFamily="34" charset="0"/>
                </a:rPr>
                <a:t>Curriculum Announced and Available </a:t>
              </a:r>
            </a:p>
          </p:txBody>
        </p:sp>
      </p:grpSp>
      <p:grpSp>
        <p:nvGrpSpPr>
          <p:cNvPr id="9" name="Group 8">
            <a:extLst>
              <a:ext uri="{FF2B5EF4-FFF2-40B4-BE49-F238E27FC236}">
                <a16:creationId xmlns:a16="http://schemas.microsoft.com/office/drawing/2014/main" id="{AA7D2EE0-36D9-A9C2-C68F-75E0D9F4A608}"/>
              </a:ext>
            </a:extLst>
          </p:cNvPr>
          <p:cNvGrpSpPr/>
          <p:nvPr/>
        </p:nvGrpSpPr>
        <p:grpSpPr>
          <a:xfrm>
            <a:off x="4340815" y="4485383"/>
            <a:ext cx="1404148" cy="1404148"/>
            <a:chOff x="3691209" y="915270"/>
            <a:chExt cx="1404148" cy="1404148"/>
          </a:xfrm>
          <a:solidFill>
            <a:schemeClr val="accent1"/>
          </a:solidFill>
        </p:grpSpPr>
        <p:sp>
          <p:nvSpPr>
            <p:cNvPr id="16" name="Oval 15">
              <a:extLst>
                <a:ext uri="{FF2B5EF4-FFF2-40B4-BE49-F238E27FC236}">
                  <a16:creationId xmlns:a16="http://schemas.microsoft.com/office/drawing/2014/main" id="{754FC60D-0AD9-0B1B-F5DD-0722D7AD64A4}"/>
                </a:ext>
              </a:extLst>
            </p:cNvPr>
            <p:cNvSpPr/>
            <p:nvPr/>
          </p:nvSpPr>
          <p:spPr>
            <a:xfrm>
              <a:off x="3691209" y="915270"/>
              <a:ext cx="1404148" cy="1404148"/>
            </a:xfrm>
            <a:prstGeom prst="ellipse">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latin typeface="Source Sans Pro" panose="020B0503030403020204" pitchFamily="34" charset="0"/>
                <a:ea typeface="Source Sans Pro" panose="020B0503030403020204" pitchFamily="34" charset="0"/>
              </a:endParaRPr>
            </a:p>
          </p:txBody>
        </p:sp>
        <p:sp>
          <p:nvSpPr>
            <p:cNvPr id="17" name="Oval 10">
              <a:extLst>
                <a:ext uri="{FF2B5EF4-FFF2-40B4-BE49-F238E27FC236}">
                  <a16:creationId xmlns:a16="http://schemas.microsoft.com/office/drawing/2014/main" id="{D884A505-4ACF-742C-82D4-91E7E54A776F}"/>
                </a:ext>
              </a:extLst>
            </p:cNvPr>
            <p:cNvSpPr txBox="1"/>
            <p:nvPr/>
          </p:nvSpPr>
          <p:spPr>
            <a:xfrm>
              <a:off x="3896842" y="1120903"/>
              <a:ext cx="992882" cy="992882"/>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latin typeface="Source Sans Pro" panose="020B0503030403020204" pitchFamily="34" charset="0"/>
                  <a:ea typeface="Source Sans Pro" panose="020B0503030403020204" pitchFamily="34" charset="0"/>
                </a:rPr>
                <a:t>Fall 2024</a:t>
              </a:r>
              <a:br>
                <a:rPr lang="en-US" sz="1500" kern="1200">
                  <a:latin typeface="Source Sans Pro" panose="020B0503030403020204" pitchFamily="34" charset="0"/>
                  <a:ea typeface="Source Sans Pro" panose="020B0503030403020204" pitchFamily="34" charset="0"/>
                </a:rPr>
              </a:br>
              <a:r>
                <a:rPr lang="en-US" sz="1500" kern="1200">
                  <a:latin typeface="Source Sans Pro" panose="020B0503030403020204" pitchFamily="34" charset="0"/>
                  <a:ea typeface="Source Sans Pro" panose="020B0503030403020204" pitchFamily="34" charset="0"/>
                </a:rPr>
                <a:t>(after the start of school year)</a:t>
              </a:r>
            </a:p>
          </p:txBody>
        </p:sp>
      </p:grpSp>
      <p:grpSp>
        <p:nvGrpSpPr>
          <p:cNvPr id="10" name="Group 9">
            <a:extLst>
              <a:ext uri="{FF2B5EF4-FFF2-40B4-BE49-F238E27FC236}">
                <a16:creationId xmlns:a16="http://schemas.microsoft.com/office/drawing/2014/main" id="{C1E1D009-DB51-D8E7-E786-EE845DA2E754}"/>
              </a:ext>
            </a:extLst>
          </p:cNvPr>
          <p:cNvGrpSpPr/>
          <p:nvPr/>
        </p:nvGrpSpPr>
        <p:grpSpPr>
          <a:xfrm>
            <a:off x="8728779" y="3960055"/>
            <a:ext cx="2808297" cy="2454805"/>
            <a:chOff x="8079173" y="389942"/>
            <a:chExt cx="2808297" cy="2454805"/>
          </a:xfrm>
        </p:grpSpPr>
        <p:sp>
          <p:nvSpPr>
            <p:cNvPr id="14" name="Arrow: Right 13">
              <a:extLst>
                <a:ext uri="{FF2B5EF4-FFF2-40B4-BE49-F238E27FC236}">
                  <a16:creationId xmlns:a16="http://schemas.microsoft.com/office/drawing/2014/main" id="{31BE9785-94D2-A46A-BFFB-8854D371272E}"/>
                </a:ext>
              </a:extLst>
            </p:cNvPr>
            <p:cNvSpPr/>
            <p:nvPr/>
          </p:nvSpPr>
          <p:spPr>
            <a:xfrm>
              <a:off x="8079173" y="389942"/>
              <a:ext cx="2808297" cy="2454805"/>
            </a:xfrm>
            <a:prstGeom prst="rightArrow">
              <a:avLst>
                <a:gd name="adj1" fmla="val 70000"/>
                <a:gd name="adj2" fmla="val 50000"/>
              </a:avLst>
            </a:prstGeom>
            <a:solidFill>
              <a:schemeClr val="accent1">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latin typeface="Source Sans Pro" panose="020B0503030403020204" pitchFamily="34" charset="0"/>
                <a:ea typeface="Source Sans Pro" panose="020B0503030403020204" pitchFamily="34" charset="0"/>
              </a:endParaRPr>
            </a:p>
          </p:txBody>
        </p:sp>
        <p:sp>
          <p:nvSpPr>
            <p:cNvPr id="15" name="Arrow: Right 12">
              <a:extLst>
                <a:ext uri="{FF2B5EF4-FFF2-40B4-BE49-F238E27FC236}">
                  <a16:creationId xmlns:a16="http://schemas.microsoft.com/office/drawing/2014/main" id="{16538DE1-3D7F-51DA-0F6B-C817E4FAD708}"/>
                </a:ext>
              </a:extLst>
            </p:cNvPr>
            <p:cNvSpPr txBox="1"/>
            <p:nvPr/>
          </p:nvSpPr>
          <p:spPr>
            <a:xfrm>
              <a:off x="8781248" y="758163"/>
              <a:ext cx="1369045" cy="17183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9525" rIns="19050" bIns="9525" numCol="1" spcCol="1270" anchor="ctr" anchorCtr="0">
              <a:noAutofit/>
            </a:bodyPr>
            <a:lstStyle/>
            <a:p>
              <a:pPr marL="0" lvl="0" indent="0" algn="ctr" defTabSz="666750">
                <a:lnSpc>
                  <a:spcPct val="90000"/>
                </a:lnSpc>
                <a:spcBef>
                  <a:spcPct val="0"/>
                </a:spcBef>
                <a:spcAft>
                  <a:spcPct val="35000"/>
                </a:spcAft>
                <a:buNone/>
              </a:pPr>
              <a:r>
                <a:rPr lang="en-US" sz="1500" kern="1200">
                  <a:latin typeface="Source Sans Pro" panose="020B0503030403020204" pitchFamily="34" charset="0"/>
                  <a:ea typeface="Source Sans Pro" panose="020B0503030403020204" pitchFamily="34" charset="0"/>
                </a:rPr>
                <a:t>Curriculum Training and Implementation</a:t>
              </a:r>
            </a:p>
          </p:txBody>
        </p:sp>
      </p:grpSp>
      <p:grpSp>
        <p:nvGrpSpPr>
          <p:cNvPr id="11" name="Group 10">
            <a:extLst>
              <a:ext uri="{FF2B5EF4-FFF2-40B4-BE49-F238E27FC236}">
                <a16:creationId xmlns:a16="http://schemas.microsoft.com/office/drawing/2014/main" id="{C5880C24-8284-6CE8-59C7-4BAC28C15DA7}"/>
              </a:ext>
            </a:extLst>
          </p:cNvPr>
          <p:cNvGrpSpPr/>
          <p:nvPr/>
        </p:nvGrpSpPr>
        <p:grpSpPr>
          <a:xfrm>
            <a:off x="8026705" y="4485383"/>
            <a:ext cx="1404148" cy="1404148"/>
            <a:chOff x="7377099" y="915270"/>
            <a:chExt cx="1404148" cy="1404148"/>
          </a:xfrm>
          <a:solidFill>
            <a:schemeClr val="accent1"/>
          </a:solidFill>
        </p:grpSpPr>
        <p:sp>
          <p:nvSpPr>
            <p:cNvPr id="12" name="Oval 11">
              <a:extLst>
                <a:ext uri="{FF2B5EF4-FFF2-40B4-BE49-F238E27FC236}">
                  <a16:creationId xmlns:a16="http://schemas.microsoft.com/office/drawing/2014/main" id="{2526816F-204F-6FAF-BEDD-CE2D84F64B3D}"/>
                </a:ext>
              </a:extLst>
            </p:cNvPr>
            <p:cNvSpPr/>
            <p:nvPr/>
          </p:nvSpPr>
          <p:spPr>
            <a:xfrm>
              <a:off x="7377099" y="915270"/>
              <a:ext cx="1404148" cy="1404148"/>
            </a:xfrm>
            <a:prstGeom prst="ellipse">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latin typeface="Source Sans Pro" panose="020B0503030403020204" pitchFamily="34" charset="0"/>
                <a:ea typeface="Source Sans Pro" panose="020B0503030403020204" pitchFamily="34" charset="0"/>
              </a:endParaRPr>
            </a:p>
          </p:txBody>
        </p:sp>
        <p:sp>
          <p:nvSpPr>
            <p:cNvPr id="13" name="Oval 14">
              <a:extLst>
                <a:ext uri="{FF2B5EF4-FFF2-40B4-BE49-F238E27FC236}">
                  <a16:creationId xmlns:a16="http://schemas.microsoft.com/office/drawing/2014/main" id="{7CB6F037-0A6B-9EAA-AAE9-E5AD59007EE0}"/>
                </a:ext>
              </a:extLst>
            </p:cNvPr>
            <p:cNvSpPr txBox="1"/>
            <p:nvPr/>
          </p:nvSpPr>
          <p:spPr>
            <a:xfrm>
              <a:off x="7582732" y="1120903"/>
              <a:ext cx="992882" cy="992882"/>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latin typeface="Source Sans Pro" panose="020B0503030403020204" pitchFamily="34" charset="0"/>
                  <a:ea typeface="Source Sans Pro" panose="020B0503030403020204" pitchFamily="34" charset="0"/>
                </a:rPr>
                <a:t>Winter 2024-Spring 2025</a:t>
              </a:r>
            </a:p>
          </p:txBody>
        </p:sp>
      </p:grpSp>
      <p:cxnSp>
        <p:nvCxnSpPr>
          <p:cNvPr id="3" name="Straight Connector 2">
            <a:extLst>
              <a:ext uri="{FF2B5EF4-FFF2-40B4-BE49-F238E27FC236}">
                <a16:creationId xmlns:a16="http://schemas.microsoft.com/office/drawing/2014/main" id="{880C9189-EF0C-F500-AA39-BA64B57CB758}"/>
              </a:ext>
            </a:extLst>
          </p:cNvPr>
          <p:cNvCxnSpPr>
            <a:cxnSpLocks/>
          </p:cNvCxnSpPr>
          <p:nvPr/>
        </p:nvCxnSpPr>
        <p:spPr>
          <a:xfrm>
            <a:off x="1007349" y="1184910"/>
            <a:ext cx="0" cy="64008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5" name="Graphic 24" descr="Checklist with solid fill">
            <a:extLst>
              <a:ext uri="{FF2B5EF4-FFF2-40B4-BE49-F238E27FC236}">
                <a16:creationId xmlns:a16="http://schemas.microsoft.com/office/drawing/2014/main" id="{C5282954-2A86-EFD0-E5CC-72A36C4E7F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495" y="2691319"/>
            <a:ext cx="640080" cy="640080"/>
          </a:xfrm>
          <a:prstGeom prst="rect">
            <a:avLst/>
          </a:prstGeom>
        </p:spPr>
      </p:pic>
      <p:pic>
        <p:nvPicPr>
          <p:cNvPr id="27" name="Graphic 26" descr="Books with solid fill">
            <a:extLst>
              <a:ext uri="{FF2B5EF4-FFF2-40B4-BE49-F238E27FC236}">
                <a16:creationId xmlns:a16="http://schemas.microsoft.com/office/drawing/2014/main" id="{DDBDBAFC-637E-70A1-F181-56B7AE9A55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7495" y="1184910"/>
            <a:ext cx="640080" cy="640080"/>
          </a:xfrm>
          <a:prstGeom prst="rect">
            <a:avLst/>
          </a:prstGeom>
        </p:spPr>
      </p:pic>
      <p:cxnSp>
        <p:nvCxnSpPr>
          <p:cNvPr id="28" name="Straight Connector 27">
            <a:extLst>
              <a:ext uri="{FF2B5EF4-FFF2-40B4-BE49-F238E27FC236}">
                <a16:creationId xmlns:a16="http://schemas.microsoft.com/office/drawing/2014/main" id="{D5D5CB93-A586-4E1E-848A-DCC1250F0D9F}"/>
              </a:ext>
            </a:extLst>
          </p:cNvPr>
          <p:cNvCxnSpPr>
            <a:cxnSpLocks/>
          </p:cNvCxnSpPr>
          <p:nvPr/>
        </p:nvCxnSpPr>
        <p:spPr>
          <a:xfrm>
            <a:off x="997824" y="2691319"/>
            <a:ext cx="0" cy="64008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462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4CBE94-D049-E304-60E9-79E826C5BEC3}"/>
              </a:ext>
            </a:extLst>
          </p:cNvPr>
          <p:cNvSpPr>
            <a:spLocks noGrp="1"/>
          </p:cNvSpPr>
          <p:nvPr>
            <p:ph type="title"/>
          </p:nvPr>
        </p:nvSpPr>
        <p:spPr>
          <a:xfrm>
            <a:off x="381003" y="438281"/>
            <a:ext cx="11430000" cy="982861"/>
          </a:xfrm>
        </p:spPr>
        <p:txBody>
          <a:bodyPr>
            <a:normAutofit/>
          </a:bodyPr>
          <a:lstStyle/>
          <a:p>
            <a:r>
              <a:rPr lang="en-US" sz="3200" dirty="0">
                <a:latin typeface="Source Sans Pro"/>
                <a:ea typeface="Source Sans Pro"/>
              </a:rPr>
              <a:t>SAMPLE FORMS- SUTQ</a:t>
            </a:r>
            <a:endParaRPr lang="en-US" sz="3200" dirty="0">
              <a:latin typeface="Source Sans Pro" panose="020B0503030403020204" pitchFamily="34" charset="0"/>
            </a:endParaRPr>
          </a:p>
        </p:txBody>
      </p:sp>
      <p:sp>
        <p:nvSpPr>
          <p:cNvPr id="24" name="TextBox 23">
            <a:extLst>
              <a:ext uri="{FF2B5EF4-FFF2-40B4-BE49-F238E27FC236}">
                <a16:creationId xmlns:a16="http://schemas.microsoft.com/office/drawing/2014/main" id="{BF936011-E60D-2AC1-89F6-AF43F0393625}"/>
              </a:ext>
            </a:extLst>
          </p:cNvPr>
          <p:cNvSpPr txBox="1"/>
          <p:nvPr/>
        </p:nvSpPr>
        <p:spPr>
          <a:xfrm>
            <a:off x="779371" y="1106651"/>
            <a:ext cx="10704068" cy="7355860"/>
          </a:xfrm>
          <a:prstGeom prst="rect">
            <a:avLst/>
          </a:prstGeom>
          <a:noFill/>
        </p:spPr>
        <p:txBody>
          <a:bodyPr wrap="square" lIns="91440" tIns="45720" rIns="91440" bIns="45720" anchor="t">
            <a:spAutoFit/>
          </a:bodyPr>
          <a:lstStyle/>
          <a:p>
            <a:pPr marL="342900" indent="-342900">
              <a:buClr>
                <a:schemeClr val="accent1"/>
              </a:buClr>
              <a:buFont typeface="Arial"/>
              <a:buChar char="•"/>
            </a:pPr>
            <a:r>
              <a:rPr lang="en-US" sz="2400" dirty="0">
                <a:latin typeface="Source Sans Pro"/>
                <a:ea typeface="Source Sans Pro"/>
                <a:cs typeface="Aptos" panose="020B0004020202020204" pitchFamily="34" charset="0"/>
              </a:rPr>
              <a:t>Just </a:t>
            </a:r>
            <a:r>
              <a:rPr lang="en-US" sz="2400" dirty="0">
                <a:effectLst/>
                <a:latin typeface="Source Sans Pro"/>
                <a:ea typeface="Source Sans Pro"/>
                <a:cs typeface="Aptos" panose="020B0004020202020204" pitchFamily="34" charset="0"/>
              </a:rPr>
              <a:t>a</a:t>
            </a:r>
            <a:r>
              <a:rPr lang="en-US" sz="2400" dirty="0">
                <a:latin typeface="Source Sans Pro"/>
                <a:ea typeface="Source Sans Pro"/>
                <a:cs typeface="Aptos" panose="020B0004020202020204" pitchFamily="34" charset="0"/>
              </a:rPr>
              <a:t> reminder that forms are not required.</a:t>
            </a:r>
            <a:endParaRPr lang="en-US" sz="2400" dirty="0">
              <a:effectLst/>
              <a:latin typeface="Source Sans Pro" panose="020B0503030403020204" pitchFamily="34" charset="0"/>
              <a:ea typeface="Source Sans Pro" panose="020B0503030403020204" pitchFamily="34" charset="0"/>
              <a:cs typeface="Aptos" panose="020B0004020202020204" pitchFamily="34" charset="0"/>
            </a:endParaRPr>
          </a:p>
          <a:p>
            <a:pPr marL="342900" indent="-342900">
              <a:buClr>
                <a:srgbClr val="0E3F75"/>
              </a:buClr>
              <a:buFont typeface="Arial"/>
              <a:buChar char="•"/>
            </a:pPr>
            <a:endParaRPr lang="en-US" sz="2400" dirty="0">
              <a:latin typeface="Source Sans Pro" panose="020B0503030403020204" pitchFamily="34" charset="0"/>
              <a:ea typeface="Source Sans Pro" panose="020B0503030403020204" pitchFamily="34" charset="0"/>
              <a:cs typeface="Aptos" panose="020B0004020202020204" pitchFamily="34" charset="0"/>
            </a:endParaRPr>
          </a:p>
          <a:p>
            <a:pPr marL="342900" indent="-342900">
              <a:buClr>
                <a:schemeClr val="accent1"/>
              </a:buClr>
              <a:buFont typeface="Arial"/>
              <a:buChar char="•"/>
            </a:pPr>
            <a:r>
              <a:rPr lang="en-US" sz="2400" dirty="0">
                <a:latin typeface="Source Sans Pro"/>
                <a:ea typeface="Source Sans Pro"/>
                <a:cs typeface="Aptos" panose="020B0004020202020204" pitchFamily="34" charset="0"/>
              </a:rPr>
              <a:t>However, samples are available on the website for the following items:</a:t>
            </a:r>
          </a:p>
          <a:p>
            <a:pPr marL="1257300" lvl="2" indent="-342900">
              <a:buClr>
                <a:srgbClr val="0E3F75"/>
              </a:buClr>
              <a:buFont typeface="Courier New"/>
              <a:buChar char="o"/>
            </a:pPr>
            <a:r>
              <a:rPr lang="en-US" sz="2000" dirty="0">
                <a:latin typeface="Source Sans Pro"/>
                <a:ea typeface="Source Sans Pro"/>
              </a:rPr>
              <a:t>Sample Developmental Screening Referral Process for Step Up To Quality (SUTQ) Silver and Gold Levels (</a:t>
            </a:r>
            <a:r>
              <a:rPr lang="en-US" sz="2000" dirty="0">
                <a:latin typeface="Source Sans Pro"/>
                <a:ea typeface="Source Sans Pro"/>
                <a:hlinkClick r:id="rId3">
                  <a:extLst>
                    <a:ext uri="{A12FA001-AC4F-418D-AE19-62706E023703}">
                      <ahyp:hlinkClr xmlns:ahyp="http://schemas.microsoft.com/office/drawing/2018/hyperlinkcolor" val="tx"/>
                    </a:ext>
                  </a:extLst>
                </a:hlinkClick>
              </a:rPr>
              <a:t>word</a:t>
            </a:r>
            <a:r>
              <a:rPr lang="en-US" sz="2000" dirty="0">
                <a:latin typeface="Source Sans Pro"/>
                <a:ea typeface="Source Sans Pro"/>
              </a:rPr>
              <a:t>, </a:t>
            </a:r>
            <a:r>
              <a:rPr lang="en-US" sz="2000" dirty="0">
                <a:latin typeface="Source Sans Pro"/>
                <a:ea typeface="Source Sans Pro"/>
                <a:hlinkClick r:id="rId4">
                  <a:extLst>
                    <a:ext uri="{A12FA001-AC4F-418D-AE19-62706E023703}">
                      <ahyp:hlinkClr xmlns:ahyp="http://schemas.microsoft.com/office/drawing/2018/hyperlinkcolor" val="tx"/>
                    </a:ext>
                  </a:extLst>
                </a:hlinkClick>
              </a:rPr>
              <a:t>pdf</a:t>
            </a:r>
            <a:r>
              <a:rPr lang="en-US" sz="2000" dirty="0">
                <a:latin typeface="Source Sans Pro"/>
                <a:ea typeface="Source Sans Pro"/>
              </a:rPr>
              <a:t>)</a:t>
            </a:r>
          </a:p>
          <a:p>
            <a:pPr marL="1257300" lvl="2" indent="-342900">
              <a:buFont typeface="Courier New"/>
              <a:buChar char="o"/>
            </a:pPr>
            <a:r>
              <a:rPr lang="en-US" sz="2000" dirty="0">
                <a:latin typeface="Source Sans Pro"/>
                <a:ea typeface="Source Sans Pro"/>
              </a:rPr>
              <a:t>Sample Curriculum Selection Process For Step Up To Quality (SUTQ) (</a:t>
            </a:r>
            <a:r>
              <a:rPr lang="en-US" sz="2000" dirty="0">
                <a:latin typeface="Source Sans Pro"/>
                <a:ea typeface="Source Sans Pro"/>
                <a:hlinkClick r:id="rId5">
                  <a:extLst>
                    <a:ext uri="{A12FA001-AC4F-418D-AE19-62706E023703}">
                      <ahyp:hlinkClr xmlns:ahyp="http://schemas.microsoft.com/office/drawing/2018/hyperlinkcolor" val="tx"/>
                    </a:ext>
                  </a:extLst>
                </a:hlinkClick>
              </a:rPr>
              <a:t>word</a:t>
            </a:r>
            <a:r>
              <a:rPr lang="en-US" sz="2000" dirty="0">
                <a:latin typeface="Source Sans Pro"/>
                <a:ea typeface="Source Sans Pro"/>
              </a:rPr>
              <a:t>, </a:t>
            </a:r>
            <a:r>
              <a:rPr lang="en-US" sz="2000" dirty="0">
                <a:latin typeface="Source Sans Pro"/>
                <a:ea typeface="Source Sans Pro"/>
                <a:hlinkClick r:id="rId6">
                  <a:extLst>
                    <a:ext uri="{A12FA001-AC4F-418D-AE19-62706E023703}">
                      <ahyp:hlinkClr xmlns:ahyp="http://schemas.microsoft.com/office/drawing/2018/hyperlinkcolor" val="tx"/>
                    </a:ext>
                  </a:extLst>
                </a:hlinkClick>
              </a:rPr>
              <a:t>pdf</a:t>
            </a:r>
            <a:r>
              <a:rPr lang="en-US" sz="2000" dirty="0">
                <a:latin typeface="Source Sans Pro"/>
                <a:ea typeface="Source Sans Pro"/>
              </a:rPr>
              <a:t>)</a:t>
            </a:r>
            <a:endParaRPr lang="en-US" sz="2000" dirty="0">
              <a:latin typeface="Source Sans Pro"/>
              <a:ea typeface="Source Sans Pro"/>
              <a:cs typeface="Calibri"/>
            </a:endParaRPr>
          </a:p>
          <a:p>
            <a:pPr marL="1257300" lvl="2" indent="-342900">
              <a:buFont typeface="Courier New"/>
              <a:buChar char="o"/>
            </a:pPr>
            <a:r>
              <a:rPr lang="en-US" sz="2000" dirty="0">
                <a:latin typeface="Source Sans Pro"/>
                <a:ea typeface="Source Sans Pro"/>
              </a:rPr>
              <a:t>Sample Continuous Improvement Plan (CIP) For Step Up To Quality (SUTQ) (</a:t>
            </a:r>
            <a:r>
              <a:rPr lang="en-US" sz="2000" dirty="0">
                <a:latin typeface="Source Sans Pro"/>
                <a:ea typeface="Source Sans Pro"/>
                <a:hlinkClick r:id="rId7">
                  <a:extLst>
                    <a:ext uri="{A12FA001-AC4F-418D-AE19-62706E023703}">
                      <ahyp:hlinkClr xmlns:ahyp="http://schemas.microsoft.com/office/drawing/2018/hyperlinkcolor" val="tx"/>
                    </a:ext>
                  </a:extLst>
                </a:hlinkClick>
              </a:rPr>
              <a:t>word</a:t>
            </a:r>
            <a:r>
              <a:rPr lang="en-US" sz="2000" dirty="0">
                <a:latin typeface="Source Sans Pro"/>
                <a:ea typeface="Source Sans Pro"/>
              </a:rPr>
              <a:t>, </a:t>
            </a:r>
            <a:r>
              <a:rPr lang="en-US" sz="2000" dirty="0">
                <a:latin typeface="Source Sans Pro"/>
                <a:ea typeface="Source Sans Pro"/>
                <a:hlinkClick r:id="rId8">
                  <a:extLst>
                    <a:ext uri="{A12FA001-AC4F-418D-AE19-62706E023703}">
                      <ahyp:hlinkClr xmlns:ahyp="http://schemas.microsoft.com/office/drawing/2018/hyperlinkcolor" val="tx"/>
                    </a:ext>
                  </a:extLst>
                </a:hlinkClick>
              </a:rPr>
              <a:t>pdf</a:t>
            </a:r>
            <a:r>
              <a:rPr lang="en-US" sz="2000" dirty="0">
                <a:latin typeface="Source Sans Pro"/>
                <a:ea typeface="Source Sans Pro"/>
              </a:rPr>
              <a:t>)</a:t>
            </a:r>
            <a:endParaRPr lang="en-US" sz="2000" dirty="0">
              <a:latin typeface="Source Sans Pro"/>
              <a:ea typeface="Source Sans Pro"/>
              <a:cs typeface="Calibri"/>
            </a:endParaRPr>
          </a:p>
          <a:p>
            <a:pPr marL="1257300" lvl="2" indent="-342900">
              <a:buFont typeface="Courier New"/>
              <a:buChar char="o"/>
            </a:pPr>
            <a:r>
              <a:rPr lang="en-US" sz="2000" dirty="0">
                <a:latin typeface="Source Sans Pro"/>
                <a:ea typeface="Source Sans Pro"/>
              </a:rPr>
              <a:t>Sample Activity Plan For Step Up To Quality (SUTQ) (</a:t>
            </a:r>
            <a:r>
              <a:rPr lang="en-US" sz="2000" dirty="0">
                <a:latin typeface="Source Sans Pro"/>
                <a:ea typeface="Source Sans Pro"/>
                <a:hlinkClick r:id="rId9">
                  <a:extLst>
                    <a:ext uri="{A12FA001-AC4F-418D-AE19-62706E023703}">
                      <ahyp:hlinkClr xmlns:ahyp="http://schemas.microsoft.com/office/drawing/2018/hyperlinkcolor" val="tx"/>
                    </a:ext>
                  </a:extLst>
                </a:hlinkClick>
              </a:rPr>
              <a:t>word</a:t>
            </a:r>
            <a:r>
              <a:rPr lang="en-US" sz="2000" dirty="0">
                <a:latin typeface="Source Sans Pro"/>
                <a:ea typeface="Source Sans Pro"/>
              </a:rPr>
              <a:t>, </a:t>
            </a:r>
            <a:r>
              <a:rPr lang="en-US" sz="2000" dirty="0">
                <a:latin typeface="Source Sans Pro"/>
                <a:ea typeface="Source Sans Pro"/>
                <a:hlinkClick r:id="rId10">
                  <a:extLst>
                    <a:ext uri="{A12FA001-AC4F-418D-AE19-62706E023703}">
                      <ahyp:hlinkClr xmlns:ahyp="http://schemas.microsoft.com/office/drawing/2018/hyperlinkcolor" val="tx"/>
                    </a:ext>
                  </a:extLst>
                </a:hlinkClick>
              </a:rPr>
              <a:t>pdf</a:t>
            </a:r>
            <a:r>
              <a:rPr lang="en-US" sz="2000" dirty="0">
                <a:latin typeface="Source Sans Pro"/>
                <a:ea typeface="Source Sans Pro"/>
              </a:rPr>
              <a:t>)</a:t>
            </a:r>
            <a:endParaRPr lang="en-US" sz="2000" dirty="0">
              <a:latin typeface="Source Sans Pro"/>
              <a:ea typeface="Source Sans Pro"/>
              <a:cs typeface="Calibri"/>
            </a:endParaRPr>
          </a:p>
          <a:p>
            <a:pPr marL="1257300" lvl="2" indent="-342900">
              <a:buFont typeface="Courier New"/>
              <a:buChar char="o"/>
            </a:pPr>
            <a:r>
              <a:rPr lang="en-US" sz="2000" dirty="0">
                <a:latin typeface="Source Sans Pro"/>
                <a:ea typeface="Source Sans Pro"/>
              </a:rPr>
              <a:t>Sample Classroom / Group Self- Assessment Action Plan For Step Up To Quality (SUTQ) (</a:t>
            </a:r>
            <a:r>
              <a:rPr lang="en-US" sz="2000" dirty="0">
                <a:latin typeface="Source Sans Pro"/>
                <a:ea typeface="Source Sans Pro"/>
                <a:hlinkClick r:id="rId11">
                  <a:extLst>
                    <a:ext uri="{A12FA001-AC4F-418D-AE19-62706E023703}">
                      <ahyp:hlinkClr xmlns:ahyp="http://schemas.microsoft.com/office/drawing/2018/hyperlinkcolor" val="tx"/>
                    </a:ext>
                  </a:extLst>
                </a:hlinkClick>
              </a:rPr>
              <a:t>word</a:t>
            </a:r>
            <a:r>
              <a:rPr lang="en-US" sz="2000" dirty="0">
                <a:latin typeface="Source Sans Pro"/>
                <a:ea typeface="Source Sans Pro"/>
              </a:rPr>
              <a:t>, </a:t>
            </a:r>
            <a:r>
              <a:rPr lang="en-US" sz="2000" dirty="0">
                <a:latin typeface="Source Sans Pro"/>
                <a:ea typeface="Source Sans Pro"/>
                <a:hlinkClick r:id="rId12">
                  <a:extLst>
                    <a:ext uri="{A12FA001-AC4F-418D-AE19-62706E023703}">
                      <ahyp:hlinkClr xmlns:ahyp="http://schemas.microsoft.com/office/drawing/2018/hyperlinkcolor" val="tx"/>
                    </a:ext>
                  </a:extLst>
                </a:hlinkClick>
              </a:rPr>
              <a:t>pdf</a:t>
            </a:r>
            <a:r>
              <a:rPr lang="en-US" sz="2000" dirty="0">
                <a:latin typeface="Source Sans Pro"/>
                <a:ea typeface="Source Sans Pro"/>
              </a:rPr>
              <a:t>)</a:t>
            </a:r>
            <a:endParaRPr lang="en-US" sz="2000" dirty="0">
              <a:latin typeface="Source Sans Pro"/>
              <a:ea typeface="Source Sans Pro"/>
              <a:cs typeface="Calibri"/>
            </a:endParaRPr>
          </a:p>
          <a:p>
            <a:pPr marL="1257300" lvl="2" indent="-342900">
              <a:buFont typeface="Courier New"/>
              <a:buChar char="o"/>
            </a:pPr>
            <a:r>
              <a:rPr lang="en-US" sz="2000" dirty="0">
                <a:latin typeface="Source Sans Pro"/>
                <a:ea typeface="Source Sans Pro"/>
              </a:rPr>
              <a:t>Sample Individual Child Activity Plan For Step Up To Quality (SUTQ) (</a:t>
            </a:r>
            <a:r>
              <a:rPr lang="en-US" sz="2000" dirty="0">
                <a:latin typeface="Source Sans Pro"/>
                <a:ea typeface="Source Sans Pro"/>
                <a:hlinkClick r:id="rId13">
                  <a:extLst>
                    <a:ext uri="{A12FA001-AC4F-418D-AE19-62706E023703}">
                      <ahyp:hlinkClr xmlns:ahyp="http://schemas.microsoft.com/office/drawing/2018/hyperlinkcolor" val="tx"/>
                    </a:ext>
                  </a:extLst>
                </a:hlinkClick>
              </a:rPr>
              <a:t>word</a:t>
            </a:r>
            <a:r>
              <a:rPr lang="en-US" sz="2000" dirty="0">
                <a:latin typeface="Source Sans Pro"/>
                <a:ea typeface="Source Sans Pro"/>
              </a:rPr>
              <a:t>, </a:t>
            </a:r>
            <a:r>
              <a:rPr lang="en-US" sz="2000" dirty="0">
                <a:latin typeface="Source Sans Pro"/>
                <a:ea typeface="Source Sans Pro"/>
                <a:hlinkClick r:id="rId14">
                  <a:extLst>
                    <a:ext uri="{A12FA001-AC4F-418D-AE19-62706E023703}">
                      <ahyp:hlinkClr xmlns:ahyp="http://schemas.microsoft.com/office/drawing/2018/hyperlinkcolor" val="tx"/>
                    </a:ext>
                  </a:extLst>
                </a:hlinkClick>
              </a:rPr>
              <a:t>pdf</a:t>
            </a:r>
            <a:r>
              <a:rPr lang="en-US" sz="2000" dirty="0">
                <a:latin typeface="Source Sans Pro"/>
                <a:ea typeface="Source Sans Pro"/>
              </a:rPr>
              <a:t>)</a:t>
            </a:r>
            <a:endParaRPr lang="en-US" sz="2000" dirty="0">
              <a:latin typeface="Source Sans Pro"/>
              <a:ea typeface="Source Sans Pro"/>
              <a:cs typeface="Calibri"/>
            </a:endParaRPr>
          </a:p>
          <a:p>
            <a:pPr marL="342900" indent="-342900">
              <a:buClr>
                <a:srgbClr val="0E3F75"/>
              </a:buClr>
              <a:buFont typeface="Courier New"/>
              <a:buChar char="o"/>
            </a:pPr>
            <a:endParaRPr lang="en-US" sz="2400" dirty="0">
              <a:latin typeface="Source Sans Pro" panose="020B0503030403020204" pitchFamily="34" charset="0"/>
              <a:ea typeface="Source Sans Pro" panose="020B0503030403020204" pitchFamily="34" charset="0"/>
              <a:cs typeface="Aptos" panose="020B0004020202020204" pitchFamily="34" charset="0"/>
            </a:endParaRPr>
          </a:p>
          <a:p>
            <a:pPr marL="342900" indent="-342900">
              <a:buClr>
                <a:srgbClr val="0E3F75"/>
              </a:buClr>
              <a:buFont typeface="Arial"/>
              <a:buChar char="•"/>
            </a:pPr>
            <a:r>
              <a:rPr lang="en-US" sz="2400" dirty="0">
                <a:latin typeface="Source Sans Pro"/>
                <a:ea typeface="Source Sans Pro"/>
                <a:cs typeface="Aptos" panose="020B0004020202020204" pitchFamily="34" charset="0"/>
              </a:rPr>
              <a:t>Coming soon: Family Needs Survey Tool!</a:t>
            </a:r>
            <a:endParaRPr lang="en-US" sz="2400" dirty="0">
              <a:latin typeface="Source Sans Pro" panose="020B0503030403020204" pitchFamily="34" charset="0"/>
              <a:ea typeface="Source Sans Pro" panose="020B0503030403020204" pitchFamily="34" charset="0"/>
              <a:cs typeface="Aptos" panose="020B0004020202020204" pitchFamily="34" charset="0"/>
            </a:endParaRPr>
          </a:p>
          <a:p>
            <a:pPr marL="1257300" lvl="2" indent="-342900">
              <a:buClr>
                <a:srgbClr val="0E3F75"/>
              </a:buClr>
              <a:buFont typeface="Courier New"/>
              <a:buChar char="o"/>
            </a:pPr>
            <a:r>
              <a:rPr lang="en-US" sz="2000" dirty="0">
                <a:latin typeface="Source Sans Pro"/>
                <a:ea typeface="Source Sans Pro"/>
                <a:cs typeface="Aptos" panose="020B0004020202020204" pitchFamily="34" charset="0"/>
              </a:rPr>
              <a:t>Child Development and Education</a:t>
            </a:r>
            <a:endParaRPr lang="en-US" sz="2000" dirty="0">
              <a:latin typeface="Source Sans Pro" panose="020B0503030403020204" pitchFamily="34" charset="0"/>
              <a:ea typeface="Source Sans Pro" panose="020B0503030403020204" pitchFamily="34" charset="0"/>
              <a:cs typeface="Aptos" panose="020B0004020202020204" pitchFamily="34" charset="0"/>
            </a:endParaRPr>
          </a:p>
          <a:p>
            <a:pPr marL="1257300" lvl="2" indent="-342900">
              <a:buClr>
                <a:srgbClr val="0E3F75"/>
              </a:buClr>
              <a:buFont typeface="Courier New"/>
              <a:buChar char="o"/>
            </a:pPr>
            <a:r>
              <a:rPr lang="en-US" sz="2000" dirty="0">
                <a:latin typeface="Source Sans Pro"/>
                <a:ea typeface="Source Sans Pro"/>
                <a:cs typeface="Aptos" panose="020B0004020202020204" pitchFamily="34" charset="0"/>
              </a:rPr>
              <a:t>Child and Family Health</a:t>
            </a:r>
            <a:endParaRPr lang="en-US" sz="2000" dirty="0">
              <a:latin typeface="Source Sans Pro" panose="020B0503030403020204" pitchFamily="34" charset="0"/>
              <a:ea typeface="Source Sans Pro" panose="020B0503030403020204" pitchFamily="34" charset="0"/>
              <a:cs typeface="Aptos" panose="020B0004020202020204" pitchFamily="34" charset="0"/>
            </a:endParaRPr>
          </a:p>
          <a:p>
            <a:pPr marL="1257300" lvl="2" indent="-342900">
              <a:buClr>
                <a:srgbClr val="0E3F75"/>
              </a:buClr>
              <a:buFont typeface="Courier New"/>
              <a:buChar char="o"/>
            </a:pPr>
            <a:r>
              <a:rPr lang="en-US" sz="2000" dirty="0">
                <a:latin typeface="Source Sans Pro"/>
                <a:ea typeface="Source Sans Pro"/>
              </a:rPr>
              <a:t>Financial and Household Support</a:t>
            </a:r>
            <a:endParaRPr lang="en-US" sz="2000" dirty="0">
              <a:latin typeface="Source Sans Pro" panose="020B0503030403020204" pitchFamily="34" charset="0"/>
              <a:ea typeface="Source Sans Pro" panose="020B0503030403020204" pitchFamily="34" charset="0"/>
            </a:endParaRPr>
          </a:p>
          <a:p>
            <a:pPr marL="800100" lvl="1" indent="-342900">
              <a:buClr>
                <a:srgbClr val="0E3F75"/>
              </a:buClr>
              <a:buFont typeface="Arial"/>
              <a:buChar char="•"/>
            </a:pPr>
            <a:endParaRPr lang="en-US" sz="2400" dirty="0">
              <a:latin typeface="Source Sans Pro" panose="020B0503030403020204" pitchFamily="34" charset="0"/>
              <a:ea typeface="Source Sans Pro" panose="020B0503030403020204" pitchFamily="34" charset="0"/>
            </a:endParaRPr>
          </a:p>
          <a:p>
            <a:pPr marL="742950" lvl="1" indent="-285750">
              <a:buClr>
                <a:srgbClr val="C12637"/>
              </a:buClr>
              <a:buFont typeface="Arial" panose="020B0604020202020204" pitchFamily="34" charset="0"/>
              <a:buChar char="•"/>
            </a:pPr>
            <a:endParaRPr lang="en-US" dirty="0">
              <a:latin typeface="Source Sans Pro" panose="020B0503030403020204" pitchFamily="34" charset="0"/>
              <a:ea typeface="Source Sans Pro" panose="020B0503030403020204" pitchFamily="34" charset="0"/>
            </a:endParaRPr>
          </a:p>
          <a:p>
            <a:pPr>
              <a:buClr>
                <a:srgbClr val="0E3F75"/>
              </a:buClr>
            </a:pPr>
            <a:endParaRPr lang="en-US" sz="2400"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39127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7DF3EED-48CA-F789-FE01-C56D903D91F9}"/>
              </a:ext>
            </a:extLst>
          </p:cNvPr>
          <p:cNvGrpSpPr/>
          <p:nvPr/>
        </p:nvGrpSpPr>
        <p:grpSpPr>
          <a:xfrm>
            <a:off x="3157206" y="2513277"/>
            <a:ext cx="8946829" cy="3664029"/>
            <a:chOff x="2648932" y="2281715"/>
            <a:chExt cx="8983744" cy="2147042"/>
          </a:xfrm>
        </p:grpSpPr>
        <p:sp>
          <p:nvSpPr>
            <p:cNvPr id="20" name="Rectangle 19">
              <a:extLst>
                <a:ext uri="{FF2B5EF4-FFF2-40B4-BE49-F238E27FC236}">
                  <a16:creationId xmlns:a16="http://schemas.microsoft.com/office/drawing/2014/main" id="{F41E5FDF-695F-4B93-76BE-0A4B4514FFE0}"/>
                </a:ext>
              </a:extLst>
            </p:cNvPr>
            <p:cNvSpPr/>
            <p:nvPr/>
          </p:nvSpPr>
          <p:spPr>
            <a:xfrm>
              <a:off x="6701316" y="2281715"/>
              <a:ext cx="4931360" cy="2139886"/>
            </a:xfrm>
            <a:prstGeom prst="rect">
              <a:avLst/>
            </a:prstGeom>
            <a:solidFill>
              <a:schemeClr val="accent4">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1" name="Pentagon 2">
              <a:extLst>
                <a:ext uri="{FF2B5EF4-FFF2-40B4-BE49-F238E27FC236}">
                  <a16:creationId xmlns:a16="http://schemas.microsoft.com/office/drawing/2014/main" id="{814BED98-DCF4-346F-ADD9-3048F8440D89}"/>
                </a:ext>
              </a:extLst>
            </p:cNvPr>
            <p:cNvSpPr/>
            <p:nvPr/>
          </p:nvSpPr>
          <p:spPr>
            <a:xfrm>
              <a:off x="2648932" y="2288871"/>
              <a:ext cx="4719194" cy="2139886"/>
            </a:xfrm>
            <a:custGeom>
              <a:avLst/>
              <a:gdLst>
                <a:gd name="connsiteX0" fmla="*/ 0 w 7905750"/>
                <a:gd name="connsiteY0" fmla="*/ 0 h 4425696"/>
                <a:gd name="connsiteX1" fmla="*/ 5692902 w 7905750"/>
                <a:gd name="connsiteY1" fmla="*/ 0 h 4425696"/>
                <a:gd name="connsiteX2" fmla="*/ 7905750 w 7905750"/>
                <a:gd name="connsiteY2" fmla="*/ 2212848 h 4425696"/>
                <a:gd name="connsiteX3" fmla="*/ 5692902 w 7905750"/>
                <a:gd name="connsiteY3" fmla="*/ 4425696 h 4425696"/>
                <a:gd name="connsiteX4" fmla="*/ 0 w 7905750"/>
                <a:gd name="connsiteY4" fmla="*/ 4425696 h 4425696"/>
                <a:gd name="connsiteX5" fmla="*/ 0 w 7905750"/>
                <a:gd name="connsiteY5" fmla="*/ 0 h 4425696"/>
                <a:gd name="connsiteX0" fmla="*/ 0 w 6534150"/>
                <a:gd name="connsiteY0" fmla="*/ 0 h 4425696"/>
                <a:gd name="connsiteX1" fmla="*/ 5692902 w 6534150"/>
                <a:gd name="connsiteY1" fmla="*/ 0 h 4425696"/>
                <a:gd name="connsiteX2" fmla="*/ 6534150 w 6534150"/>
                <a:gd name="connsiteY2" fmla="*/ 2212848 h 4425696"/>
                <a:gd name="connsiteX3" fmla="*/ 5692902 w 6534150"/>
                <a:gd name="connsiteY3" fmla="*/ 4425696 h 4425696"/>
                <a:gd name="connsiteX4" fmla="*/ 0 w 6534150"/>
                <a:gd name="connsiteY4" fmla="*/ 4425696 h 4425696"/>
                <a:gd name="connsiteX5" fmla="*/ 0 w 6534150"/>
                <a:gd name="connsiteY5" fmla="*/ 0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4150" h="4425696">
                  <a:moveTo>
                    <a:pt x="0" y="0"/>
                  </a:moveTo>
                  <a:lnTo>
                    <a:pt x="5692902" y="0"/>
                  </a:lnTo>
                  <a:lnTo>
                    <a:pt x="6534150" y="2212848"/>
                  </a:lnTo>
                  <a:lnTo>
                    <a:pt x="5692902" y="4425696"/>
                  </a:lnTo>
                  <a:lnTo>
                    <a:pt x="0" y="4425696"/>
                  </a:lnTo>
                  <a:lnTo>
                    <a:pt x="0" y="0"/>
                  </a:lnTo>
                  <a:close/>
                </a:path>
              </a:pathLst>
            </a:cu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A8843B8-5F7E-0019-4815-03AEC99E877D}"/>
                </a:ext>
              </a:extLst>
            </p:cNvPr>
            <p:cNvSpPr/>
            <p:nvPr/>
          </p:nvSpPr>
          <p:spPr>
            <a:xfrm>
              <a:off x="2860672" y="2310448"/>
              <a:ext cx="3302091" cy="2005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Recent Wins</a:t>
              </a:r>
              <a:endParaRPr kumimoji="0" lang="en-US" sz="1800" b="1" i="1" u="none" strike="noStrike" kern="1200" cap="none" spc="0" normalizeH="0" baseline="0" noProof="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p:txBody>
        </p:sp>
        <p:sp>
          <p:nvSpPr>
            <p:cNvPr id="23" name="Rectangle 22">
              <a:extLst>
                <a:ext uri="{FF2B5EF4-FFF2-40B4-BE49-F238E27FC236}">
                  <a16:creationId xmlns:a16="http://schemas.microsoft.com/office/drawing/2014/main" id="{E278F6B5-4D11-30A3-6F8A-EDC6BCB17A75}"/>
                </a:ext>
              </a:extLst>
            </p:cNvPr>
            <p:cNvSpPr/>
            <p:nvPr/>
          </p:nvSpPr>
          <p:spPr>
            <a:xfrm>
              <a:off x="7426116" y="2310448"/>
              <a:ext cx="3481759" cy="2005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Next Steps </a:t>
              </a:r>
              <a:endParaRPr kumimoji="0" lang="en-US" sz="1800" b="1" i="1" u="none" strike="noStrike" kern="1200" cap="none" spc="0" normalizeH="0" baseline="0" noProof="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p:txBody>
        </p:sp>
        <p:sp>
          <p:nvSpPr>
            <p:cNvPr id="24" name="Rectangle 23">
              <a:extLst>
                <a:ext uri="{FF2B5EF4-FFF2-40B4-BE49-F238E27FC236}">
                  <a16:creationId xmlns:a16="http://schemas.microsoft.com/office/drawing/2014/main" id="{E7716753-1B6E-4119-CC32-F27C7DD4042C}"/>
                </a:ext>
              </a:extLst>
            </p:cNvPr>
            <p:cNvSpPr/>
            <p:nvPr/>
          </p:nvSpPr>
          <p:spPr>
            <a:xfrm>
              <a:off x="2648932" y="2568810"/>
              <a:ext cx="4889610" cy="189882"/>
            </a:xfrm>
            <a:prstGeom prst="rect">
              <a:avLst/>
            </a:prstGeom>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81121AAE-9FFF-CB35-B46A-513AD9B7C0C7}"/>
                </a:ext>
              </a:extLst>
            </p:cNvPr>
            <p:cNvSpPr/>
            <p:nvPr/>
          </p:nvSpPr>
          <p:spPr>
            <a:xfrm>
              <a:off x="7368126" y="2634781"/>
              <a:ext cx="4222799" cy="1265459"/>
            </a:xfrm>
            <a:prstGeom prst="rect">
              <a:avLst/>
            </a:prstGeom>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rPr>
                <a:t>Determine steps for returning enrollment payments to DCY for children that were never enrolled at the program.</a:t>
              </a: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Open Sans"/>
                </a:rPr>
                <a:t>Process enrollment payments.</a:t>
              </a: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Open Sans"/>
                </a:rPr>
                <a:t>Continue to monitor children enrolled in the program. </a:t>
              </a:r>
              <a:endParaRPr kumimoji="0" lang="en-US" sz="1400" b="0" i="0" u="none" strike="noStrike" kern="1200" cap="none" spc="0" normalizeH="0" baseline="0" noProof="0">
                <a:ln>
                  <a:noFill/>
                </a:ln>
                <a:solidFill>
                  <a:srgbClr val="000000"/>
                </a:solidFill>
                <a:effectLst/>
                <a:uLnTx/>
                <a:uFillTx/>
                <a:latin typeface="Calibri" panose="020F0502020204030204"/>
                <a:ea typeface="Open Sans"/>
                <a:cs typeface="Open Sans"/>
              </a:endParaRP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0000"/>
                </a:solidFill>
                <a:effectLst/>
                <a:uLnTx/>
                <a:uFillTx/>
                <a:latin typeface="Calibri" panose="020F0502020204030204"/>
                <a:ea typeface="Open Sans"/>
                <a:cs typeface="Open Sans"/>
              </a:endParaRP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6" name="Title 5">
            <a:extLst>
              <a:ext uri="{FF2B5EF4-FFF2-40B4-BE49-F238E27FC236}">
                <a16:creationId xmlns:a16="http://schemas.microsoft.com/office/drawing/2014/main" id="{2BA42729-2F6E-2E47-A027-9EE16971ABB1}"/>
              </a:ext>
            </a:extLst>
          </p:cNvPr>
          <p:cNvSpPr>
            <a:spLocks noGrp="1"/>
          </p:cNvSpPr>
          <p:nvPr>
            <p:ph type="title"/>
          </p:nvPr>
        </p:nvSpPr>
        <p:spPr/>
        <p:txBody>
          <a:bodyPr/>
          <a:lstStyle/>
          <a:p>
            <a:r>
              <a:rPr lang="en-US"/>
              <a:t>Child care choice voucher program Update</a:t>
            </a:r>
          </a:p>
        </p:txBody>
      </p:sp>
      <p:sp>
        <p:nvSpPr>
          <p:cNvPr id="3" name="Rectangle 2">
            <a:extLst>
              <a:ext uri="{FF2B5EF4-FFF2-40B4-BE49-F238E27FC236}">
                <a16:creationId xmlns:a16="http://schemas.microsoft.com/office/drawing/2014/main" id="{56AD74FC-6C2D-7030-5226-8E38C95CC954}"/>
              </a:ext>
            </a:extLst>
          </p:cNvPr>
          <p:cNvSpPr/>
          <p:nvPr/>
        </p:nvSpPr>
        <p:spPr>
          <a:xfrm>
            <a:off x="1069787" y="1255112"/>
            <a:ext cx="64008" cy="685800"/>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7E33DAF-42CD-8CB2-1E2A-9CB4343E5A31}"/>
              </a:ext>
            </a:extLst>
          </p:cNvPr>
          <p:cNvSpPr/>
          <p:nvPr/>
        </p:nvSpPr>
        <p:spPr>
          <a:xfrm>
            <a:off x="418884" y="1250509"/>
            <a:ext cx="959583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endParaRPr>
          </a:p>
        </p:txBody>
      </p:sp>
      <p:pic>
        <p:nvPicPr>
          <p:cNvPr id="5" name="Graphic 4" descr="Bullseye with solid fill">
            <a:extLst>
              <a:ext uri="{FF2B5EF4-FFF2-40B4-BE49-F238E27FC236}">
                <a16:creationId xmlns:a16="http://schemas.microsoft.com/office/drawing/2014/main" id="{15A6E86A-9A51-2851-432C-2854E592BD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864" y="1323692"/>
            <a:ext cx="548640" cy="548640"/>
          </a:xfrm>
          <a:prstGeom prst="rect">
            <a:avLst/>
          </a:prstGeom>
        </p:spPr>
      </p:pic>
      <p:pic>
        <p:nvPicPr>
          <p:cNvPr id="7" name="Graphic 6" descr="Checkbox Checked with solid fill">
            <a:extLst>
              <a:ext uri="{FF2B5EF4-FFF2-40B4-BE49-F238E27FC236}">
                <a16:creationId xmlns:a16="http://schemas.microsoft.com/office/drawing/2014/main" id="{7514DBFD-A6CC-A34A-65C5-AAAB2D471A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69150" y="2518322"/>
            <a:ext cx="545258" cy="545258"/>
          </a:xfrm>
          <a:prstGeom prst="rect">
            <a:avLst/>
          </a:prstGeom>
        </p:spPr>
      </p:pic>
      <p:pic>
        <p:nvPicPr>
          <p:cNvPr id="8" name="Graphic 7" descr="Compass with solid fill">
            <a:extLst>
              <a:ext uri="{FF2B5EF4-FFF2-40B4-BE49-F238E27FC236}">
                <a16:creationId xmlns:a16="http://schemas.microsoft.com/office/drawing/2014/main" id="{EA317372-7B20-FBB1-A667-AFCA5EB2A2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99523" y="2518322"/>
            <a:ext cx="545258" cy="545258"/>
          </a:xfrm>
          <a:prstGeom prst="rect">
            <a:avLst/>
          </a:prstGeom>
        </p:spPr>
      </p:pic>
      <p:pic>
        <p:nvPicPr>
          <p:cNvPr id="9" name="Graphic 8" descr="Flag with solid fill">
            <a:extLst>
              <a:ext uri="{FF2B5EF4-FFF2-40B4-BE49-F238E27FC236}">
                <a16:creationId xmlns:a16="http://schemas.microsoft.com/office/drawing/2014/main" id="{09DF95E4-2980-E44B-0493-92A687B99C6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46036" y="1955137"/>
            <a:ext cx="548640" cy="548640"/>
          </a:xfrm>
          <a:prstGeom prst="rect">
            <a:avLst/>
          </a:prstGeom>
        </p:spPr>
      </p:pic>
      <p:sp>
        <p:nvSpPr>
          <p:cNvPr id="10" name="Rectangle 9">
            <a:extLst>
              <a:ext uri="{FF2B5EF4-FFF2-40B4-BE49-F238E27FC236}">
                <a16:creationId xmlns:a16="http://schemas.microsoft.com/office/drawing/2014/main" id="{5D79F036-0B62-140B-F10C-D85C707A9F89}"/>
              </a:ext>
            </a:extLst>
          </p:cNvPr>
          <p:cNvSpPr/>
          <p:nvPr/>
        </p:nvSpPr>
        <p:spPr>
          <a:xfrm>
            <a:off x="3542448" y="2408562"/>
            <a:ext cx="2385558" cy="64008"/>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49C15A9-DF50-C93E-FF83-795F0DAB2403}"/>
              </a:ext>
            </a:extLst>
          </p:cNvPr>
          <p:cNvSpPr/>
          <p:nvPr/>
        </p:nvSpPr>
        <p:spPr>
          <a:xfrm>
            <a:off x="3521515" y="2061146"/>
            <a:ext cx="3326827" cy="346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Program Updates</a:t>
            </a:r>
            <a:endParaRPr kumimoji="0" lang="en-US" sz="20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1CB539A-7A2F-8CA7-81EF-8D1F7D4654B5}"/>
              </a:ext>
            </a:extLst>
          </p:cNvPr>
          <p:cNvSpPr txBox="1"/>
          <p:nvPr/>
        </p:nvSpPr>
        <p:spPr>
          <a:xfrm>
            <a:off x="105261" y="2407265"/>
            <a:ext cx="2882229" cy="3651816"/>
          </a:xfrm>
          <a:prstGeom prst="roundRect">
            <a:avLst/>
          </a:prstGeom>
          <a:noFill/>
          <a:ln w="38100">
            <a:solidFill>
              <a:schemeClr val="accent1"/>
            </a:solidFill>
          </a:ln>
        </p:spPr>
        <p:txBody>
          <a:bodyPr wrap="square" lIns="0" tIns="45720" rIns="0" bIns="45720" numCol="1" spcCol="274320" anchor="t">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As of September 27, 2024</a:t>
            </a:r>
            <a:endParaRPr kumimoji="0" lang="en-US" sz="1400" b="0" i="0" u="none" strike="noStrike" kern="1200" cap="none" spc="0" normalizeH="0" baseline="0" noProof="0">
              <a:ln>
                <a:noFill/>
              </a:ln>
              <a:solidFill>
                <a:prstClr val="black"/>
              </a:solidFill>
              <a:effectLst/>
              <a:uLnTx/>
              <a:uFillTx/>
              <a:latin typeface="Calibri"/>
              <a:ea typeface="+mn-ea"/>
              <a:cs typeface="Calibri"/>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Total families: 2,840</a:t>
            </a:r>
            <a:endParaRPr kumimoji="0" lang="en-US" sz="1400" b="0" i="0" u="none" strike="noStrike" kern="1200" cap="none" spc="0" normalizeH="0" baseline="0" noProof="0">
              <a:ln>
                <a:noFill/>
              </a:ln>
              <a:solidFill>
                <a:prstClr val="black"/>
              </a:solidFill>
              <a:effectLst/>
              <a:uLnTx/>
              <a:uFillTx/>
              <a:latin typeface="Calibri"/>
              <a:ea typeface="+mn-ea"/>
              <a:cs typeface="Calibri"/>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Children by age:</a:t>
            </a:r>
            <a:endParaRPr kumimoji="0" lang="en-US" sz="1400" b="0" i="0" u="none" strike="noStrike" kern="1200" cap="none" spc="0" normalizeH="0" baseline="0" noProof="0">
              <a:ln>
                <a:noFill/>
              </a:ln>
              <a:solidFill>
                <a:prstClr val="black"/>
              </a:solidFill>
              <a:effectLst/>
              <a:uLnTx/>
              <a:uFillTx/>
              <a:latin typeface="Calibri"/>
              <a:ea typeface="+mn-ea"/>
              <a:cs typeface="Calibri"/>
            </a:endParaRPr>
          </a:p>
          <a:p>
            <a:pPr marL="1200150" marR="0" lvl="2" indent="-285750" algn="l" defTabSz="914400" rtl="0" eaLnBrk="1" fontAlgn="auto" latinLnBrk="0" hangingPunct="1">
              <a:lnSpc>
                <a:spcPct val="100000"/>
              </a:lnSpc>
              <a:spcBef>
                <a:spcPts val="0"/>
              </a:spcBef>
              <a:spcAft>
                <a:spcPts val="600"/>
              </a:spcAft>
              <a:buClrTx/>
              <a:buSzTx/>
              <a:buFont typeface="Courier New" panose="020B0604020202020204" pitchFamily="34" charset="0"/>
              <a:buChar char="o"/>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Infant 724</a:t>
            </a:r>
            <a:endParaRPr kumimoji="0" lang="en-US" sz="1400" b="0" i="0" u="none" strike="noStrike" kern="1200" cap="none" spc="0" normalizeH="0" baseline="0" noProof="0">
              <a:ln>
                <a:noFill/>
              </a:ln>
              <a:solidFill>
                <a:prstClr val="black"/>
              </a:solidFill>
              <a:effectLst/>
              <a:uLnTx/>
              <a:uFillTx/>
              <a:latin typeface="Calibri"/>
              <a:ea typeface="+mn-ea"/>
              <a:cs typeface="Calibri"/>
            </a:endParaRPr>
          </a:p>
          <a:p>
            <a:pPr marL="1200150" marR="0" lvl="2" indent="-285750" algn="l" defTabSz="914400" rtl="0" eaLnBrk="1" fontAlgn="auto" latinLnBrk="0" hangingPunct="1">
              <a:lnSpc>
                <a:spcPct val="100000"/>
              </a:lnSpc>
              <a:spcBef>
                <a:spcPts val="0"/>
              </a:spcBef>
              <a:spcAft>
                <a:spcPts val="600"/>
              </a:spcAft>
              <a:buClrTx/>
              <a:buSzTx/>
              <a:buFont typeface="Courier New" panose="020B0604020202020204" pitchFamily="34" charset="0"/>
              <a:buChar char="o"/>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Toddler 819</a:t>
            </a:r>
            <a:endParaRPr kumimoji="0" lang="en-US" sz="1400" b="0" i="0" u="none" strike="noStrike" kern="1200" cap="none" spc="0" normalizeH="0" baseline="0" noProof="0">
              <a:ln>
                <a:noFill/>
              </a:ln>
              <a:solidFill>
                <a:prstClr val="black"/>
              </a:solidFill>
              <a:effectLst/>
              <a:uLnTx/>
              <a:uFillTx/>
              <a:latin typeface="Calibri"/>
              <a:ea typeface="+mn-ea"/>
              <a:cs typeface="Calibri"/>
            </a:endParaRPr>
          </a:p>
          <a:p>
            <a:pPr marL="1200150" marR="0" lvl="2" indent="-285750" algn="l" defTabSz="914400" rtl="0" eaLnBrk="1" fontAlgn="auto" latinLnBrk="0" hangingPunct="1">
              <a:lnSpc>
                <a:spcPct val="100000"/>
              </a:lnSpc>
              <a:spcBef>
                <a:spcPts val="0"/>
              </a:spcBef>
              <a:spcAft>
                <a:spcPts val="600"/>
              </a:spcAft>
              <a:buClrTx/>
              <a:buSzTx/>
              <a:buFont typeface="Courier New" panose="020B0604020202020204" pitchFamily="34" charset="0"/>
              <a:buChar char="o"/>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Preschool 1,285</a:t>
            </a:r>
            <a:endParaRPr kumimoji="0" lang="en-US" sz="1400" b="0" i="0" u="none" strike="noStrike" kern="1200" cap="none" spc="0" normalizeH="0" baseline="0" noProof="0">
              <a:ln>
                <a:noFill/>
              </a:ln>
              <a:solidFill>
                <a:prstClr val="black"/>
              </a:solidFill>
              <a:effectLst/>
              <a:uLnTx/>
              <a:uFillTx/>
              <a:latin typeface="Calibri"/>
              <a:ea typeface="+mn-ea"/>
              <a:cs typeface="Calibri"/>
            </a:endParaRPr>
          </a:p>
          <a:p>
            <a:pPr marL="1200150" marR="0" lvl="2" indent="-285750" algn="l" defTabSz="914400" rtl="0" eaLnBrk="1" fontAlgn="auto" latinLnBrk="0" hangingPunct="1">
              <a:lnSpc>
                <a:spcPct val="100000"/>
              </a:lnSpc>
              <a:spcBef>
                <a:spcPts val="0"/>
              </a:spcBef>
              <a:spcAft>
                <a:spcPts val="600"/>
              </a:spcAft>
              <a:buClrTx/>
              <a:buSzTx/>
              <a:buFont typeface="Courier New" panose="020B0604020202020204" pitchFamily="34" charset="0"/>
              <a:buChar char="o"/>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School-Age 1,393</a:t>
            </a:r>
            <a:endParaRPr kumimoji="0" lang="en-US" sz="1400" b="0" i="0" u="none" strike="noStrike" kern="1200" cap="none" spc="0" normalizeH="0" baseline="0" noProof="0">
              <a:ln>
                <a:noFill/>
              </a:ln>
              <a:solidFill>
                <a:prstClr val="black"/>
              </a:solidFill>
              <a:effectLst/>
              <a:uLnTx/>
              <a:uFillTx/>
              <a:latin typeface="Calibri"/>
              <a:ea typeface="+mn-ea"/>
              <a:cs typeface="Calibri"/>
            </a:endParaRPr>
          </a:p>
          <a:p>
            <a:pPr marL="1200150" marR="0" lvl="2" indent="-285750" algn="l" defTabSz="914400" rtl="0" eaLnBrk="1" fontAlgn="auto" latinLnBrk="0" hangingPunct="1">
              <a:lnSpc>
                <a:spcPct val="100000"/>
              </a:lnSpc>
              <a:spcBef>
                <a:spcPts val="0"/>
              </a:spcBef>
              <a:spcAft>
                <a:spcPts val="600"/>
              </a:spcAft>
              <a:buClrTx/>
              <a:buSzTx/>
              <a:buFont typeface="Courier New" panose="020B0604020202020204" pitchFamily="34" charset="0"/>
              <a:buChar char="o"/>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Total  4,221</a:t>
            </a:r>
            <a:endParaRPr kumimoji="0" lang="en-US" sz="1400" b="0" i="0" u="none" strike="noStrike" kern="1200" cap="none" spc="0" normalizeH="0" baseline="0" noProof="0">
              <a:ln>
                <a:noFill/>
              </a:ln>
              <a:solidFill>
                <a:prstClr val="black"/>
              </a:solidFill>
              <a:effectLst/>
              <a:uLnTx/>
              <a:uFillTx/>
              <a:latin typeface="Calibri"/>
              <a:ea typeface="+mn-ea"/>
              <a:cs typeface="Calibri"/>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Enrollment Payments:</a:t>
            </a:r>
            <a:endParaRPr kumimoji="0" lang="en-US" sz="1400" b="0" i="0" u="none" strike="noStrike" kern="1200" cap="none" spc="0" normalizeH="0" baseline="0" noProof="0">
              <a:ln>
                <a:noFill/>
              </a:ln>
              <a:solidFill>
                <a:prstClr val="black"/>
              </a:solidFill>
              <a:effectLst/>
              <a:uLnTx/>
              <a:uFillTx/>
              <a:latin typeface="Calibri"/>
              <a:ea typeface="+mn-ea"/>
              <a:cs typeface="Calibri"/>
            </a:endParaRPr>
          </a:p>
          <a:p>
            <a:pPr marL="1200150" marR="0" lvl="2" indent="-28575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Received: 4,161</a:t>
            </a:r>
            <a:endParaRPr kumimoji="0" lang="en-US" sz="1400" b="0" i="0" u="none" strike="noStrike" kern="1200" cap="none" spc="0" normalizeH="0" baseline="0" noProof="0">
              <a:ln>
                <a:noFill/>
              </a:ln>
              <a:solidFill>
                <a:prstClr val="black"/>
              </a:solidFill>
              <a:effectLst/>
              <a:uLnTx/>
              <a:uFillTx/>
              <a:latin typeface="Calibri"/>
              <a:ea typeface="+mn-ea"/>
              <a:cs typeface="Calibri"/>
            </a:endParaRPr>
          </a:p>
          <a:p>
            <a:pPr marL="1200150" marR="0" lvl="2" indent="-28575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Complete: 3,843</a:t>
            </a:r>
            <a:endParaRPr kumimoji="0" lang="en-US" sz="1400" b="0" i="0" u="none" strike="noStrike" kern="1200" cap="none" spc="0" normalizeH="0" baseline="0" noProof="0">
              <a:ln>
                <a:noFill/>
              </a:ln>
              <a:solidFill>
                <a:prstClr val="black"/>
              </a:solidFill>
              <a:effectLst/>
              <a:uLnTx/>
              <a:uFillTx/>
              <a:latin typeface="Calibri"/>
              <a:ea typeface="+mn-ea"/>
              <a:cs typeface="Calibri"/>
            </a:endParaRPr>
          </a:p>
        </p:txBody>
      </p:sp>
      <p:sp>
        <p:nvSpPr>
          <p:cNvPr id="13" name="TextBox 12">
            <a:extLst>
              <a:ext uri="{FF2B5EF4-FFF2-40B4-BE49-F238E27FC236}">
                <a16:creationId xmlns:a16="http://schemas.microsoft.com/office/drawing/2014/main" id="{BD37BABC-BD75-E659-62F9-35422ABC4487}"/>
              </a:ext>
            </a:extLst>
          </p:cNvPr>
          <p:cNvSpPr txBox="1"/>
          <p:nvPr/>
        </p:nvSpPr>
        <p:spPr>
          <a:xfrm>
            <a:off x="705273" y="2185554"/>
            <a:ext cx="1420427" cy="400110"/>
          </a:xfrm>
          <a:prstGeom prst="rect">
            <a:avLst/>
          </a:prstGeom>
          <a:solidFill>
            <a:schemeClr val="bg1"/>
          </a:solid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Key Data</a:t>
            </a:r>
          </a:p>
        </p:txBody>
      </p:sp>
      <p:sp>
        <p:nvSpPr>
          <p:cNvPr id="17" name="TextBox 16">
            <a:extLst>
              <a:ext uri="{FF2B5EF4-FFF2-40B4-BE49-F238E27FC236}">
                <a16:creationId xmlns:a16="http://schemas.microsoft.com/office/drawing/2014/main" id="{1FD709D8-0706-6633-BB40-42BDCBDF7A0A}"/>
              </a:ext>
            </a:extLst>
          </p:cNvPr>
          <p:cNvSpPr txBox="1"/>
          <p:nvPr/>
        </p:nvSpPr>
        <p:spPr>
          <a:xfrm>
            <a:off x="3157206" y="3194421"/>
            <a:ext cx="4218595" cy="3077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Additional FAQ were added to the DCY website.</a:t>
            </a:r>
          </a:p>
        </p:txBody>
      </p:sp>
      <p:sp>
        <p:nvSpPr>
          <p:cNvPr id="18" name="TextBox 17">
            <a:extLst>
              <a:ext uri="{FF2B5EF4-FFF2-40B4-BE49-F238E27FC236}">
                <a16:creationId xmlns:a16="http://schemas.microsoft.com/office/drawing/2014/main" id="{C1663B72-679B-FC81-32BF-2832EB3E64E6}"/>
              </a:ext>
            </a:extLst>
          </p:cNvPr>
          <p:cNvSpPr txBox="1"/>
          <p:nvPr/>
        </p:nvSpPr>
        <p:spPr>
          <a:xfrm>
            <a:off x="1145591" y="1333314"/>
            <a:ext cx="981692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Child Care Choice Voucher Program launched April 29th to provide child care to families 146- 200% FPL.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who are working or attending school. </a:t>
            </a:r>
          </a:p>
        </p:txBody>
      </p:sp>
      <p:pic>
        <p:nvPicPr>
          <p:cNvPr id="2" name="Picture 1">
            <a:extLst>
              <a:ext uri="{FF2B5EF4-FFF2-40B4-BE49-F238E27FC236}">
                <a16:creationId xmlns:a16="http://schemas.microsoft.com/office/drawing/2014/main" id="{27EE20D5-9F47-DE53-4412-DCD4BEB82B20}"/>
              </a:ext>
            </a:extLst>
          </p:cNvPr>
          <p:cNvPicPr>
            <a:picLocks noChangeAspect="1"/>
          </p:cNvPicPr>
          <p:nvPr/>
        </p:nvPicPr>
        <p:blipFill>
          <a:blip r:embed="rId11"/>
          <a:stretch>
            <a:fillRect/>
          </a:stretch>
        </p:blipFill>
        <p:spPr>
          <a:xfrm>
            <a:off x="3711819" y="3581400"/>
            <a:ext cx="3139587" cy="2371725"/>
          </a:xfrm>
          <a:prstGeom prst="rect">
            <a:avLst/>
          </a:prstGeom>
        </p:spPr>
      </p:pic>
    </p:spTree>
    <p:extLst>
      <p:ext uri="{BB962C8B-B14F-4D97-AF65-F5344CB8AC3E}">
        <p14:creationId xmlns:p14="http://schemas.microsoft.com/office/powerpoint/2010/main" val="211003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776538-0987-2627-7CC3-25A2E3A5EC21}"/>
              </a:ext>
            </a:extLst>
          </p:cNvPr>
          <p:cNvSpPr txBox="1"/>
          <p:nvPr/>
        </p:nvSpPr>
        <p:spPr>
          <a:xfrm>
            <a:off x="1227135" y="2458075"/>
            <a:ext cx="10073718" cy="1077218"/>
          </a:xfrm>
          <a:prstGeom prst="rect">
            <a:avLst/>
          </a:prstGeom>
          <a:noFill/>
        </p:spPr>
        <p:txBody>
          <a:bodyPr wrap="square" lIns="91440" tIns="45720" rIns="91440" bIns="45720" anchor="t">
            <a:spAutoFit/>
          </a:bodyPr>
          <a:lstStyle/>
          <a:p>
            <a:pPr algn="ctr">
              <a:defRPr/>
            </a:pPr>
            <a:r>
              <a:rPr lang="en-US" sz="3600" b="1">
                <a:solidFill>
                  <a:srgbClr val="0E3F75"/>
                </a:solidFill>
                <a:latin typeface="Source Sans Pro" panose="020B0503030403020204" pitchFamily="34" charset="0"/>
                <a:ea typeface="Source Sans Pro" panose="020B0503030403020204" pitchFamily="34" charset="0"/>
                <a:cs typeface="Calibri"/>
              </a:rPr>
              <a:t>SCIENCE OF READING GRANTS</a:t>
            </a:r>
          </a:p>
          <a:p>
            <a:pPr algn="ctr">
              <a:defRPr/>
            </a:pPr>
            <a:r>
              <a:rPr lang="en-US" sz="2800" i="1">
                <a:solidFill>
                  <a:srgbClr val="0E3F75"/>
                </a:solidFill>
                <a:latin typeface="Source Sans Pro" panose="020B0503030403020204" pitchFamily="34" charset="0"/>
                <a:ea typeface="Source Sans Pro" panose="020B0503030403020204" pitchFamily="34" charset="0"/>
                <a:cs typeface="Open Sans" panose="020B0606030504020204" pitchFamily="34" charset="0"/>
              </a:rPr>
              <a:t>Rachael Moore, Project Manager</a:t>
            </a:r>
            <a:endParaRPr kumimoji="0" lang="en-US" sz="3600" i="1" u="none" strike="noStrike" kern="1200" cap="none" spc="0" normalizeH="0" baseline="0" noProof="0">
              <a:ln>
                <a:noFill/>
              </a:ln>
              <a:solidFill>
                <a:srgbClr val="0E3F75"/>
              </a:solidFill>
              <a:effectLst/>
              <a:uLnTx/>
              <a:uFillTx/>
              <a:latin typeface="Source Sans Pro" panose="020B0503030403020204" pitchFamily="34" charset="0"/>
              <a:ea typeface="Source Sans Pro" panose="020B0503030403020204" pitchFamily="34" charset="0"/>
              <a:cs typeface="Calibri"/>
            </a:endParaRPr>
          </a:p>
        </p:txBody>
      </p:sp>
    </p:spTree>
    <p:extLst>
      <p:ext uri="{BB962C8B-B14F-4D97-AF65-F5344CB8AC3E}">
        <p14:creationId xmlns:p14="http://schemas.microsoft.com/office/powerpoint/2010/main" val="2212281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7DF3EED-48CA-F789-FE01-C56D903D91F9}"/>
              </a:ext>
            </a:extLst>
          </p:cNvPr>
          <p:cNvGrpSpPr/>
          <p:nvPr/>
        </p:nvGrpSpPr>
        <p:grpSpPr>
          <a:xfrm>
            <a:off x="471324" y="2392612"/>
            <a:ext cx="11249351" cy="3311805"/>
            <a:chOff x="2648932" y="2288871"/>
            <a:chExt cx="8948313" cy="1940646"/>
          </a:xfrm>
        </p:grpSpPr>
        <p:sp>
          <p:nvSpPr>
            <p:cNvPr id="20" name="Rectangle 19">
              <a:extLst>
                <a:ext uri="{FF2B5EF4-FFF2-40B4-BE49-F238E27FC236}">
                  <a16:creationId xmlns:a16="http://schemas.microsoft.com/office/drawing/2014/main" id="{F41E5FDF-695F-4B93-76BE-0A4B4514FFE0}"/>
                </a:ext>
              </a:extLst>
            </p:cNvPr>
            <p:cNvSpPr/>
            <p:nvPr/>
          </p:nvSpPr>
          <p:spPr>
            <a:xfrm>
              <a:off x="5992211" y="2288871"/>
              <a:ext cx="5605034" cy="1677736"/>
            </a:xfrm>
            <a:prstGeom prst="rect">
              <a:avLst/>
            </a:prstGeom>
            <a:solidFill>
              <a:schemeClr val="accent4">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1" name="Pentagon 2">
              <a:extLst>
                <a:ext uri="{FF2B5EF4-FFF2-40B4-BE49-F238E27FC236}">
                  <a16:creationId xmlns:a16="http://schemas.microsoft.com/office/drawing/2014/main" id="{814BED98-DCF4-346F-ADD9-3048F8440D89}"/>
                </a:ext>
              </a:extLst>
            </p:cNvPr>
            <p:cNvSpPr/>
            <p:nvPr/>
          </p:nvSpPr>
          <p:spPr>
            <a:xfrm>
              <a:off x="2648933" y="2288871"/>
              <a:ext cx="3961530" cy="1677736"/>
            </a:xfrm>
            <a:custGeom>
              <a:avLst/>
              <a:gdLst>
                <a:gd name="connsiteX0" fmla="*/ 0 w 7905750"/>
                <a:gd name="connsiteY0" fmla="*/ 0 h 4425696"/>
                <a:gd name="connsiteX1" fmla="*/ 5692902 w 7905750"/>
                <a:gd name="connsiteY1" fmla="*/ 0 h 4425696"/>
                <a:gd name="connsiteX2" fmla="*/ 7905750 w 7905750"/>
                <a:gd name="connsiteY2" fmla="*/ 2212848 h 4425696"/>
                <a:gd name="connsiteX3" fmla="*/ 5692902 w 7905750"/>
                <a:gd name="connsiteY3" fmla="*/ 4425696 h 4425696"/>
                <a:gd name="connsiteX4" fmla="*/ 0 w 7905750"/>
                <a:gd name="connsiteY4" fmla="*/ 4425696 h 4425696"/>
                <a:gd name="connsiteX5" fmla="*/ 0 w 7905750"/>
                <a:gd name="connsiteY5" fmla="*/ 0 h 4425696"/>
                <a:gd name="connsiteX0" fmla="*/ 0 w 6534150"/>
                <a:gd name="connsiteY0" fmla="*/ 0 h 4425696"/>
                <a:gd name="connsiteX1" fmla="*/ 5692902 w 6534150"/>
                <a:gd name="connsiteY1" fmla="*/ 0 h 4425696"/>
                <a:gd name="connsiteX2" fmla="*/ 6534150 w 6534150"/>
                <a:gd name="connsiteY2" fmla="*/ 2212848 h 4425696"/>
                <a:gd name="connsiteX3" fmla="*/ 5692902 w 6534150"/>
                <a:gd name="connsiteY3" fmla="*/ 4425696 h 4425696"/>
                <a:gd name="connsiteX4" fmla="*/ 0 w 6534150"/>
                <a:gd name="connsiteY4" fmla="*/ 4425696 h 4425696"/>
                <a:gd name="connsiteX5" fmla="*/ 0 w 6534150"/>
                <a:gd name="connsiteY5" fmla="*/ 0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4150" h="4425696">
                  <a:moveTo>
                    <a:pt x="0" y="0"/>
                  </a:moveTo>
                  <a:lnTo>
                    <a:pt x="5692902" y="0"/>
                  </a:lnTo>
                  <a:lnTo>
                    <a:pt x="6534150" y="2212848"/>
                  </a:lnTo>
                  <a:lnTo>
                    <a:pt x="5692902" y="4425696"/>
                  </a:lnTo>
                  <a:lnTo>
                    <a:pt x="0" y="4425696"/>
                  </a:lnTo>
                  <a:lnTo>
                    <a:pt x="0" y="0"/>
                  </a:lnTo>
                  <a:close/>
                </a:path>
              </a:pathLst>
            </a:cu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A8843B8-5F7E-0019-4815-03AEC99E877D}"/>
                </a:ext>
              </a:extLst>
            </p:cNvPr>
            <p:cNvSpPr/>
            <p:nvPr/>
          </p:nvSpPr>
          <p:spPr>
            <a:xfrm>
              <a:off x="3168492" y="2314973"/>
              <a:ext cx="3302091" cy="2164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Recent Wins</a:t>
              </a:r>
              <a:endParaRPr kumimoji="0" lang="en-US" sz="1800" b="1" i="1" u="none" strike="noStrike" kern="1200" cap="none" spc="0" normalizeH="0" baseline="0" noProof="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p:txBody>
        </p:sp>
        <p:sp>
          <p:nvSpPr>
            <p:cNvPr id="23" name="Rectangle 22">
              <a:extLst>
                <a:ext uri="{FF2B5EF4-FFF2-40B4-BE49-F238E27FC236}">
                  <a16:creationId xmlns:a16="http://schemas.microsoft.com/office/drawing/2014/main" id="{E278F6B5-4D11-30A3-6F8A-EDC6BCB17A75}"/>
                </a:ext>
              </a:extLst>
            </p:cNvPr>
            <p:cNvSpPr/>
            <p:nvPr/>
          </p:nvSpPr>
          <p:spPr>
            <a:xfrm>
              <a:off x="6859151" y="2299768"/>
              <a:ext cx="4560319" cy="192974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Next Steps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prstClr val="black"/>
                  </a:solidFill>
                  <a:effectLst/>
                  <a:uLnTx/>
                  <a:uFillTx/>
                  <a:latin typeface="Source Sans Pro"/>
                  <a:ea typeface="Source Sans Pro"/>
                  <a:cs typeface="+mn-cs"/>
                </a:rPr>
                <a:t>Enrollment Survey</a:t>
              </a:r>
              <a:r>
                <a:rPr kumimoji="0" lang="en-US" sz="1400" b="0" i="0" u="none" strike="noStrike" kern="1200" cap="none" spc="0" normalizeH="0" baseline="0" noProof="0">
                  <a:ln>
                    <a:noFill/>
                  </a:ln>
                  <a:solidFill>
                    <a:prstClr val="black"/>
                  </a:solidFill>
                  <a:effectLst/>
                  <a:uLnTx/>
                  <a:uFillTx/>
                  <a:latin typeface="Source Sans Pro"/>
                  <a:ea typeface="Source Sans Pro"/>
                  <a:cs typeface="+mn-cs"/>
                </a:rPr>
                <a:t>: DCY is required to collect enrollment information to determine the utilization of slots beginning this month. G</a:t>
              </a:r>
              <a:r>
                <a:rPr kumimoji="0" lang="en-US" sz="1400" b="0" i="0" u="none" strike="noStrike" kern="1200" cap="none" spc="0" normalizeH="0" baseline="0" noProof="0">
                  <a:ln>
                    <a:noFill/>
                  </a:ln>
                  <a:solidFill>
                    <a:prstClr val="black"/>
                  </a:solidFill>
                  <a:effectLst/>
                  <a:uLnTx/>
                  <a:uFillTx/>
                  <a:latin typeface="Calibri"/>
                  <a:ea typeface="Source Sans Pro"/>
                  <a:cs typeface="Calibri"/>
                </a:rPr>
                <a:t>rantees who are 75%-100% full will be allowed to receive additional slots or be interested in converting half-day slots to full-day.</a:t>
              </a:r>
              <a:br>
                <a:rPr kumimoji="0" lang="en-US" sz="1400" b="0" i="0" u="none" strike="noStrike" kern="1200" cap="none" spc="0" normalizeH="0" baseline="0" noProof="0">
                  <a:ln>
                    <a:noFill/>
                  </a:ln>
                  <a:solidFill>
                    <a:prstClr val="black"/>
                  </a:solidFill>
                  <a:effectLst/>
                  <a:uLnTx/>
                  <a:uFillTx/>
                  <a:latin typeface="Calibri"/>
                  <a:ea typeface="Source Sans Pro"/>
                  <a:cs typeface="Calibri"/>
                </a:rPr>
              </a:br>
              <a:endParaRPr kumimoji="0" lang="en-US" sz="1400" b="0" i="0" u="none" strike="noStrike" kern="1200" cap="none" spc="0" normalizeH="0" baseline="0" noProof="0">
                <a:ln>
                  <a:noFill/>
                </a:ln>
                <a:solidFill>
                  <a:prstClr val="black"/>
                </a:solidFill>
                <a:effectLst/>
                <a:uLnTx/>
                <a:uFillTx/>
                <a:latin typeface="Source Sans Pro"/>
                <a:ea typeface="Source Sans Pro"/>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prstClr val="black"/>
                  </a:solidFill>
                  <a:effectLst/>
                  <a:uLnTx/>
                  <a:uFillTx/>
                  <a:latin typeface="Source Sans Pro"/>
                  <a:ea typeface="Source Sans Pro"/>
                  <a:cs typeface="+mn-cs"/>
                </a:rPr>
                <a:t>Trainings/Targeted Technical Assistance.</a:t>
              </a:r>
              <a:br>
                <a:rPr kumimoji="0" lang="en-US" sz="1400" b="1" i="0" u="none" strike="noStrike" kern="1200" cap="none" spc="0" normalizeH="0" baseline="0" noProof="0">
                  <a:ln>
                    <a:noFill/>
                  </a:ln>
                  <a:solidFill>
                    <a:prstClr val="black"/>
                  </a:solidFill>
                  <a:effectLst/>
                  <a:uLnTx/>
                  <a:uFillTx/>
                  <a:latin typeface="Source Sans Pro"/>
                  <a:ea typeface="Source Sans Pro"/>
                  <a:cs typeface="+mn-cs"/>
                </a:rPr>
              </a:br>
              <a:r>
                <a:rPr kumimoji="0" lang="en-US" sz="1400" b="0" i="0" u="none" strike="noStrike" kern="1200" cap="none" spc="0" normalizeH="0" baseline="0" noProof="0">
                  <a:ln>
                    <a:noFill/>
                  </a:ln>
                  <a:solidFill>
                    <a:prstClr val="black"/>
                  </a:solidFill>
                  <a:effectLst/>
                  <a:uLnTx/>
                  <a:uFillTx/>
                  <a:latin typeface="Source Sans Pro"/>
                  <a:ea typeface="Source Sans Pro"/>
                  <a:cs typeface="+mn-cs"/>
                </a:rPr>
                <a:t> To better meet the needs of grantees, DCY will be offering trainings and targeted technical assistance to address the unique situation of each grantee. </a:t>
              </a:r>
              <a:endParaRPr kumimoji="0" lang="en-US" sz="1400" b="0" i="0" u="none" strike="noStrike" kern="1200" cap="none" spc="0" normalizeH="0" baseline="0" noProof="0">
                <a:ln>
                  <a:noFill/>
                </a:ln>
                <a:solidFill>
                  <a:prstClr val="black"/>
                </a:solidFill>
                <a:effectLst/>
                <a:uLnTx/>
                <a:uFillTx/>
                <a:latin typeface="Source Sans Pro"/>
                <a:ea typeface="Source Sans Pro"/>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p:txBody>
        </p:sp>
        <p:sp>
          <p:nvSpPr>
            <p:cNvPr id="24" name="Rectangle 23">
              <a:extLst>
                <a:ext uri="{FF2B5EF4-FFF2-40B4-BE49-F238E27FC236}">
                  <a16:creationId xmlns:a16="http://schemas.microsoft.com/office/drawing/2014/main" id="{E7716753-1B6E-4119-CC32-F27C7DD4042C}"/>
                </a:ext>
              </a:extLst>
            </p:cNvPr>
            <p:cNvSpPr/>
            <p:nvPr/>
          </p:nvSpPr>
          <p:spPr>
            <a:xfrm>
              <a:off x="2648932" y="2568810"/>
              <a:ext cx="4889610" cy="189882"/>
            </a:xfrm>
            <a:prstGeom prst="rect">
              <a:avLst/>
            </a:prstGeom>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81121AAE-9FFF-CB35-B46A-513AD9B7C0C7}"/>
                </a:ext>
              </a:extLst>
            </p:cNvPr>
            <p:cNvSpPr/>
            <p:nvPr/>
          </p:nvSpPr>
          <p:spPr>
            <a:xfrm>
              <a:off x="6682414" y="2555767"/>
              <a:ext cx="4726071" cy="1656218"/>
            </a:xfrm>
            <a:prstGeom prst="rect">
              <a:avLst/>
            </a:prstGeom>
          </p:spPr>
          <p:txBody>
            <a:bodyPr wrap="square" lIns="91440" tIns="45720" rIns="91440" bIns="45720" numCol="2" anchor="t">
              <a:spAutoFit/>
            </a:bodyPr>
            <a:lstStyle/>
            <a:p>
              <a:pPr marL="285750" marR="0" lvl="0" indent="-285750" algn="l" defTabSz="914400" rtl="0" eaLnBrk="1" fontAlgn="auto" latinLnBrk="0" hangingPunct="1">
                <a:lnSpc>
                  <a:spcPct val="100000"/>
                </a:lnSpc>
                <a:spcBef>
                  <a:spcPts val="0"/>
                </a:spcBef>
                <a:spcAft>
                  <a:spcPts val="200"/>
                </a:spcAft>
                <a:buClrTx/>
                <a:buSzTx/>
                <a:buFont typeface="Courier New" panose="02070309020205020404" pitchFamily="49" charset="0"/>
                <a:buChar char="o"/>
                <a:tabLst/>
                <a:defRPr/>
              </a:pPr>
              <a:endParaRPr kumimoji="0" lang="en-US" sz="1200" b="1" i="0" u="none" strike="noStrike" kern="1200" cap="none" spc="0" normalizeH="0" baseline="0" noProof="0">
                <a:ln>
                  <a:noFill/>
                </a:ln>
                <a:solidFill>
                  <a:srgbClr val="000000"/>
                </a:solidFill>
                <a:effectLst/>
                <a:uLnTx/>
                <a:uFillTx/>
                <a:latin typeface="Calibri" panose="020F0502020204030204"/>
                <a:ea typeface="Open Sans"/>
                <a:cs typeface="Open Sans"/>
              </a:endParaRPr>
            </a:p>
            <a:p>
              <a:pPr marL="285750" marR="0" lvl="0" indent="-285750" algn="l" defTabSz="914400" rtl="0" eaLnBrk="1" fontAlgn="auto" latinLnBrk="0" hangingPunct="1">
                <a:lnSpc>
                  <a:spcPct val="100000"/>
                </a:lnSpc>
                <a:spcBef>
                  <a:spcPts val="0"/>
                </a:spcBef>
                <a:spcAft>
                  <a:spcPts val="200"/>
                </a:spcAft>
                <a:buClrTx/>
                <a:buSzTx/>
                <a:buFont typeface="Courier New" panose="02070309020205020404" pitchFamily="49" charset="0"/>
                <a:buChar char="o"/>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200"/>
                </a:spcAft>
                <a:buClrTx/>
                <a:buSzTx/>
                <a:buFont typeface="Courier New" panose="02070309020205020404" pitchFamily="49" charset="0"/>
                <a:buChar char="o"/>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200"/>
                </a:spcAft>
                <a:buClrTx/>
                <a:buSzTx/>
                <a:buFont typeface="Courier New" panose="02070309020205020404" pitchFamily="49" charset="0"/>
                <a:buChar char="o"/>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200"/>
                </a:spcAft>
                <a:buClrTx/>
                <a:buSzTx/>
                <a:buFont typeface="Courier New" panose="02070309020205020404" pitchFamily="49" charset="0"/>
                <a:buChar char="o"/>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200"/>
                </a:spcAft>
                <a:buClrTx/>
                <a:buSzTx/>
                <a:buFont typeface="Courier New" panose="02070309020205020404" pitchFamily="49" charset="0"/>
                <a:buChar char="o"/>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200"/>
                </a:spcAft>
                <a:buClrTx/>
                <a:buSzTx/>
                <a:buFont typeface="Courier New" panose="02070309020205020404" pitchFamily="49" charset="0"/>
                <a:buChar char="o"/>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200"/>
                </a:spcAft>
                <a:buClrTx/>
                <a:buSzTx/>
                <a:buFont typeface="Courier New" panose="02070309020205020404" pitchFamily="49" charset="0"/>
                <a:buChar char="o"/>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200"/>
                </a:spcAft>
                <a:buClrTx/>
                <a:buSzTx/>
                <a:buFont typeface="Courier New" panose="02070309020205020404" pitchFamily="49" charset="0"/>
                <a:buChar char="o"/>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200"/>
                </a:spcAft>
                <a:buClrTx/>
                <a:buSzTx/>
                <a:buFont typeface="Courier New" panose="02070309020205020404" pitchFamily="49" charset="0"/>
                <a:buChar char="o"/>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200"/>
                </a:spcAft>
                <a:buClrTx/>
                <a:buSzTx/>
                <a:buFont typeface="Courier New" panose="02070309020205020404" pitchFamily="49" charset="0"/>
                <a:buChar char="o"/>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200"/>
                </a:spcAft>
                <a:buClrTx/>
                <a:buSzTx/>
                <a:buFont typeface="Courier New" panose="02070309020205020404" pitchFamily="49" charset="0"/>
                <a:buChar char="o"/>
                <a:tabLst/>
                <a:defRPr/>
              </a:pPr>
              <a:endPar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200"/>
                </a:spcAft>
                <a:buClrTx/>
                <a:buSzTx/>
                <a:buFont typeface="Courier New" panose="02070309020205020404" pitchFamily="49" charset="0"/>
                <a:buChar char="o"/>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Calibri"/>
              </a:endParaRPr>
            </a:p>
          </p:txBody>
        </p:sp>
      </p:grpSp>
      <p:sp>
        <p:nvSpPr>
          <p:cNvPr id="6" name="Title 5">
            <a:extLst>
              <a:ext uri="{FF2B5EF4-FFF2-40B4-BE49-F238E27FC236}">
                <a16:creationId xmlns:a16="http://schemas.microsoft.com/office/drawing/2014/main" id="{2BA42729-2F6E-2E47-A027-9EE16971ABB1}"/>
              </a:ext>
            </a:extLst>
          </p:cNvPr>
          <p:cNvSpPr>
            <a:spLocks noGrp="1"/>
          </p:cNvSpPr>
          <p:nvPr>
            <p:ph type="title"/>
          </p:nvPr>
        </p:nvSpPr>
        <p:spPr>
          <a:xfrm>
            <a:off x="279639" y="510189"/>
            <a:ext cx="10515600" cy="569908"/>
          </a:xfrm>
        </p:spPr>
        <p:txBody>
          <a:bodyPr/>
          <a:lstStyle/>
          <a:p>
            <a:r>
              <a:rPr lang="en-US" sz="3200"/>
              <a:t>Early Childhood Education grant Update</a:t>
            </a:r>
          </a:p>
        </p:txBody>
      </p:sp>
      <p:sp>
        <p:nvSpPr>
          <p:cNvPr id="3" name="Rectangle 2">
            <a:extLst>
              <a:ext uri="{FF2B5EF4-FFF2-40B4-BE49-F238E27FC236}">
                <a16:creationId xmlns:a16="http://schemas.microsoft.com/office/drawing/2014/main" id="{56AD74FC-6C2D-7030-5226-8E38C95CC954}"/>
              </a:ext>
            </a:extLst>
          </p:cNvPr>
          <p:cNvSpPr/>
          <p:nvPr/>
        </p:nvSpPr>
        <p:spPr>
          <a:xfrm>
            <a:off x="1069787" y="1036103"/>
            <a:ext cx="54701" cy="748277"/>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7E33DAF-42CD-8CB2-1E2A-9CB4343E5A31}"/>
              </a:ext>
            </a:extLst>
          </p:cNvPr>
          <p:cNvSpPr/>
          <p:nvPr/>
        </p:nvSpPr>
        <p:spPr>
          <a:xfrm>
            <a:off x="418884" y="1250509"/>
            <a:ext cx="959583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endParaRPr>
          </a:p>
        </p:txBody>
      </p:sp>
      <p:pic>
        <p:nvPicPr>
          <p:cNvPr id="5" name="Graphic 4" descr="Bullseye with solid fill">
            <a:extLst>
              <a:ext uri="{FF2B5EF4-FFF2-40B4-BE49-F238E27FC236}">
                <a16:creationId xmlns:a16="http://schemas.microsoft.com/office/drawing/2014/main" id="{15A6E86A-9A51-2851-432C-2854E592BD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864" y="1104684"/>
            <a:ext cx="548640" cy="548640"/>
          </a:xfrm>
          <a:prstGeom prst="rect">
            <a:avLst/>
          </a:prstGeom>
        </p:spPr>
      </p:pic>
      <p:pic>
        <p:nvPicPr>
          <p:cNvPr id="7" name="Graphic 6" descr="Checkbox Checked with solid fill">
            <a:extLst>
              <a:ext uri="{FF2B5EF4-FFF2-40B4-BE49-F238E27FC236}">
                <a16:creationId xmlns:a16="http://schemas.microsoft.com/office/drawing/2014/main" id="{7514DBFD-A6CC-A34A-65C5-AAAB2D471A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2385" y="2354984"/>
            <a:ext cx="545258" cy="545258"/>
          </a:xfrm>
          <a:prstGeom prst="rect">
            <a:avLst/>
          </a:prstGeom>
        </p:spPr>
      </p:pic>
      <p:pic>
        <p:nvPicPr>
          <p:cNvPr id="8" name="Graphic 7" descr="Compass with solid fill">
            <a:extLst>
              <a:ext uri="{FF2B5EF4-FFF2-40B4-BE49-F238E27FC236}">
                <a16:creationId xmlns:a16="http://schemas.microsoft.com/office/drawing/2014/main" id="{EA317372-7B20-FBB1-A667-AFCA5EB2A2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14161" y="2416234"/>
            <a:ext cx="446556" cy="446556"/>
          </a:xfrm>
          <a:prstGeom prst="rect">
            <a:avLst/>
          </a:prstGeom>
        </p:spPr>
      </p:pic>
      <p:pic>
        <p:nvPicPr>
          <p:cNvPr id="9" name="Graphic 8" descr="Flag with solid fill">
            <a:extLst>
              <a:ext uri="{FF2B5EF4-FFF2-40B4-BE49-F238E27FC236}">
                <a16:creationId xmlns:a16="http://schemas.microsoft.com/office/drawing/2014/main" id="{09DF95E4-2980-E44B-0493-92A687B99C6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8077" y="1822415"/>
            <a:ext cx="548640" cy="548640"/>
          </a:xfrm>
          <a:prstGeom prst="rect">
            <a:avLst/>
          </a:prstGeom>
        </p:spPr>
      </p:pic>
      <p:sp>
        <p:nvSpPr>
          <p:cNvPr id="10" name="Rectangle 9">
            <a:extLst>
              <a:ext uri="{FF2B5EF4-FFF2-40B4-BE49-F238E27FC236}">
                <a16:creationId xmlns:a16="http://schemas.microsoft.com/office/drawing/2014/main" id="{5D79F036-0B62-140B-F10C-D85C707A9F89}"/>
              </a:ext>
            </a:extLst>
          </p:cNvPr>
          <p:cNvSpPr/>
          <p:nvPr/>
        </p:nvSpPr>
        <p:spPr>
          <a:xfrm>
            <a:off x="903777" y="2203461"/>
            <a:ext cx="2385558" cy="64008"/>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49C15A9-DF50-C93E-FF83-795F0DAB2403}"/>
              </a:ext>
            </a:extLst>
          </p:cNvPr>
          <p:cNvSpPr/>
          <p:nvPr/>
        </p:nvSpPr>
        <p:spPr>
          <a:xfrm>
            <a:off x="882844" y="1857340"/>
            <a:ext cx="3326827" cy="346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Program Updates</a:t>
            </a:r>
            <a:endParaRPr kumimoji="0" lang="en-US" sz="20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1CB539A-7A2F-8CA7-81EF-8D1F7D4654B5}"/>
              </a:ext>
            </a:extLst>
          </p:cNvPr>
          <p:cNvSpPr txBox="1"/>
          <p:nvPr/>
        </p:nvSpPr>
        <p:spPr>
          <a:xfrm>
            <a:off x="525819" y="5443978"/>
            <a:ext cx="11194856" cy="881292"/>
          </a:xfrm>
          <a:prstGeom prst="roundRect">
            <a:avLst/>
          </a:prstGeom>
          <a:noFill/>
          <a:ln w="38100">
            <a:solidFill>
              <a:schemeClr val="accent1"/>
            </a:solidFill>
          </a:ln>
        </p:spPr>
        <p:txBody>
          <a:bodyPr wrap="square" lIns="0" rIns="0" numCol="1" spcCol="27432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ECE Grant- </a:t>
            </a:r>
            <a:r>
              <a:rPr kumimoji="0" lang="en-US" sz="1400" b="1" i="0" u="none" strike="noStrike" kern="1200" cap="none" spc="0" normalizeH="0" baseline="0" noProof="0">
                <a:ln>
                  <a:noFill/>
                </a:ln>
                <a:solidFill>
                  <a:prstClr val="black"/>
                </a:solidFill>
                <a:effectLst/>
                <a:uLnTx/>
                <a:uFillTx/>
                <a:latin typeface="Calibri"/>
                <a:ea typeface="+mn-ea"/>
                <a:cs typeface="+mn-cs"/>
              </a:rPr>
              <a:t>563</a:t>
            </a:r>
            <a:r>
              <a:rPr kumimoji="0" lang="en-US" sz="1400" b="0" i="0" u="none" strike="noStrike" kern="1200" cap="none" spc="0" normalizeH="0" baseline="0" noProof="0">
                <a:ln>
                  <a:noFill/>
                </a:ln>
                <a:solidFill>
                  <a:prstClr val="black"/>
                </a:solidFill>
                <a:effectLst/>
                <a:uLnTx/>
                <a:uFillTx/>
                <a:latin typeface="Calibri"/>
                <a:ea typeface="+mn-ea"/>
                <a:cs typeface="+mn-cs"/>
              </a:rPr>
              <a:t> early care and education programs (grantees) are participating in the ECE grant.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1,170</a:t>
            </a:r>
            <a:r>
              <a:rPr kumimoji="0" lang="en-US" sz="1400" b="0" i="0" u="none" strike="noStrike" kern="1200" cap="none" spc="0" normalizeH="0" baseline="0" noProof="0">
                <a:ln>
                  <a:noFill/>
                </a:ln>
                <a:solidFill>
                  <a:prstClr val="black"/>
                </a:solidFill>
                <a:effectLst/>
                <a:uLnTx/>
                <a:uFillTx/>
                <a:latin typeface="Calibri"/>
                <a:ea typeface="+mn-ea"/>
                <a:cs typeface="+mn-cs"/>
              </a:rPr>
              <a:t> slots have been returned.</a:t>
            </a:r>
          </a:p>
        </p:txBody>
      </p:sp>
      <p:sp>
        <p:nvSpPr>
          <p:cNvPr id="13" name="TextBox 12">
            <a:extLst>
              <a:ext uri="{FF2B5EF4-FFF2-40B4-BE49-F238E27FC236}">
                <a16:creationId xmlns:a16="http://schemas.microsoft.com/office/drawing/2014/main" id="{BD37BABC-BD75-E659-62F9-35422ABC4487}"/>
              </a:ext>
            </a:extLst>
          </p:cNvPr>
          <p:cNvSpPr txBox="1"/>
          <p:nvPr/>
        </p:nvSpPr>
        <p:spPr>
          <a:xfrm>
            <a:off x="1124488" y="5255749"/>
            <a:ext cx="1420427" cy="400110"/>
          </a:xfrm>
          <a:prstGeom prst="rect">
            <a:avLst/>
          </a:prstGeom>
          <a:solidFill>
            <a:schemeClr val="bg1"/>
          </a:solid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Key Data</a:t>
            </a:r>
          </a:p>
        </p:txBody>
      </p:sp>
      <p:sp>
        <p:nvSpPr>
          <p:cNvPr id="17" name="TextBox 16">
            <a:extLst>
              <a:ext uri="{FF2B5EF4-FFF2-40B4-BE49-F238E27FC236}">
                <a16:creationId xmlns:a16="http://schemas.microsoft.com/office/drawing/2014/main" id="{1FD709D8-0706-6633-BB40-42BDCBDF7A0A}"/>
              </a:ext>
            </a:extLst>
          </p:cNvPr>
          <p:cNvSpPr txBox="1"/>
          <p:nvPr/>
        </p:nvSpPr>
        <p:spPr>
          <a:xfrm>
            <a:off x="666551" y="2870342"/>
            <a:ext cx="4218595" cy="1692771"/>
          </a:xfrm>
          <a:prstGeom prst="rect">
            <a:avLst/>
          </a:prstGeom>
          <a:noFill/>
        </p:spPr>
        <p:txBody>
          <a:bodyPr wrap="square" lIns="91440" tIns="45720" rIns="91440" bIns="45720" anchor="t">
            <a:spAutoFit/>
          </a:bodyPr>
          <a:lstStyle/>
          <a:p>
            <a:pPr marL="285750" indent="-285750">
              <a:spcBef>
                <a:spcPts val="1200"/>
              </a:spcBef>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Calibri"/>
                <a:ea typeface="Calibri"/>
                <a:cs typeface="Calibri"/>
              </a:rPr>
              <a:t>Ohio Benefits (OB) has authorized</a:t>
            </a:r>
            <a:r>
              <a:rPr lang="en-US" sz="1400" b="1" dirty="0">
                <a:solidFill>
                  <a:prstClr val="black"/>
                </a:solidFill>
                <a:latin typeface="Calibri"/>
                <a:ea typeface="Calibri"/>
                <a:cs typeface="Calibri"/>
              </a:rPr>
              <a:t> 3,602 </a:t>
            </a:r>
            <a:r>
              <a:rPr kumimoji="0" lang="en-US" sz="1400" b="0" i="0" u="none" strike="noStrike" kern="1200" cap="none" spc="0" normalizeH="0" baseline="0" noProof="0" dirty="0">
                <a:ln>
                  <a:noFill/>
                </a:ln>
                <a:solidFill>
                  <a:prstClr val="black"/>
                </a:solidFill>
                <a:effectLst/>
                <a:uLnTx/>
                <a:uFillTx/>
                <a:latin typeface="Calibri"/>
                <a:ea typeface="Calibri"/>
                <a:cs typeface="Calibri"/>
              </a:rPr>
              <a:t>ECE applications for enrollment.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Calibri"/>
                <a:cs typeface="Calibri"/>
              </a:rPr>
              <a:t> On October 1, Families began to apply for eligibility through the Ohio Benefit System.</a:t>
            </a:r>
            <a:endParaRPr lang="en-US" sz="1400" b="0" i="0" u="none" strike="noStrike" kern="1200" cap="none" spc="0" normalizeH="0" baseline="0" noProof="0" dirty="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Calibri"/>
                <a:cs typeface="Calibri"/>
              </a:rPr>
              <a:t>Grantees have expressed a lot of interest in the full day options for families. </a:t>
            </a:r>
            <a:endParaRPr lang="en-US" sz="1400"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18" name="TextBox 17">
            <a:extLst>
              <a:ext uri="{FF2B5EF4-FFF2-40B4-BE49-F238E27FC236}">
                <a16:creationId xmlns:a16="http://schemas.microsoft.com/office/drawing/2014/main" id="{C1663B72-679B-FC81-32BF-2832EB3E64E6}"/>
              </a:ext>
            </a:extLst>
          </p:cNvPr>
          <p:cNvSpPr txBox="1"/>
          <p:nvPr/>
        </p:nvSpPr>
        <p:spPr>
          <a:xfrm>
            <a:off x="1124488" y="1026343"/>
            <a:ext cx="109418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panose="020F0502020204030204"/>
                <a:ea typeface="+mn-ea"/>
                <a:cs typeface="+mn-cs"/>
              </a:rPr>
              <a:t>The Early Childhood Education (ECE) Grant is an important investment in Ohio’s youngest learners. The purpose of the ECE Grant is to maximize a child’s early educational experiences. These experiences help to prepare children for success in kindergarten by providing high-quality early learning services to Ohio’s preschool age children. The state funded ECE Grant is awarded to early care and education programs who are required to provide developmentally appropriate learning environments that address the outcomes and goals essential for healthy development and academic growth.</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167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9418-E5F7-8073-6358-FF3DD7822DA7}"/>
              </a:ext>
            </a:extLst>
          </p:cNvPr>
          <p:cNvSpPr>
            <a:spLocks noGrp="1"/>
          </p:cNvSpPr>
          <p:nvPr>
            <p:ph type="title"/>
          </p:nvPr>
        </p:nvSpPr>
        <p:spPr>
          <a:xfrm>
            <a:off x="379484" y="847166"/>
            <a:ext cx="11086475" cy="1259544"/>
          </a:xfrm>
        </p:spPr>
        <p:txBody>
          <a:bodyPr>
            <a:noAutofit/>
          </a:bodyPr>
          <a:lstStyle/>
          <a:p>
            <a:pPr>
              <a:lnSpc>
                <a:spcPct val="93959"/>
              </a:lnSpc>
            </a:pPr>
            <a:r>
              <a:rPr lang="en-US" sz="3600">
                <a:latin typeface="Source Sans Pro SemiBold"/>
                <a:ea typeface="Source Sans Pro SemiBold"/>
              </a:rPr>
              <a:t>2024 Changes for Early care and education  income eligibility</a:t>
            </a:r>
          </a:p>
        </p:txBody>
      </p:sp>
      <p:sp>
        <p:nvSpPr>
          <p:cNvPr id="3" name="Text Placeholder 2">
            <a:extLst>
              <a:ext uri="{FF2B5EF4-FFF2-40B4-BE49-F238E27FC236}">
                <a16:creationId xmlns:a16="http://schemas.microsoft.com/office/drawing/2014/main" id="{D2E4522E-B426-FF8D-CF01-0AADB761A9E8}"/>
              </a:ext>
            </a:extLst>
          </p:cNvPr>
          <p:cNvSpPr>
            <a:spLocks noGrp="1"/>
          </p:cNvSpPr>
          <p:nvPr>
            <p:ph type="body" idx="1"/>
          </p:nvPr>
        </p:nvSpPr>
        <p:spPr>
          <a:xfrm>
            <a:off x="960119" y="2230132"/>
            <a:ext cx="10865435" cy="3523609"/>
          </a:xfrm>
        </p:spPr>
        <p:txBody>
          <a:bodyPr>
            <a:normAutofit/>
          </a:bodyPr>
          <a:lstStyle/>
          <a:p>
            <a:pPr marL="457200" marR="0" indent="-457200">
              <a:spcBef>
                <a:spcPts val="0"/>
              </a:spcBef>
              <a:spcAft>
                <a:spcPts val="0"/>
              </a:spcAft>
              <a:buFont typeface="Arial" panose="020B0604020202020204" pitchFamily="34" charset="0"/>
              <a:buChar char="•"/>
            </a:pPr>
            <a:r>
              <a:rPr lang="en-US" sz="2400" dirty="0">
                <a:effectLst/>
                <a:latin typeface="Source Sans Pro"/>
                <a:ea typeface="Aptos" panose="020B0004020202020204" pitchFamily="34" charset="0"/>
                <a:cs typeface="Open Sans"/>
              </a:rPr>
              <a:t>Effective 10/1/2024 new eligibility income amounts for families receiving publicly funded child care (PFCC) and Child </a:t>
            </a:r>
            <a:r>
              <a:rPr lang="en-US" sz="2400" dirty="0">
                <a:latin typeface="Source Sans Pro"/>
                <a:ea typeface="Aptos" panose="020B0004020202020204" pitchFamily="34" charset="0"/>
                <a:cs typeface="Open Sans"/>
              </a:rPr>
              <a:t>C</a:t>
            </a:r>
            <a:r>
              <a:rPr lang="en-US" sz="2400" dirty="0">
                <a:effectLst/>
                <a:latin typeface="Source Sans Pro"/>
                <a:ea typeface="Aptos" panose="020B0004020202020204" pitchFamily="34" charset="0"/>
                <a:cs typeface="Open Sans"/>
              </a:rPr>
              <a:t>are </a:t>
            </a:r>
            <a:r>
              <a:rPr lang="en-US" sz="2400" dirty="0">
                <a:latin typeface="Source Sans Pro"/>
                <a:ea typeface="Aptos" panose="020B0004020202020204" pitchFamily="34" charset="0"/>
                <a:cs typeface="Open Sans"/>
              </a:rPr>
              <a:t>C</a:t>
            </a:r>
            <a:r>
              <a:rPr lang="en-US" sz="2400" dirty="0">
                <a:effectLst/>
                <a:latin typeface="Source Sans Pro"/>
                <a:ea typeface="Aptos" panose="020B0004020202020204" pitchFamily="34" charset="0"/>
                <a:cs typeface="Open Sans"/>
              </a:rPr>
              <a:t>hoice Program (CCCP).</a:t>
            </a:r>
          </a:p>
          <a:p>
            <a:pPr marL="457200" marR="0" indent="-457200">
              <a:spcBef>
                <a:spcPts val="0"/>
              </a:spcBef>
              <a:spcAft>
                <a:spcPts val="0"/>
              </a:spcAft>
              <a:buFont typeface="Arial" panose="020B0604020202020204" pitchFamily="34" charset="0"/>
              <a:buChar char="•"/>
            </a:pPr>
            <a:r>
              <a:rPr lang="en-US" sz="2400" dirty="0">
                <a:latin typeface="Source Sans Pro"/>
                <a:ea typeface="Aptos" panose="020B0004020202020204" pitchFamily="34" charset="0"/>
                <a:cs typeface="Open Sans"/>
                <a:hlinkClick r:id="rId2"/>
              </a:rPr>
              <a:t>Child Care Manual Procedure Letter No. 182</a:t>
            </a:r>
            <a:r>
              <a:rPr lang="en-US" sz="2400" dirty="0">
                <a:latin typeface="Source Sans Pro"/>
                <a:ea typeface="Aptos" panose="020B0004020202020204" pitchFamily="34" charset="0"/>
                <a:cs typeface="Open Sans"/>
              </a:rPr>
              <a:t> </a:t>
            </a:r>
          </a:p>
          <a:p>
            <a:pPr marL="457200" marR="0" indent="-457200">
              <a:spcBef>
                <a:spcPts val="0"/>
              </a:spcBef>
              <a:spcAft>
                <a:spcPts val="0"/>
              </a:spcAft>
              <a:buFont typeface="Arial" panose="020B0604020202020204" pitchFamily="34" charset="0"/>
              <a:buChar char="•"/>
            </a:pPr>
            <a:r>
              <a:rPr lang="en-US" sz="2400" dirty="0">
                <a:effectLst/>
                <a:latin typeface="Source Sans Pro"/>
                <a:ea typeface="Aptos" panose="020B0004020202020204" pitchFamily="34" charset="0"/>
                <a:cs typeface="Open Sans"/>
                <a:hlinkClick r:id="rId3"/>
              </a:rPr>
              <a:t>Child Care Center Manual Procedure Letter No. XX</a:t>
            </a:r>
            <a:endParaRPr lang="en-US" sz="2400" dirty="0">
              <a:effectLst/>
              <a:latin typeface="Source Sans Pro"/>
              <a:ea typeface="Aptos" panose="020B0004020202020204" pitchFamily="34" charset="0"/>
              <a:cs typeface="Open Sans"/>
            </a:endParaRPr>
          </a:p>
          <a:p>
            <a:pPr marL="457200" marR="0" indent="-457200">
              <a:spcBef>
                <a:spcPts val="0"/>
              </a:spcBef>
              <a:spcAft>
                <a:spcPts val="0"/>
              </a:spcAft>
              <a:buFont typeface="Arial" panose="020B0604020202020204" pitchFamily="34" charset="0"/>
              <a:buChar char="•"/>
            </a:pPr>
            <a:r>
              <a:rPr lang="en-US" sz="2400" dirty="0">
                <a:effectLst/>
                <a:latin typeface="Source Sans Pro"/>
                <a:ea typeface="Aptos" panose="020B0004020202020204" pitchFamily="34" charset="0"/>
                <a:cs typeface="Open Sans"/>
                <a:hlinkClick r:id="rId3"/>
              </a:rPr>
              <a:t>Family Child Care Manual Procedure Letter No. XX</a:t>
            </a:r>
            <a:endParaRPr lang="en-US" sz="2400" dirty="0">
              <a:effectLst/>
              <a:latin typeface="Source Sans Pro"/>
              <a:ea typeface="Aptos" panose="020B0004020202020204" pitchFamily="34" charset="0"/>
              <a:cs typeface="Open Sans"/>
            </a:endParaRPr>
          </a:p>
          <a:p>
            <a:pPr marL="457200" marR="0" indent="-457200">
              <a:spcBef>
                <a:spcPts val="0"/>
              </a:spcBef>
              <a:spcAft>
                <a:spcPts val="0"/>
              </a:spcAft>
              <a:buFont typeface="Arial" panose="020B0604020202020204" pitchFamily="34" charset="0"/>
              <a:buChar char="•"/>
            </a:pPr>
            <a:endParaRPr lang="en-US" sz="2400" dirty="0">
              <a:effectLst/>
              <a:ea typeface="Aptos" panose="020B0004020202020204" pitchFamily="34" charset="0"/>
            </a:endParaRPr>
          </a:p>
          <a:p>
            <a:pPr marL="457200" marR="0" indent="-457200">
              <a:spcBef>
                <a:spcPts val="0"/>
              </a:spcBef>
              <a:spcAft>
                <a:spcPts val="0"/>
              </a:spcAft>
              <a:buFont typeface="Arial" panose="020B0604020202020204" pitchFamily="34" charset="0"/>
              <a:buChar char="•"/>
            </a:pPr>
            <a:endParaRPr lang="en-US" sz="2800">
              <a:effectLst/>
              <a:ea typeface="Aptos" panose="020B0004020202020204" pitchFamily="34" charset="0"/>
            </a:endParaRPr>
          </a:p>
        </p:txBody>
      </p:sp>
    </p:spTree>
    <p:extLst>
      <p:ext uri="{BB962C8B-B14F-4D97-AF65-F5344CB8AC3E}">
        <p14:creationId xmlns:p14="http://schemas.microsoft.com/office/powerpoint/2010/main" val="1241902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1ACA-B3D9-333E-4426-B4A81A941B0E}"/>
              </a:ext>
            </a:extLst>
          </p:cNvPr>
          <p:cNvSpPr>
            <a:spLocks noGrp="1"/>
          </p:cNvSpPr>
          <p:nvPr>
            <p:ph type="title"/>
          </p:nvPr>
        </p:nvSpPr>
        <p:spPr>
          <a:xfrm>
            <a:off x="318248" y="512597"/>
            <a:ext cx="11086475" cy="889427"/>
          </a:xfrm>
        </p:spPr>
        <p:txBody>
          <a:bodyPr>
            <a:normAutofit/>
          </a:bodyPr>
          <a:lstStyle/>
          <a:p>
            <a:r>
              <a:rPr lang="en-US" sz="3600">
                <a:latin typeface="Source Sans Pro SemiBold"/>
                <a:ea typeface="Source Sans Pro SemiBold"/>
              </a:rPr>
              <a:t>Examples: PFCC Intake application</a:t>
            </a:r>
            <a:endParaRPr lang="en-US" sz="3600">
              <a:ea typeface="Source Sans Pro SemiBold"/>
            </a:endParaRPr>
          </a:p>
        </p:txBody>
      </p:sp>
      <p:graphicFrame>
        <p:nvGraphicFramePr>
          <p:cNvPr id="5" name="Table 4">
            <a:extLst>
              <a:ext uri="{FF2B5EF4-FFF2-40B4-BE49-F238E27FC236}">
                <a16:creationId xmlns:a16="http://schemas.microsoft.com/office/drawing/2014/main" id="{64C95BAE-137C-C4B3-5E23-2B5DFF817544}"/>
              </a:ext>
            </a:extLst>
          </p:cNvPr>
          <p:cNvGraphicFramePr>
            <a:graphicFrameLocks noGrp="1"/>
          </p:cNvGraphicFramePr>
          <p:nvPr>
            <p:extLst>
              <p:ext uri="{D42A27DB-BD31-4B8C-83A1-F6EECF244321}">
                <p14:modId xmlns:p14="http://schemas.microsoft.com/office/powerpoint/2010/main" val="2067116797"/>
              </p:ext>
            </p:extLst>
          </p:nvPr>
        </p:nvGraphicFramePr>
        <p:xfrm>
          <a:off x="319207" y="1258509"/>
          <a:ext cx="11357334" cy="4544461"/>
        </p:xfrm>
        <a:graphic>
          <a:graphicData uri="http://schemas.openxmlformats.org/drawingml/2006/table">
            <a:tbl>
              <a:tblPr firstRow="1" bandRow="1">
                <a:tableStyleId>{5C22544A-7EE6-4342-B048-85BDC9FD1C3A}</a:tableStyleId>
              </a:tblPr>
              <a:tblGrid>
                <a:gridCol w="5678667">
                  <a:extLst>
                    <a:ext uri="{9D8B030D-6E8A-4147-A177-3AD203B41FA5}">
                      <a16:colId xmlns:a16="http://schemas.microsoft.com/office/drawing/2014/main" val="530542663"/>
                    </a:ext>
                  </a:extLst>
                </a:gridCol>
                <a:gridCol w="5678667">
                  <a:extLst>
                    <a:ext uri="{9D8B030D-6E8A-4147-A177-3AD203B41FA5}">
                      <a16:colId xmlns:a16="http://schemas.microsoft.com/office/drawing/2014/main" val="248547118"/>
                    </a:ext>
                  </a:extLst>
                </a:gridCol>
              </a:tblGrid>
              <a:tr h="437541">
                <a:tc>
                  <a:txBody>
                    <a:bodyPr/>
                    <a:lstStyle/>
                    <a:p>
                      <a:pPr marL="0" marR="0" algn="ctr">
                        <a:lnSpc>
                          <a:spcPct val="107000"/>
                        </a:lnSpc>
                        <a:spcBef>
                          <a:spcPts val="0"/>
                        </a:spcBef>
                        <a:spcAft>
                          <a:spcPts val="0"/>
                        </a:spcAft>
                      </a:pPr>
                      <a:r>
                        <a:rPr lang="en-US" sz="2000" b="1" kern="100">
                          <a:effectLst/>
                          <a:latin typeface="Calibri"/>
                          <a:ea typeface="Calibri"/>
                          <a:cs typeface="Times New Roman"/>
                        </a:rPr>
                        <a:t>Before 10/1/2024</a:t>
                      </a:r>
                      <a:endParaRPr lang="en-US" sz="2000" kern="1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kern="100">
                          <a:effectLst/>
                          <a:latin typeface="Calibri"/>
                          <a:ea typeface="Calibri"/>
                          <a:cs typeface="Times New Roman"/>
                        </a:rPr>
                        <a:t>On or After 10/1/2024</a:t>
                      </a:r>
                      <a:endParaRPr lang="en-US" sz="2000" kern="100">
                        <a:effectLst/>
                        <a:latin typeface="Calibri"/>
                        <a:ea typeface="Calibri"/>
                        <a:cs typeface="Times New Roman"/>
                      </a:endParaRPr>
                    </a:p>
                  </a:txBody>
                  <a:tcPr marL="68580" marR="68580" marT="0" marB="0"/>
                </a:tc>
                <a:extLst>
                  <a:ext uri="{0D108BD9-81ED-4DB2-BD59-A6C34878D82A}">
                    <a16:rowId xmlns:a16="http://schemas.microsoft.com/office/drawing/2014/main" val="1871319056"/>
                  </a:ext>
                </a:extLst>
              </a:tr>
              <a:tr h="4106920">
                <a:tc>
                  <a:txBody>
                    <a:bodyPr/>
                    <a:lstStyle/>
                    <a:p>
                      <a:r>
                        <a:rPr lang="en-US" sz="1800" kern="1200">
                          <a:solidFill>
                            <a:schemeClr val="dk1"/>
                          </a:solidFill>
                          <a:effectLst/>
                          <a:latin typeface="+mn-lt"/>
                          <a:ea typeface="+mn-ea"/>
                          <a:cs typeface="+mn-cs"/>
                        </a:rPr>
                        <a:t>Family: Parent and two children in need of care</a:t>
                      </a:r>
                    </a:p>
                    <a:p>
                      <a:r>
                        <a:rPr lang="en-US" sz="1800" kern="1200">
                          <a:solidFill>
                            <a:schemeClr val="dk1"/>
                          </a:solidFill>
                          <a:effectLst/>
                          <a:latin typeface="+mn-lt"/>
                          <a:ea typeface="+mn-ea"/>
                          <a:cs typeface="+mn-cs"/>
                        </a:rPr>
                        <a:t>Employment: Joann Fabrics</a:t>
                      </a:r>
                    </a:p>
                    <a:p>
                      <a:r>
                        <a:rPr lang="en-US" sz="1800" kern="1200">
                          <a:solidFill>
                            <a:schemeClr val="dk1"/>
                          </a:solidFill>
                          <a:effectLst/>
                          <a:latin typeface="+mn-lt"/>
                          <a:ea typeface="+mn-ea"/>
                          <a:cs typeface="+mn-cs"/>
                        </a:rPr>
                        <a:t>Pay Rate: $17.50/</a:t>
                      </a:r>
                      <a:r>
                        <a:rPr lang="en-US" sz="1800" kern="1200" err="1">
                          <a:solidFill>
                            <a:schemeClr val="dk1"/>
                          </a:solidFill>
                          <a:effectLst/>
                          <a:latin typeface="+mn-lt"/>
                          <a:ea typeface="+mn-ea"/>
                          <a:cs typeface="+mn-cs"/>
                        </a:rPr>
                        <a:t>hr</a:t>
                      </a:r>
                      <a:r>
                        <a:rPr lang="en-US" sz="1800" kern="1200">
                          <a:solidFill>
                            <a:schemeClr val="dk1"/>
                          </a:solidFill>
                          <a:effectLst/>
                          <a:latin typeface="+mn-lt"/>
                          <a:ea typeface="+mn-ea"/>
                          <a:cs typeface="+mn-cs"/>
                        </a:rPr>
                        <a:t> @ 40hr/</a:t>
                      </a:r>
                      <a:r>
                        <a:rPr lang="en-US" sz="1800" kern="1200" err="1">
                          <a:solidFill>
                            <a:schemeClr val="dk1"/>
                          </a:solidFill>
                          <a:effectLst/>
                          <a:latin typeface="+mn-lt"/>
                          <a:ea typeface="+mn-ea"/>
                          <a:cs typeface="+mn-cs"/>
                        </a:rPr>
                        <a:t>wk</a:t>
                      </a:r>
                      <a:r>
                        <a:rPr lang="en-US" sz="1800" kern="1200">
                          <a:solidFill>
                            <a:schemeClr val="dk1"/>
                          </a:solidFill>
                          <a:effectLst/>
                          <a:latin typeface="+mn-lt"/>
                          <a:ea typeface="+mn-ea"/>
                          <a:cs typeface="+mn-cs"/>
                        </a:rPr>
                        <a:t> </a:t>
                      </a:r>
                    </a:p>
                    <a:p>
                      <a:r>
                        <a:rPr lang="en-US" sz="1800" kern="1200">
                          <a:solidFill>
                            <a:schemeClr val="dk1"/>
                          </a:solidFill>
                          <a:effectLst/>
                          <a:latin typeface="+mn-lt"/>
                          <a:ea typeface="+mn-ea"/>
                          <a:cs typeface="+mn-cs"/>
                        </a:rPr>
                        <a:t>Income: $700 </a:t>
                      </a:r>
                      <a:r>
                        <a:rPr lang="en-US" sz="1800" kern="1200" err="1">
                          <a:solidFill>
                            <a:schemeClr val="dk1"/>
                          </a:solidFill>
                          <a:effectLst/>
                          <a:latin typeface="+mn-lt"/>
                          <a:ea typeface="+mn-ea"/>
                          <a:cs typeface="+mn-cs"/>
                        </a:rPr>
                        <a:t>wk</a:t>
                      </a:r>
                      <a:endParaRPr lang="en-US" sz="1800" kern="1200">
                        <a:solidFill>
                          <a:schemeClr val="dk1"/>
                        </a:solidFill>
                        <a:effectLst/>
                        <a:latin typeface="+mn-lt"/>
                        <a:ea typeface="+mn-ea"/>
                        <a:cs typeface="+mn-cs"/>
                      </a:endParaRPr>
                    </a:p>
                    <a:p>
                      <a:endParaRPr lang="en-US"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Family Monthly Income: </a:t>
                      </a:r>
                      <a:r>
                        <a:rPr lang="en-US" sz="1800" b="1" kern="1200">
                          <a:solidFill>
                            <a:schemeClr val="dk1"/>
                          </a:solidFill>
                          <a:effectLst/>
                          <a:latin typeface="+mn-lt"/>
                          <a:ea typeface="+mn-ea"/>
                          <a:cs typeface="+mn-cs"/>
                        </a:rPr>
                        <a:t>$3,010</a:t>
                      </a:r>
                      <a:endParaRPr lang="en-US"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Max Monthly Income Limit for Initial PFCC Eligibility for a Family of 3: </a:t>
                      </a:r>
                      <a:r>
                        <a:rPr lang="en-US" sz="1800" b="1" kern="1200">
                          <a:solidFill>
                            <a:schemeClr val="dk1"/>
                          </a:solidFill>
                          <a:effectLst/>
                          <a:latin typeface="+mn-lt"/>
                          <a:ea typeface="+mn-ea"/>
                          <a:cs typeface="+mn-cs"/>
                        </a:rPr>
                        <a:t>$3,004</a:t>
                      </a:r>
                      <a:endParaRPr lang="en-US" sz="1800" kern="1200">
                        <a:solidFill>
                          <a:schemeClr val="dk1"/>
                        </a:solidFill>
                        <a:effectLst/>
                        <a:latin typeface="+mn-lt"/>
                        <a:ea typeface="+mn-ea"/>
                        <a:cs typeface="+mn-cs"/>
                      </a:endParaRPr>
                    </a:p>
                    <a:p>
                      <a:endParaRPr lang="en-US" sz="1800" kern="1200">
                        <a:solidFill>
                          <a:schemeClr val="dk1"/>
                        </a:solidFill>
                        <a:effectLst/>
                        <a:latin typeface="+mn-lt"/>
                        <a:ea typeface="+mn-ea"/>
                        <a:cs typeface="+mn-cs"/>
                      </a:endParaRPr>
                    </a:p>
                    <a:p>
                      <a:pPr algn="ctr"/>
                      <a:r>
                        <a:rPr lang="en-US" sz="1800" b="1" kern="1200">
                          <a:solidFill>
                            <a:schemeClr val="dk1"/>
                          </a:solidFill>
                          <a:effectLst/>
                          <a:latin typeface="+mn-lt"/>
                          <a:ea typeface="+mn-ea"/>
                          <a:cs typeface="+mn-cs"/>
                        </a:rPr>
                        <a:t>Result: Over income for PFCC*</a:t>
                      </a:r>
                      <a:endParaRPr lang="en-US" sz="1800" kern="1200">
                        <a:solidFill>
                          <a:schemeClr val="dk1"/>
                        </a:solidFill>
                        <a:effectLst/>
                        <a:latin typeface="+mn-lt"/>
                        <a:ea typeface="+mn-ea"/>
                        <a:cs typeface="+mn-cs"/>
                      </a:endParaRPr>
                    </a:p>
                    <a:p>
                      <a:pPr algn="ctr"/>
                      <a:endParaRPr lang="en-US" sz="1800" kern="1200">
                        <a:solidFill>
                          <a:schemeClr val="dk1"/>
                        </a:solidFill>
                        <a:effectLst/>
                        <a:latin typeface="+mn-lt"/>
                        <a:ea typeface="+mn-ea"/>
                        <a:cs typeface="+mn-cs"/>
                      </a:endParaRPr>
                    </a:p>
                    <a:p>
                      <a:pPr algn="ctr"/>
                      <a:r>
                        <a:rPr lang="en-US" sz="1600" kern="1200">
                          <a:solidFill>
                            <a:schemeClr val="dk1"/>
                          </a:solidFill>
                          <a:effectLst/>
                          <a:latin typeface="+mn-lt"/>
                          <a:ea typeface="+mn-ea"/>
                          <a:cs typeface="+mn-cs"/>
                        </a:rPr>
                        <a:t>*Provider will receive payment for days the children attended from application date to application denial + 5 days</a:t>
                      </a:r>
                      <a:endParaRPr lang="en-US" sz="1600"/>
                    </a:p>
                  </a:txBody>
                  <a:tcPr/>
                </a:tc>
                <a:tc>
                  <a:txBody>
                    <a:bodyPr/>
                    <a:lstStyle/>
                    <a:p>
                      <a:r>
                        <a:rPr lang="en-US" sz="1800" kern="1200">
                          <a:solidFill>
                            <a:schemeClr val="dk1"/>
                          </a:solidFill>
                          <a:effectLst/>
                          <a:latin typeface="+mn-lt"/>
                          <a:ea typeface="+mn-ea"/>
                          <a:cs typeface="+mn-cs"/>
                        </a:rPr>
                        <a:t>Family: Parent and two children in need of care</a:t>
                      </a:r>
                    </a:p>
                    <a:p>
                      <a:r>
                        <a:rPr lang="en-US" sz="1800" kern="1200">
                          <a:solidFill>
                            <a:schemeClr val="dk1"/>
                          </a:solidFill>
                          <a:effectLst/>
                          <a:latin typeface="+mn-lt"/>
                          <a:ea typeface="+mn-ea"/>
                          <a:cs typeface="+mn-cs"/>
                        </a:rPr>
                        <a:t>Employment: Joann Fabrics</a:t>
                      </a:r>
                    </a:p>
                    <a:p>
                      <a:r>
                        <a:rPr lang="en-US" sz="1800" kern="1200">
                          <a:solidFill>
                            <a:schemeClr val="dk1"/>
                          </a:solidFill>
                          <a:effectLst/>
                          <a:latin typeface="+mn-lt"/>
                          <a:ea typeface="+mn-ea"/>
                          <a:cs typeface="+mn-cs"/>
                        </a:rPr>
                        <a:t>Pay Rate: $17.50/</a:t>
                      </a:r>
                      <a:r>
                        <a:rPr lang="en-US" sz="1800" kern="1200" err="1">
                          <a:solidFill>
                            <a:schemeClr val="dk1"/>
                          </a:solidFill>
                          <a:effectLst/>
                          <a:latin typeface="+mn-lt"/>
                          <a:ea typeface="+mn-ea"/>
                          <a:cs typeface="+mn-cs"/>
                        </a:rPr>
                        <a:t>hr</a:t>
                      </a:r>
                      <a:r>
                        <a:rPr lang="en-US" sz="1800" kern="1200">
                          <a:solidFill>
                            <a:schemeClr val="dk1"/>
                          </a:solidFill>
                          <a:effectLst/>
                          <a:latin typeface="+mn-lt"/>
                          <a:ea typeface="+mn-ea"/>
                          <a:cs typeface="+mn-cs"/>
                        </a:rPr>
                        <a:t> @ 40hr/</a:t>
                      </a:r>
                      <a:r>
                        <a:rPr lang="en-US" sz="1800" kern="1200" err="1">
                          <a:solidFill>
                            <a:schemeClr val="dk1"/>
                          </a:solidFill>
                          <a:effectLst/>
                          <a:latin typeface="+mn-lt"/>
                          <a:ea typeface="+mn-ea"/>
                          <a:cs typeface="+mn-cs"/>
                        </a:rPr>
                        <a:t>wk</a:t>
                      </a:r>
                      <a:r>
                        <a:rPr lang="en-US" sz="1800" kern="1200">
                          <a:solidFill>
                            <a:schemeClr val="dk1"/>
                          </a:solidFill>
                          <a:effectLst/>
                          <a:latin typeface="+mn-lt"/>
                          <a:ea typeface="+mn-ea"/>
                          <a:cs typeface="+mn-cs"/>
                        </a:rPr>
                        <a:t> </a:t>
                      </a:r>
                    </a:p>
                    <a:p>
                      <a:r>
                        <a:rPr lang="en-US" sz="1800" kern="1200">
                          <a:solidFill>
                            <a:schemeClr val="dk1"/>
                          </a:solidFill>
                          <a:effectLst/>
                          <a:latin typeface="+mn-lt"/>
                          <a:ea typeface="+mn-ea"/>
                          <a:cs typeface="+mn-cs"/>
                        </a:rPr>
                        <a:t>Income: $700 </a:t>
                      </a:r>
                      <a:r>
                        <a:rPr lang="en-US" sz="1800" kern="1200" err="1">
                          <a:solidFill>
                            <a:schemeClr val="dk1"/>
                          </a:solidFill>
                          <a:effectLst/>
                          <a:latin typeface="+mn-lt"/>
                          <a:ea typeface="+mn-ea"/>
                          <a:cs typeface="+mn-cs"/>
                        </a:rPr>
                        <a:t>wk</a:t>
                      </a:r>
                      <a:endParaRPr lang="en-US" sz="1800" kern="1200">
                        <a:solidFill>
                          <a:schemeClr val="dk1"/>
                        </a:solidFill>
                        <a:effectLst/>
                        <a:latin typeface="+mn-lt"/>
                        <a:ea typeface="+mn-ea"/>
                        <a:cs typeface="+mn-cs"/>
                      </a:endParaRPr>
                    </a:p>
                    <a:p>
                      <a:endParaRPr lang="en-US"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Family Monthly Income: </a:t>
                      </a:r>
                      <a:r>
                        <a:rPr lang="en-US" sz="1800" b="1" kern="1200">
                          <a:solidFill>
                            <a:schemeClr val="dk1"/>
                          </a:solidFill>
                          <a:effectLst/>
                          <a:latin typeface="+mn-lt"/>
                          <a:ea typeface="+mn-ea"/>
                          <a:cs typeface="+mn-cs"/>
                        </a:rPr>
                        <a:t>$3,010</a:t>
                      </a:r>
                      <a:endParaRPr lang="en-US"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Max Monthly Income Limit for Initial PFCC Eligibility for a Family of 3: </a:t>
                      </a:r>
                      <a:r>
                        <a:rPr lang="en-US" sz="1800" b="1" kern="1200">
                          <a:solidFill>
                            <a:schemeClr val="dk1"/>
                          </a:solidFill>
                          <a:effectLst/>
                          <a:latin typeface="+mn-lt"/>
                          <a:ea typeface="+mn-ea"/>
                          <a:cs typeface="+mn-cs"/>
                        </a:rPr>
                        <a:t>$3,120</a:t>
                      </a:r>
                      <a:endParaRPr lang="en-US" sz="1800" kern="1200">
                        <a:solidFill>
                          <a:schemeClr val="dk1"/>
                        </a:solidFill>
                        <a:effectLst/>
                        <a:latin typeface="+mn-lt"/>
                        <a:ea typeface="+mn-ea"/>
                        <a:cs typeface="+mn-cs"/>
                      </a:endParaRPr>
                    </a:p>
                    <a:p>
                      <a:endParaRPr lang="en-US" sz="1800" kern="1200">
                        <a:solidFill>
                          <a:schemeClr val="dk1"/>
                        </a:solidFill>
                        <a:effectLst/>
                        <a:latin typeface="+mn-lt"/>
                        <a:ea typeface="+mn-ea"/>
                        <a:cs typeface="+mn-cs"/>
                      </a:endParaRPr>
                    </a:p>
                    <a:p>
                      <a:pPr algn="ctr"/>
                      <a:r>
                        <a:rPr lang="en-US" sz="1800" b="1" kern="1200">
                          <a:solidFill>
                            <a:schemeClr val="dk1"/>
                          </a:solidFill>
                          <a:effectLst/>
                          <a:latin typeface="+mn-lt"/>
                          <a:ea typeface="+mn-ea"/>
                          <a:cs typeface="+mn-cs"/>
                        </a:rPr>
                        <a:t>Result: Eligible for PFCC</a:t>
                      </a:r>
                      <a:endParaRPr lang="en-US" sz="1800" kern="1200">
                        <a:solidFill>
                          <a:schemeClr val="dk1"/>
                        </a:solidFill>
                        <a:effectLst/>
                        <a:latin typeface="+mn-lt"/>
                        <a:ea typeface="+mn-ea"/>
                        <a:cs typeface="+mn-cs"/>
                      </a:endParaRPr>
                    </a:p>
                    <a:p>
                      <a:pPr algn="ctr"/>
                      <a:r>
                        <a:rPr lang="en-US" sz="1800" b="1" kern="1200">
                          <a:solidFill>
                            <a:schemeClr val="dk1"/>
                          </a:solidFill>
                          <a:effectLst/>
                          <a:latin typeface="+mn-lt"/>
                          <a:ea typeface="+mn-ea"/>
                          <a:cs typeface="+mn-cs"/>
                        </a:rPr>
                        <a:t>Weekly Copay: $60.92</a:t>
                      </a:r>
                      <a:endParaRPr lang="en-US" sz="1800" kern="1200">
                        <a:solidFill>
                          <a:schemeClr val="dk1"/>
                        </a:solidFill>
                        <a:effectLst/>
                        <a:latin typeface="+mn-lt"/>
                        <a:ea typeface="+mn-ea"/>
                        <a:cs typeface="+mn-cs"/>
                      </a:endParaRPr>
                    </a:p>
                    <a:p>
                      <a:endParaRPr lang="en-US" sz="1800" kern="1200">
                        <a:solidFill>
                          <a:schemeClr val="dk1"/>
                        </a:solidFill>
                        <a:effectLst/>
                        <a:latin typeface="+mn-lt"/>
                        <a:ea typeface="+mn-ea"/>
                        <a:cs typeface="+mn-cs"/>
                      </a:endParaRPr>
                    </a:p>
                    <a:p>
                      <a:endParaRPr lang="en-US"/>
                    </a:p>
                  </a:txBody>
                  <a:tcPr/>
                </a:tc>
                <a:extLst>
                  <a:ext uri="{0D108BD9-81ED-4DB2-BD59-A6C34878D82A}">
                    <a16:rowId xmlns:a16="http://schemas.microsoft.com/office/drawing/2014/main" val="2584755680"/>
                  </a:ext>
                </a:extLst>
              </a:tr>
            </a:tbl>
          </a:graphicData>
        </a:graphic>
      </p:graphicFrame>
    </p:spTree>
    <p:extLst>
      <p:ext uri="{BB962C8B-B14F-4D97-AF65-F5344CB8AC3E}">
        <p14:creationId xmlns:p14="http://schemas.microsoft.com/office/powerpoint/2010/main" val="1240422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1ACA-B3D9-333E-4426-B4A81A941B0E}"/>
              </a:ext>
            </a:extLst>
          </p:cNvPr>
          <p:cNvSpPr>
            <a:spLocks noGrp="1"/>
          </p:cNvSpPr>
          <p:nvPr>
            <p:ph type="title"/>
          </p:nvPr>
        </p:nvSpPr>
        <p:spPr>
          <a:xfrm>
            <a:off x="327213" y="503633"/>
            <a:ext cx="11086475" cy="889427"/>
          </a:xfrm>
        </p:spPr>
        <p:txBody>
          <a:bodyPr>
            <a:normAutofit/>
          </a:bodyPr>
          <a:lstStyle/>
          <a:p>
            <a:r>
              <a:rPr lang="en-US" sz="3600">
                <a:latin typeface="Source Sans Pro SemiBold"/>
                <a:ea typeface="Source Sans Pro SemiBold"/>
              </a:rPr>
              <a:t>Examples: CCCP Intake application</a:t>
            </a:r>
            <a:endParaRPr lang="en-US" sz="3600">
              <a:ea typeface="Source Sans Pro SemiBold"/>
            </a:endParaRPr>
          </a:p>
        </p:txBody>
      </p:sp>
      <p:graphicFrame>
        <p:nvGraphicFramePr>
          <p:cNvPr id="5" name="Table 4">
            <a:extLst>
              <a:ext uri="{FF2B5EF4-FFF2-40B4-BE49-F238E27FC236}">
                <a16:creationId xmlns:a16="http://schemas.microsoft.com/office/drawing/2014/main" id="{64C95BAE-137C-C4B3-5E23-2B5DFF817544}"/>
              </a:ext>
            </a:extLst>
          </p:cNvPr>
          <p:cNvGraphicFramePr>
            <a:graphicFrameLocks noGrp="1"/>
          </p:cNvGraphicFramePr>
          <p:nvPr>
            <p:extLst>
              <p:ext uri="{D42A27DB-BD31-4B8C-83A1-F6EECF244321}">
                <p14:modId xmlns:p14="http://schemas.microsoft.com/office/powerpoint/2010/main" val="803352611"/>
              </p:ext>
            </p:extLst>
          </p:nvPr>
        </p:nvGraphicFramePr>
        <p:xfrm>
          <a:off x="331694" y="1389529"/>
          <a:ext cx="11371251" cy="4401509"/>
        </p:xfrm>
        <a:graphic>
          <a:graphicData uri="http://schemas.openxmlformats.org/drawingml/2006/table">
            <a:tbl>
              <a:tblPr firstRow="1" bandRow="1">
                <a:tableStyleId>{5C22544A-7EE6-4342-B048-85BDC9FD1C3A}</a:tableStyleId>
              </a:tblPr>
              <a:tblGrid>
                <a:gridCol w="5436616">
                  <a:extLst>
                    <a:ext uri="{9D8B030D-6E8A-4147-A177-3AD203B41FA5}">
                      <a16:colId xmlns:a16="http://schemas.microsoft.com/office/drawing/2014/main" val="530542663"/>
                    </a:ext>
                  </a:extLst>
                </a:gridCol>
                <a:gridCol w="5934635">
                  <a:extLst>
                    <a:ext uri="{9D8B030D-6E8A-4147-A177-3AD203B41FA5}">
                      <a16:colId xmlns:a16="http://schemas.microsoft.com/office/drawing/2014/main" val="248547118"/>
                    </a:ext>
                  </a:extLst>
                </a:gridCol>
              </a:tblGrid>
              <a:tr h="352905">
                <a:tc>
                  <a:txBody>
                    <a:bodyPr/>
                    <a:lstStyle/>
                    <a:p>
                      <a:pPr marL="0" marR="0" algn="ctr">
                        <a:lnSpc>
                          <a:spcPct val="107000"/>
                        </a:lnSpc>
                        <a:spcBef>
                          <a:spcPts val="0"/>
                        </a:spcBef>
                        <a:spcAft>
                          <a:spcPts val="0"/>
                        </a:spcAft>
                      </a:pPr>
                      <a:r>
                        <a:rPr lang="en-US" sz="2000" b="1" kern="100">
                          <a:effectLst/>
                          <a:latin typeface="Calibri"/>
                          <a:ea typeface="Calibri"/>
                          <a:cs typeface="Times New Roman"/>
                        </a:rPr>
                        <a:t>Before 10/1/2024</a:t>
                      </a:r>
                      <a:endParaRPr lang="en-US" sz="2000" kern="1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kern="100">
                          <a:effectLst/>
                          <a:latin typeface="Calibri"/>
                          <a:ea typeface="Calibri"/>
                          <a:cs typeface="Times New Roman"/>
                        </a:rPr>
                        <a:t>On or After 10/1/2024</a:t>
                      </a:r>
                      <a:endParaRPr lang="en-US" sz="2000" kern="100">
                        <a:effectLst/>
                        <a:latin typeface="Calibri"/>
                        <a:ea typeface="Calibri"/>
                        <a:cs typeface="Times New Roman"/>
                      </a:endParaRPr>
                    </a:p>
                  </a:txBody>
                  <a:tcPr marL="68580" marR="68580" marT="0" marB="0"/>
                </a:tc>
                <a:extLst>
                  <a:ext uri="{0D108BD9-81ED-4DB2-BD59-A6C34878D82A}">
                    <a16:rowId xmlns:a16="http://schemas.microsoft.com/office/drawing/2014/main" val="1871319056"/>
                  </a:ext>
                </a:extLst>
              </a:tr>
              <a:tr h="4048604">
                <a:tc>
                  <a:txBody>
                    <a:bodyPr/>
                    <a:lstStyle/>
                    <a:p>
                      <a:r>
                        <a:rPr lang="en-US" sz="1800" kern="1200">
                          <a:solidFill>
                            <a:schemeClr val="dk1"/>
                          </a:solidFill>
                          <a:effectLst/>
                          <a:latin typeface="+mn-lt"/>
                          <a:ea typeface="+mn-ea"/>
                          <a:cs typeface="+mn-cs"/>
                        </a:rPr>
                        <a:t>Family: Parent and two children in need of care</a:t>
                      </a:r>
                    </a:p>
                    <a:p>
                      <a:r>
                        <a:rPr lang="en-US" sz="1800" kern="1200">
                          <a:solidFill>
                            <a:schemeClr val="dk1"/>
                          </a:solidFill>
                          <a:effectLst/>
                          <a:latin typeface="+mn-lt"/>
                          <a:ea typeface="+mn-ea"/>
                          <a:cs typeface="+mn-cs"/>
                        </a:rPr>
                        <a:t>Employment: Kettering Health Nursing </a:t>
                      </a:r>
                    </a:p>
                    <a:p>
                      <a:r>
                        <a:rPr lang="en-US" sz="1800" kern="1200">
                          <a:solidFill>
                            <a:schemeClr val="dk1"/>
                          </a:solidFill>
                          <a:effectLst/>
                          <a:latin typeface="+mn-lt"/>
                          <a:ea typeface="+mn-ea"/>
                          <a:cs typeface="+mn-cs"/>
                        </a:rPr>
                        <a:t>Pay Rate: $25/</a:t>
                      </a:r>
                      <a:r>
                        <a:rPr lang="en-US" sz="1800" kern="1200" err="1">
                          <a:solidFill>
                            <a:schemeClr val="dk1"/>
                          </a:solidFill>
                          <a:effectLst/>
                          <a:latin typeface="+mn-lt"/>
                          <a:ea typeface="+mn-ea"/>
                          <a:cs typeface="+mn-cs"/>
                        </a:rPr>
                        <a:t>hr</a:t>
                      </a:r>
                      <a:r>
                        <a:rPr lang="en-US" sz="1800" kern="1200">
                          <a:solidFill>
                            <a:schemeClr val="dk1"/>
                          </a:solidFill>
                          <a:effectLst/>
                          <a:latin typeface="+mn-lt"/>
                          <a:ea typeface="+mn-ea"/>
                          <a:cs typeface="+mn-cs"/>
                        </a:rPr>
                        <a:t> @ 40hr/</a:t>
                      </a:r>
                      <a:r>
                        <a:rPr lang="en-US" sz="1800" kern="1200" err="1">
                          <a:solidFill>
                            <a:schemeClr val="dk1"/>
                          </a:solidFill>
                          <a:effectLst/>
                          <a:latin typeface="+mn-lt"/>
                          <a:ea typeface="+mn-ea"/>
                          <a:cs typeface="+mn-cs"/>
                        </a:rPr>
                        <a:t>wk</a:t>
                      </a:r>
                      <a:r>
                        <a:rPr lang="en-US" sz="1800" kern="1200">
                          <a:solidFill>
                            <a:schemeClr val="dk1"/>
                          </a:solidFill>
                          <a:effectLst/>
                          <a:latin typeface="+mn-lt"/>
                          <a:ea typeface="+mn-ea"/>
                          <a:cs typeface="+mn-cs"/>
                        </a:rPr>
                        <a:t> </a:t>
                      </a:r>
                    </a:p>
                    <a:p>
                      <a:r>
                        <a:rPr lang="en-US" sz="1800" kern="1200">
                          <a:solidFill>
                            <a:schemeClr val="dk1"/>
                          </a:solidFill>
                          <a:effectLst/>
                          <a:latin typeface="+mn-lt"/>
                          <a:ea typeface="+mn-ea"/>
                          <a:cs typeface="+mn-cs"/>
                        </a:rPr>
                        <a:t>Income: $1000 </a:t>
                      </a:r>
                      <a:r>
                        <a:rPr lang="en-US" sz="1800" kern="1200" err="1">
                          <a:solidFill>
                            <a:schemeClr val="dk1"/>
                          </a:solidFill>
                          <a:effectLst/>
                          <a:latin typeface="+mn-lt"/>
                          <a:ea typeface="+mn-ea"/>
                          <a:cs typeface="+mn-cs"/>
                        </a:rPr>
                        <a:t>wk</a:t>
                      </a:r>
                      <a:endParaRPr lang="en-US" sz="1800" kern="1200">
                        <a:solidFill>
                          <a:schemeClr val="dk1"/>
                        </a:solidFill>
                        <a:effectLst/>
                        <a:latin typeface="+mn-lt"/>
                        <a:ea typeface="+mn-ea"/>
                        <a:cs typeface="+mn-cs"/>
                      </a:endParaRPr>
                    </a:p>
                    <a:p>
                      <a:endParaRPr lang="en-US"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Family Monthly Income: </a:t>
                      </a:r>
                      <a:r>
                        <a:rPr lang="en-US" sz="1800" b="1" kern="1200">
                          <a:solidFill>
                            <a:schemeClr val="dk1"/>
                          </a:solidFill>
                          <a:effectLst/>
                          <a:latin typeface="+mn-lt"/>
                          <a:ea typeface="+mn-ea"/>
                          <a:cs typeface="+mn-cs"/>
                        </a:rPr>
                        <a:t>$4,300</a:t>
                      </a:r>
                      <a:endParaRPr lang="en-US"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Max Monthly Income Limit for Initial CCCP Eligibility for a Family of 3: </a:t>
                      </a:r>
                      <a:r>
                        <a:rPr lang="en-US" sz="1800" b="1" kern="1200">
                          <a:solidFill>
                            <a:schemeClr val="dk1"/>
                          </a:solidFill>
                          <a:effectLst/>
                          <a:latin typeface="+mn-lt"/>
                          <a:ea typeface="+mn-ea"/>
                          <a:cs typeface="+mn-cs"/>
                        </a:rPr>
                        <a:t>$4,144</a:t>
                      </a:r>
                      <a:endParaRPr lang="en-US" sz="1800" kern="1200">
                        <a:solidFill>
                          <a:schemeClr val="dk1"/>
                        </a:solidFill>
                        <a:effectLst/>
                        <a:latin typeface="+mn-lt"/>
                        <a:ea typeface="+mn-ea"/>
                        <a:cs typeface="+mn-cs"/>
                      </a:endParaRPr>
                    </a:p>
                    <a:p>
                      <a:endParaRPr lang="en-US" sz="1800" kern="1200">
                        <a:solidFill>
                          <a:schemeClr val="dk1"/>
                        </a:solidFill>
                        <a:effectLst/>
                        <a:latin typeface="+mn-lt"/>
                        <a:ea typeface="+mn-ea"/>
                        <a:cs typeface="+mn-cs"/>
                      </a:endParaRPr>
                    </a:p>
                    <a:p>
                      <a:pPr algn="ctr"/>
                      <a:r>
                        <a:rPr lang="en-US" sz="1800" b="1" kern="1200">
                          <a:solidFill>
                            <a:schemeClr val="dk1"/>
                          </a:solidFill>
                          <a:effectLst/>
                          <a:latin typeface="+mn-lt"/>
                          <a:ea typeface="+mn-ea"/>
                          <a:cs typeface="+mn-cs"/>
                        </a:rPr>
                        <a:t>Result: Over income for CCCP*</a:t>
                      </a:r>
                      <a:endParaRPr lang="en-US" sz="1800" kern="1200">
                        <a:solidFill>
                          <a:schemeClr val="dk1"/>
                        </a:solidFill>
                        <a:effectLst/>
                        <a:latin typeface="+mn-lt"/>
                        <a:ea typeface="+mn-ea"/>
                        <a:cs typeface="+mn-cs"/>
                      </a:endParaRPr>
                    </a:p>
                    <a:p>
                      <a:pPr algn="ctr"/>
                      <a:endParaRPr lang="en-US" sz="1800" kern="1200">
                        <a:solidFill>
                          <a:schemeClr val="dk1"/>
                        </a:solidFill>
                        <a:effectLst/>
                        <a:latin typeface="+mn-lt"/>
                        <a:ea typeface="+mn-ea"/>
                        <a:cs typeface="+mn-cs"/>
                      </a:endParaRPr>
                    </a:p>
                    <a:p>
                      <a:pPr algn="ctr"/>
                      <a:r>
                        <a:rPr lang="en-US" sz="1600" kern="1200">
                          <a:solidFill>
                            <a:schemeClr val="dk1"/>
                          </a:solidFill>
                          <a:effectLst/>
                          <a:latin typeface="+mn-lt"/>
                          <a:ea typeface="+mn-ea"/>
                          <a:cs typeface="+mn-cs"/>
                        </a:rPr>
                        <a:t>*Provider will receive payment for days the children attended from application date to application denial + 5 days</a:t>
                      </a:r>
                      <a:endParaRPr lang="en-US" sz="1600"/>
                    </a:p>
                  </a:txBody>
                  <a:tcPr/>
                </a:tc>
                <a:tc>
                  <a:txBody>
                    <a:bodyPr/>
                    <a:lstStyle/>
                    <a:p>
                      <a:r>
                        <a:rPr lang="en-US" sz="1800" kern="1200">
                          <a:solidFill>
                            <a:schemeClr val="dk1"/>
                          </a:solidFill>
                          <a:effectLst/>
                          <a:latin typeface="+mn-lt"/>
                          <a:ea typeface="+mn-ea"/>
                          <a:cs typeface="+mn-cs"/>
                        </a:rPr>
                        <a:t>Family: Parent and two children in need of care</a:t>
                      </a:r>
                    </a:p>
                    <a:p>
                      <a:r>
                        <a:rPr lang="en-US" sz="1800" kern="1200">
                          <a:solidFill>
                            <a:schemeClr val="dk1"/>
                          </a:solidFill>
                          <a:effectLst/>
                          <a:latin typeface="+mn-lt"/>
                          <a:ea typeface="+mn-ea"/>
                          <a:cs typeface="+mn-cs"/>
                        </a:rPr>
                        <a:t>Employment: Kettering Health Nursing </a:t>
                      </a:r>
                    </a:p>
                    <a:p>
                      <a:r>
                        <a:rPr lang="en-US" sz="1800" kern="1200">
                          <a:solidFill>
                            <a:schemeClr val="dk1"/>
                          </a:solidFill>
                          <a:effectLst/>
                          <a:latin typeface="+mn-lt"/>
                          <a:ea typeface="+mn-ea"/>
                          <a:cs typeface="+mn-cs"/>
                        </a:rPr>
                        <a:t>Pay Rate: $25/</a:t>
                      </a:r>
                      <a:r>
                        <a:rPr lang="en-US" sz="1800" kern="1200" err="1">
                          <a:solidFill>
                            <a:schemeClr val="dk1"/>
                          </a:solidFill>
                          <a:effectLst/>
                          <a:latin typeface="+mn-lt"/>
                          <a:ea typeface="+mn-ea"/>
                          <a:cs typeface="+mn-cs"/>
                        </a:rPr>
                        <a:t>hr</a:t>
                      </a:r>
                      <a:r>
                        <a:rPr lang="en-US" sz="1800" kern="1200">
                          <a:solidFill>
                            <a:schemeClr val="dk1"/>
                          </a:solidFill>
                          <a:effectLst/>
                          <a:latin typeface="+mn-lt"/>
                          <a:ea typeface="+mn-ea"/>
                          <a:cs typeface="+mn-cs"/>
                        </a:rPr>
                        <a:t> @ 40hr/</a:t>
                      </a:r>
                      <a:r>
                        <a:rPr lang="en-US" sz="1800" kern="1200" err="1">
                          <a:solidFill>
                            <a:schemeClr val="dk1"/>
                          </a:solidFill>
                          <a:effectLst/>
                          <a:latin typeface="+mn-lt"/>
                          <a:ea typeface="+mn-ea"/>
                          <a:cs typeface="+mn-cs"/>
                        </a:rPr>
                        <a:t>wk</a:t>
                      </a:r>
                      <a:r>
                        <a:rPr lang="en-US" sz="1800" kern="1200">
                          <a:solidFill>
                            <a:schemeClr val="dk1"/>
                          </a:solidFill>
                          <a:effectLst/>
                          <a:latin typeface="+mn-lt"/>
                          <a:ea typeface="+mn-ea"/>
                          <a:cs typeface="+mn-cs"/>
                        </a:rPr>
                        <a:t> </a:t>
                      </a:r>
                    </a:p>
                    <a:p>
                      <a:r>
                        <a:rPr lang="en-US" sz="1800" kern="1200">
                          <a:solidFill>
                            <a:schemeClr val="dk1"/>
                          </a:solidFill>
                          <a:effectLst/>
                          <a:latin typeface="+mn-lt"/>
                          <a:ea typeface="+mn-ea"/>
                          <a:cs typeface="+mn-cs"/>
                        </a:rPr>
                        <a:t>Income: $1000 </a:t>
                      </a:r>
                      <a:r>
                        <a:rPr lang="en-US" sz="1800" kern="1200" err="1">
                          <a:solidFill>
                            <a:schemeClr val="dk1"/>
                          </a:solidFill>
                          <a:effectLst/>
                          <a:latin typeface="+mn-lt"/>
                          <a:ea typeface="+mn-ea"/>
                          <a:cs typeface="+mn-cs"/>
                        </a:rPr>
                        <a:t>wk</a:t>
                      </a:r>
                      <a:endParaRPr lang="en-US" sz="1800" kern="1200">
                        <a:solidFill>
                          <a:schemeClr val="dk1"/>
                        </a:solidFill>
                        <a:effectLst/>
                        <a:latin typeface="+mn-lt"/>
                        <a:ea typeface="+mn-ea"/>
                        <a:cs typeface="+mn-cs"/>
                      </a:endParaRPr>
                    </a:p>
                    <a:p>
                      <a:endParaRPr lang="en-US"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Family Monthly Income: </a:t>
                      </a:r>
                      <a:r>
                        <a:rPr lang="en-US" sz="1800" b="1" kern="1200">
                          <a:solidFill>
                            <a:schemeClr val="dk1"/>
                          </a:solidFill>
                          <a:effectLst/>
                          <a:latin typeface="+mn-lt"/>
                          <a:ea typeface="+mn-ea"/>
                          <a:cs typeface="+mn-cs"/>
                        </a:rPr>
                        <a:t>$4,300</a:t>
                      </a:r>
                      <a:endParaRPr lang="en-US"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Max Monthly Income Limit for Initial CCCP Eligibility for a Family of 3: </a:t>
                      </a:r>
                      <a:r>
                        <a:rPr lang="en-US" sz="1800" b="1" kern="1200">
                          <a:solidFill>
                            <a:schemeClr val="dk1"/>
                          </a:solidFill>
                          <a:effectLst/>
                          <a:latin typeface="+mn-lt"/>
                          <a:ea typeface="+mn-ea"/>
                          <a:cs typeface="+mn-cs"/>
                        </a:rPr>
                        <a:t>$4,304</a:t>
                      </a:r>
                      <a:endParaRPr lang="en-US" sz="1800" kern="1200">
                        <a:solidFill>
                          <a:schemeClr val="dk1"/>
                        </a:solidFill>
                        <a:effectLst/>
                        <a:latin typeface="+mn-lt"/>
                        <a:ea typeface="+mn-ea"/>
                        <a:cs typeface="+mn-cs"/>
                      </a:endParaRPr>
                    </a:p>
                    <a:p>
                      <a:endParaRPr lang="en-US" sz="1800" kern="1200">
                        <a:solidFill>
                          <a:schemeClr val="dk1"/>
                        </a:solidFill>
                        <a:effectLst/>
                        <a:latin typeface="+mn-lt"/>
                        <a:ea typeface="+mn-ea"/>
                        <a:cs typeface="+mn-cs"/>
                      </a:endParaRPr>
                    </a:p>
                    <a:p>
                      <a:pPr algn="ctr"/>
                      <a:r>
                        <a:rPr lang="en-US" sz="1800" b="1" kern="1200">
                          <a:solidFill>
                            <a:schemeClr val="dk1"/>
                          </a:solidFill>
                          <a:effectLst/>
                          <a:latin typeface="+mn-lt"/>
                          <a:ea typeface="+mn-ea"/>
                          <a:cs typeface="+mn-cs"/>
                        </a:rPr>
                        <a:t>Result: Eligible for CCCP</a:t>
                      </a:r>
                      <a:endParaRPr lang="en-US" sz="1800" kern="1200">
                        <a:solidFill>
                          <a:schemeClr val="dk1"/>
                        </a:solidFill>
                        <a:effectLst/>
                        <a:latin typeface="+mn-lt"/>
                        <a:ea typeface="+mn-ea"/>
                        <a:cs typeface="+mn-cs"/>
                      </a:endParaRPr>
                    </a:p>
                    <a:p>
                      <a:pPr algn="ctr"/>
                      <a:r>
                        <a:rPr lang="en-US" sz="1800" b="1" kern="1200">
                          <a:solidFill>
                            <a:schemeClr val="dk1"/>
                          </a:solidFill>
                          <a:effectLst/>
                          <a:latin typeface="+mn-lt"/>
                          <a:ea typeface="+mn-ea"/>
                          <a:cs typeface="+mn-cs"/>
                        </a:rPr>
                        <a:t>Weekly Copay: Determined by program</a:t>
                      </a:r>
                    </a:p>
                    <a:p>
                      <a:endParaRPr lang="en-US" sz="1800" kern="1200">
                        <a:solidFill>
                          <a:schemeClr val="dk1"/>
                        </a:solidFill>
                        <a:effectLst/>
                        <a:latin typeface="+mn-lt"/>
                        <a:ea typeface="+mn-ea"/>
                        <a:cs typeface="+mn-cs"/>
                      </a:endParaRPr>
                    </a:p>
                    <a:p>
                      <a:endParaRPr lang="en-US"/>
                    </a:p>
                  </a:txBody>
                  <a:tcPr/>
                </a:tc>
                <a:extLst>
                  <a:ext uri="{0D108BD9-81ED-4DB2-BD59-A6C34878D82A}">
                    <a16:rowId xmlns:a16="http://schemas.microsoft.com/office/drawing/2014/main" val="2584755680"/>
                  </a:ext>
                </a:extLst>
              </a:tr>
            </a:tbl>
          </a:graphicData>
        </a:graphic>
      </p:graphicFrame>
    </p:spTree>
    <p:extLst>
      <p:ext uri="{BB962C8B-B14F-4D97-AF65-F5344CB8AC3E}">
        <p14:creationId xmlns:p14="http://schemas.microsoft.com/office/powerpoint/2010/main" val="2199899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1FA5-232C-F364-835B-30EF012547D2}"/>
              </a:ext>
            </a:extLst>
          </p:cNvPr>
          <p:cNvSpPr>
            <a:spLocks noGrp="1"/>
          </p:cNvSpPr>
          <p:nvPr>
            <p:ph type="title"/>
          </p:nvPr>
        </p:nvSpPr>
        <p:spPr>
          <a:xfrm>
            <a:off x="381001" y="638103"/>
            <a:ext cx="11086475" cy="889427"/>
          </a:xfrm>
        </p:spPr>
        <p:txBody>
          <a:bodyPr>
            <a:normAutofit/>
          </a:bodyPr>
          <a:lstStyle/>
          <a:p>
            <a:r>
              <a:rPr lang="en-US" sz="4000">
                <a:latin typeface="Source Sans Pro SemiBold"/>
                <a:ea typeface="Source Sans Pro SemiBold"/>
              </a:rPr>
              <a:t>Changes to the Provider agreement</a:t>
            </a:r>
          </a:p>
        </p:txBody>
      </p:sp>
      <p:sp>
        <p:nvSpPr>
          <p:cNvPr id="3" name="Text Placeholder 2">
            <a:extLst>
              <a:ext uri="{FF2B5EF4-FFF2-40B4-BE49-F238E27FC236}">
                <a16:creationId xmlns:a16="http://schemas.microsoft.com/office/drawing/2014/main" id="{F2312BB4-3C65-E0DA-0AE0-12A5B53992B6}"/>
              </a:ext>
            </a:extLst>
          </p:cNvPr>
          <p:cNvSpPr>
            <a:spLocks noGrp="1"/>
          </p:cNvSpPr>
          <p:nvPr>
            <p:ph type="body" idx="1"/>
          </p:nvPr>
        </p:nvSpPr>
        <p:spPr>
          <a:xfrm>
            <a:off x="381006" y="2151690"/>
            <a:ext cx="9107775" cy="3756600"/>
          </a:xfrm>
        </p:spPr>
        <p:txBody>
          <a:bodyPr>
            <a:noAutofit/>
          </a:bodyPr>
          <a:lstStyle/>
          <a:p>
            <a:pPr marL="342900" indent="-342900">
              <a:buFont typeface="Arial" panose="020B0604020202020204" pitchFamily="34" charset="0"/>
              <a:buChar char="•"/>
            </a:pPr>
            <a:r>
              <a:rPr lang="en-US" sz="2400" dirty="0">
                <a:latin typeface="Source Sans Pro"/>
                <a:ea typeface="Open Sans"/>
                <a:cs typeface="Open Sans"/>
              </a:rPr>
              <a:t>New title "Provider Agreement for Early Care and Education Services".</a:t>
            </a:r>
          </a:p>
          <a:p>
            <a:pPr marL="342900" indent="-342900">
              <a:buFont typeface="Arial" panose="020B0604020202020204" pitchFamily="34" charset="0"/>
              <a:buChar char="•"/>
            </a:pPr>
            <a:r>
              <a:rPr lang="en-US" sz="2400" dirty="0">
                <a:latin typeface="Source Sans Pro"/>
                <a:ea typeface="Open Sans"/>
                <a:cs typeface="Open Sans"/>
              </a:rPr>
              <a:t>Updated to include Early Childhood Education grant language.</a:t>
            </a:r>
          </a:p>
          <a:p>
            <a:pPr marL="342900" indent="-342900">
              <a:buFont typeface="Arial" panose="020B0604020202020204" pitchFamily="34" charset="0"/>
              <a:buChar char="•"/>
            </a:pPr>
            <a:r>
              <a:rPr lang="en-US" sz="2400" dirty="0">
                <a:latin typeface="Source Sans Pro"/>
                <a:ea typeface="Open Sans"/>
                <a:cs typeface="Open Sans"/>
              </a:rPr>
              <a:t>Programs with a current provider agreement on file </a:t>
            </a:r>
            <a:r>
              <a:rPr lang="en-US" sz="2400" b="1" dirty="0">
                <a:solidFill>
                  <a:srgbClr val="C00000"/>
                </a:solidFill>
                <a:latin typeface="Source Sans Pro"/>
                <a:ea typeface="Open Sans"/>
                <a:cs typeface="Open Sans"/>
              </a:rPr>
              <a:t>will not</a:t>
            </a:r>
            <a:r>
              <a:rPr lang="en-US" sz="2400" dirty="0">
                <a:latin typeface="Source Sans Pro"/>
                <a:ea typeface="Open Sans"/>
                <a:cs typeface="Open Sans"/>
              </a:rPr>
              <a:t> be required to sign a new agreement.</a:t>
            </a:r>
          </a:p>
          <a:p>
            <a:pPr marL="342900" indent="-342900">
              <a:buFont typeface="Arial" panose="020B0604020202020204" pitchFamily="34" charset="0"/>
              <a:buChar char="•"/>
            </a:pPr>
            <a:r>
              <a:rPr lang="en-US" sz="2400" dirty="0">
                <a:latin typeface="Source Sans Pro"/>
                <a:ea typeface="Open Sans"/>
                <a:cs typeface="Open Sans"/>
              </a:rPr>
              <a:t>Any early care and education program signing an agreement on or after 9/30/2024 will sign the updated agreement.</a:t>
            </a:r>
          </a:p>
        </p:txBody>
      </p:sp>
    </p:spTree>
    <p:extLst>
      <p:ext uri="{BB962C8B-B14F-4D97-AF65-F5344CB8AC3E}">
        <p14:creationId xmlns:p14="http://schemas.microsoft.com/office/powerpoint/2010/main" val="1222442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C0F5-01EC-07D4-A1B9-0940C0D6CAD9}"/>
              </a:ext>
            </a:extLst>
          </p:cNvPr>
          <p:cNvSpPr>
            <a:spLocks noGrp="1"/>
          </p:cNvSpPr>
          <p:nvPr>
            <p:ph type="title"/>
          </p:nvPr>
        </p:nvSpPr>
        <p:spPr>
          <a:xfrm>
            <a:off x="381006" y="414069"/>
            <a:ext cx="11086475" cy="1337093"/>
          </a:xfrm>
        </p:spPr>
        <p:txBody>
          <a:bodyPr>
            <a:noAutofit/>
          </a:bodyPr>
          <a:lstStyle/>
          <a:p>
            <a:r>
              <a:rPr lang="en-US" sz="3600"/>
              <a:t>Changes to the </a:t>
            </a:r>
            <a:r>
              <a:rPr lang="en-US" sz="3600" err="1"/>
              <a:t>dCY</a:t>
            </a:r>
            <a:r>
              <a:rPr lang="en-US" sz="3600"/>
              <a:t> 01115 Early Care and Education Services Release of Information</a:t>
            </a:r>
          </a:p>
        </p:txBody>
      </p:sp>
      <p:sp>
        <p:nvSpPr>
          <p:cNvPr id="3" name="Text Placeholder 2">
            <a:extLst>
              <a:ext uri="{FF2B5EF4-FFF2-40B4-BE49-F238E27FC236}">
                <a16:creationId xmlns:a16="http://schemas.microsoft.com/office/drawing/2014/main" id="{AEADBA7F-102A-AEA8-11DF-A11CC3F474C7}"/>
              </a:ext>
            </a:extLst>
          </p:cNvPr>
          <p:cNvSpPr>
            <a:spLocks noGrp="1"/>
          </p:cNvSpPr>
          <p:nvPr>
            <p:ph type="body" idx="1"/>
          </p:nvPr>
        </p:nvSpPr>
        <p:spPr>
          <a:xfrm>
            <a:off x="381006" y="2173858"/>
            <a:ext cx="10621611" cy="3579884"/>
          </a:xfrm>
        </p:spPr>
        <p:txBody>
          <a:bodyPr/>
          <a:lstStyle/>
          <a:p>
            <a:pPr marL="342900" indent="-342900">
              <a:buFont typeface="Arial" panose="020B0604020202020204" pitchFamily="34" charset="0"/>
              <a:buChar char="•"/>
            </a:pPr>
            <a:r>
              <a:rPr lang="en-US" sz="2400" dirty="0">
                <a:latin typeface="Source Sans Pro"/>
                <a:ea typeface="Open Sans"/>
                <a:cs typeface="Open Sans"/>
              </a:rPr>
              <a:t>The consent language in the release of information was revised to reflect additional early care and education programs.</a:t>
            </a:r>
            <a:endParaRPr lang="en-US" sz="2400" dirty="0"/>
          </a:p>
          <a:p>
            <a:pPr marL="342900" indent="-342900">
              <a:buFont typeface="Arial" panose="020B0604020202020204" pitchFamily="34" charset="0"/>
              <a:buChar char="•"/>
            </a:pPr>
            <a:r>
              <a:rPr lang="en-US" sz="2400" dirty="0">
                <a:latin typeface="Source Sans Pro"/>
                <a:ea typeface="Open Sans"/>
                <a:cs typeface="Open Sans"/>
              </a:rPr>
              <a:t>Families with a current release of information for a specific provider on file </a:t>
            </a:r>
            <a:r>
              <a:rPr lang="en-US" sz="2400" b="1" dirty="0">
                <a:solidFill>
                  <a:srgbClr val="C00000"/>
                </a:solidFill>
                <a:latin typeface="Source Sans Pro"/>
                <a:ea typeface="Open Sans"/>
                <a:cs typeface="Open Sans"/>
              </a:rPr>
              <a:t>will not </a:t>
            </a:r>
            <a:r>
              <a:rPr lang="en-US" sz="2400" dirty="0">
                <a:latin typeface="Source Sans Pro"/>
                <a:ea typeface="Open Sans"/>
                <a:cs typeface="Open Sans"/>
              </a:rPr>
              <a:t>be required to submit a new release for the same provider.</a:t>
            </a:r>
            <a:endParaRPr lang="en-US" sz="2400" dirty="0"/>
          </a:p>
          <a:p>
            <a:pPr marL="342900" indent="-342900">
              <a:buFont typeface="Arial" panose="020B0604020202020204" pitchFamily="34" charset="0"/>
              <a:buChar char="•"/>
            </a:pPr>
            <a:r>
              <a:rPr lang="en-US" sz="2400" dirty="0">
                <a:latin typeface="Source Sans Pro"/>
                <a:ea typeface="Open Sans"/>
                <a:cs typeface="Open Sans"/>
                <a:hlinkClick r:id="rId2"/>
              </a:rPr>
              <a:t>Child Care Manual Procedure Letter No. 183</a:t>
            </a:r>
            <a:endParaRPr lang="en-US" sz="2400" dirty="0">
              <a:latin typeface="Source Sans Pro"/>
              <a:ea typeface="Open Sans"/>
              <a:cs typeface="Open Sans"/>
            </a:endParaRPr>
          </a:p>
          <a:p>
            <a:endParaRPr lang="en-US"/>
          </a:p>
        </p:txBody>
      </p:sp>
    </p:spTree>
    <p:extLst>
      <p:ext uri="{BB962C8B-B14F-4D97-AF65-F5344CB8AC3E}">
        <p14:creationId xmlns:p14="http://schemas.microsoft.com/office/powerpoint/2010/main" val="4035391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43D3B-4006-2014-C0C0-98145A1D0FB1}"/>
              </a:ext>
            </a:extLst>
          </p:cNvPr>
          <p:cNvSpPr txBox="1">
            <a:spLocks/>
          </p:cNvSpPr>
          <p:nvPr/>
        </p:nvSpPr>
        <p:spPr>
          <a:xfrm>
            <a:off x="2231892" y="1721625"/>
            <a:ext cx="7577138" cy="2755539"/>
          </a:xfrm>
          <a:prstGeom prst="rect">
            <a:avLst/>
          </a:prstGeom>
        </p:spPr>
        <p:txBody>
          <a:bodyPr vert="horz" lIns="0" tIns="34290" rIns="68580" bIns="0" rtlCol="0" anchor="t" anchorCtr="0">
            <a:noAutofit/>
          </a:bodyPr>
          <a:lst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75" normalizeH="0" baseline="0" noProof="0">
                <a:ln>
                  <a:noFill/>
                </a:ln>
                <a:solidFill>
                  <a:schemeClr val="accent1">
                    <a:lumMod val="75000"/>
                  </a:schemeClr>
                </a:solidFill>
                <a:effectLst/>
                <a:uLnTx/>
                <a:uFillTx/>
                <a:latin typeface="Source Sans Pro" panose="020B0503030403020204" pitchFamily="34" charset="0"/>
                <a:ea typeface="Source Sans Pro" panose="020B0503030403020204" pitchFamily="34" charset="0"/>
                <a:cs typeface="Georgia" charset="0"/>
              </a:rPr>
              <a:t>THANK YOU!</a:t>
            </a:r>
            <a:endParaRPr kumimoji="0" lang="en-US" sz="9600" b="0" i="0" u="none" strike="noStrike" kern="1200" cap="none" spc="-75" normalizeH="0" baseline="0" noProof="0">
              <a:ln>
                <a:noFill/>
              </a:ln>
              <a:solidFill>
                <a:schemeClr val="accent1">
                  <a:lumMod val="75000"/>
                </a:schemeClr>
              </a:solidFill>
              <a:effectLst/>
              <a:uLnTx/>
              <a:uFillTx/>
              <a:latin typeface="Source Sans Pro" panose="020B0503030403020204" pitchFamily="34" charset="0"/>
              <a:ea typeface="Source Sans Pro" panose="020B0503030403020204" pitchFamily="34" charset="0"/>
              <a:cs typeface="Calibri" charset="0"/>
            </a:endParaRPr>
          </a:p>
        </p:txBody>
      </p:sp>
      <p:sp>
        <p:nvSpPr>
          <p:cNvPr id="3" name="TextBox 2">
            <a:extLst>
              <a:ext uri="{FF2B5EF4-FFF2-40B4-BE49-F238E27FC236}">
                <a16:creationId xmlns:a16="http://schemas.microsoft.com/office/drawing/2014/main" id="{3BF9A8EB-CFC4-4267-14C4-ACC49BE35EB2}"/>
              </a:ext>
            </a:extLst>
          </p:cNvPr>
          <p:cNvSpPr txBox="1"/>
          <p:nvPr/>
        </p:nvSpPr>
        <p:spPr>
          <a:xfrm>
            <a:off x="1772451" y="3423811"/>
            <a:ext cx="8643257" cy="830997"/>
          </a:xfrm>
          <a:prstGeom prst="rect">
            <a:avLst/>
          </a:prstGeom>
          <a:noFill/>
        </p:spPr>
        <p:txBody>
          <a:bodyPr wrap="square" lIns="91440" tIns="45720" rIns="91440" bIns="45720" rtlCol="0" anchor="t">
            <a:spAutoFit/>
          </a:bodyPr>
          <a:lstStyle/>
          <a:p>
            <a:pPr algn="ctr"/>
            <a:r>
              <a:rPr lang="en-US" sz="2400"/>
              <a:t>Next Call: November 26, 2024</a:t>
            </a:r>
            <a:br>
              <a:rPr lang="en-US" sz="2400"/>
            </a:br>
            <a:r>
              <a:rPr lang="en-US" sz="2400">
                <a:cs typeface="Calibri"/>
              </a:rPr>
              <a:t>2:00pm-3:00pm </a:t>
            </a:r>
            <a:endParaRPr lang="en-US"/>
          </a:p>
        </p:txBody>
      </p:sp>
    </p:spTree>
    <p:extLst>
      <p:ext uri="{BB962C8B-B14F-4D97-AF65-F5344CB8AC3E}">
        <p14:creationId xmlns:p14="http://schemas.microsoft.com/office/powerpoint/2010/main" val="4195109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F6BB49-40CD-F70E-0D13-B7421291ACB6}"/>
              </a:ext>
            </a:extLst>
          </p:cNvPr>
          <p:cNvSpPr>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9A520-440A-47EB-BFE7-510B5884E4C4}" type="slidenum">
              <a:rPr kumimoji="0" lang="en-US" sz="1200" b="1" i="0" u="none" strike="noStrike" kern="1200" cap="none" spc="0" normalizeH="0" baseline="0" noProof="0" smtClean="0">
                <a:ln>
                  <a:noFill/>
                </a:ln>
                <a:solidFill>
                  <a:srgbClr val="F2F2F2"/>
                </a:solidFill>
                <a:effectLst/>
                <a:uLnTx/>
                <a:uFillTx/>
                <a:latin typeface="Open Sans" pitchFamily="34"/>
                <a:ea typeface="Open Sans" pitchFamily="34"/>
                <a:cs typeface="Open Sans" pitchFamily="34"/>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a:ln>
                <a:noFill/>
              </a:ln>
              <a:solidFill>
                <a:srgbClr val="F2F2F2"/>
              </a:solidFill>
              <a:effectLst/>
              <a:uLnTx/>
              <a:uFillTx/>
              <a:latin typeface="Open Sans" pitchFamily="34"/>
              <a:ea typeface="Open Sans" pitchFamily="34"/>
              <a:cs typeface="Open Sans" pitchFamily="34"/>
            </a:endParaRPr>
          </a:p>
        </p:txBody>
      </p:sp>
      <p:sp>
        <p:nvSpPr>
          <p:cNvPr id="4" name="Title 3">
            <a:extLst>
              <a:ext uri="{FF2B5EF4-FFF2-40B4-BE49-F238E27FC236}">
                <a16:creationId xmlns:a16="http://schemas.microsoft.com/office/drawing/2014/main" id="{FDAAEE52-4855-9184-416E-AEB51FD4E148}"/>
              </a:ext>
            </a:extLst>
          </p:cNvPr>
          <p:cNvSpPr>
            <a:spLocks noGrp="1"/>
          </p:cNvSpPr>
          <p:nvPr>
            <p:ph type="title"/>
          </p:nvPr>
        </p:nvSpPr>
        <p:spPr/>
        <p:txBody>
          <a:bodyPr>
            <a:normAutofit/>
          </a:bodyPr>
          <a:lstStyle/>
          <a:p>
            <a:r>
              <a:rPr lang="en-US">
                <a:latin typeface="Source Sans Pro" panose="020B0503030403020204" pitchFamily="34" charset="0"/>
              </a:rPr>
              <a:t>SCIENCE OF READING Grant - Background</a:t>
            </a:r>
          </a:p>
        </p:txBody>
      </p:sp>
      <p:sp>
        <p:nvSpPr>
          <p:cNvPr id="9" name="TextBox 8">
            <a:extLst>
              <a:ext uri="{FF2B5EF4-FFF2-40B4-BE49-F238E27FC236}">
                <a16:creationId xmlns:a16="http://schemas.microsoft.com/office/drawing/2014/main" id="{3EBAAA6D-86B8-C27A-DA23-ADECC1751888}"/>
              </a:ext>
            </a:extLst>
          </p:cNvPr>
          <p:cNvSpPr txBox="1"/>
          <p:nvPr/>
        </p:nvSpPr>
        <p:spPr>
          <a:xfrm>
            <a:off x="375621" y="1712495"/>
            <a:ext cx="11022447" cy="3327834"/>
          </a:xfrm>
          <a:prstGeom prst="rect">
            <a:avLst/>
          </a:prstGeom>
          <a:noFill/>
        </p:spPr>
        <p:txBody>
          <a:bodyPr wrap="square" lIns="91440" tIns="45720" rIns="91440" bIns="45720" rtlCol="0" anchor="t">
            <a:spAutoFit/>
          </a:bodyPr>
          <a:lstStyle/>
          <a:p>
            <a:pPr marR="0" lvl="1" algn="ctr">
              <a:lnSpc>
                <a:spcPct val="115000"/>
              </a:lnSpc>
              <a:spcBef>
                <a:spcPts val="0"/>
              </a:spcBef>
              <a:spcAft>
                <a:spcPts val="0"/>
              </a:spcAft>
              <a:tabLst>
                <a:tab pos="914400" algn="l"/>
              </a:tabLst>
            </a:pPr>
            <a:r>
              <a:rPr lang="en-US" sz="2400">
                <a:ea typeface="Times New Roman" panose="02020603050405020304" pitchFamily="18" charset="0"/>
                <a:cs typeface="Times New Roman"/>
              </a:rPr>
              <a:t>The Ohio Department of Education and Workforce required the completion of Science of Reading training under</a:t>
            </a:r>
            <a:r>
              <a:rPr lang="en-US" sz="2400" i="0">
                <a:solidFill>
                  <a:srgbClr val="4A4A4A"/>
                </a:solidFill>
                <a:effectLst/>
              </a:rPr>
              <a:t> </a:t>
            </a:r>
            <a:r>
              <a:rPr lang="en-US" sz="2400" b="0" i="0" u="sng">
                <a:solidFill>
                  <a:srgbClr val="3B77A5"/>
                </a:solidFill>
                <a:effectLst/>
                <a:hlinkClick r:id="rId2"/>
              </a:rPr>
              <a:t>Section 265.330(A)(2) of House Bill 33 of the 135th General Assembly</a:t>
            </a:r>
            <a:r>
              <a:rPr lang="en-US" sz="2400" u="sng">
                <a:solidFill>
                  <a:srgbClr val="4A4A4A"/>
                </a:solidFill>
              </a:rPr>
              <a:t>. </a:t>
            </a:r>
            <a:r>
              <a:rPr lang="en-US" sz="2400">
                <a:solidFill>
                  <a:srgbClr val="4A4A4A"/>
                </a:solidFill>
              </a:rPr>
              <a:t>The law awarded $43 million to reimburse school districts and community schools established under Chapter 3314 of Revised Code, and STEM schools established under Chapter 3326 of Revised Code to provide stipends for teachers which completed the training.</a:t>
            </a:r>
            <a:r>
              <a:rPr lang="en-US" sz="2000">
                <a:solidFill>
                  <a:srgbClr val="4A4A4A"/>
                </a:solidFill>
              </a:rPr>
              <a:t> </a:t>
            </a:r>
            <a:r>
              <a:rPr lang="en-US" sz="2000" b="0" i="0">
                <a:solidFill>
                  <a:srgbClr val="4A4A4A"/>
                </a:solidFill>
                <a:effectLst/>
              </a:rPr>
              <a:t> </a:t>
            </a:r>
            <a:endParaRPr lang="en-US"/>
          </a:p>
          <a:p>
            <a:pPr marR="0" lvl="1">
              <a:lnSpc>
                <a:spcPct val="115000"/>
              </a:lnSpc>
              <a:spcBef>
                <a:spcPts val="0"/>
              </a:spcBef>
              <a:spcAft>
                <a:spcPts val="0"/>
              </a:spcAft>
              <a:tabLst>
                <a:tab pos="914400" algn="l"/>
              </a:tabLst>
            </a:pPr>
            <a:endParaRPr lang="en-US" sz="2000">
              <a:solidFill>
                <a:srgbClr val="4A4A4A"/>
              </a:solidFill>
              <a:ea typeface="Times New Roman" panose="02020603050405020304" pitchFamily="18" charset="0"/>
              <a:cs typeface="Times New Roman"/>
            </a:endParaRPr>
          </a:p>
          <a:p>
            <a:pPr marR="0" lvl="1">
              <a:lnSpc>
                <a:spcPct val="115000"/>
              </a:lnSpc>
              <a:spcBef>
                <a:spcPts val="0"/>
              </a:spcBef>
              <a:spcAft>
                <a:spcPts val="0"/>
              </a:spcAft>
              <a:tabLst>
                <a:tab pos="914400" algn="l"/>
              </a:tabLst>
            </a:pPr>
            <a:endParaRPr lang="en-US" sz="2000">
              <a:ea typeface="Times New Roman" panose="02020603050405020304" pitchFamily="18" charset="0"/>
              <a:cs typeface="Times New Roman"/>
            </a:endParaRPr>
          </a:p>
        </p:txBody>
      </p:sp>
    </p:spTree>
    <p:extLst>
      <p:ext uri="{BB962C8B-B14F-4D97-AF65-F5344CB8AC3E}">
        <p14:creationId xmlns:p14="http://schemas.microsoft.com/office/powerpoint/2010/main" val="320526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F6BB49-40CD-F70E-0D13-B7421291ACB6}"/>
              </a:ext>
            </a:extLst>
          </p:cNvPr>
          <p:cNvSpPr>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9A520-440A-47EB-BFE7-510B5884E4C4}" type="slidenum">
              <a:rPr kumimoji="0" lang="en-US" sz="1200" b="1" i="0" u="none" strike="noStrike" kern="1200" cap="none" spc="0" normalizeH="0" baseline="0" noProof="0" smtClean="0">
                <a:ln>
                  <a:noFill/>
                </a:ln>
                <a:solidFill>
                  <a:srgbClr val="F2F2F2"/>
                </a:solidFill>
                <a:effectLst/>
                <a:uLnTx/>
                <a:uFillTx/>
                <a:latin typeface="Open Sans" pitchFamily="34"/>
                <a:ea typeface="Open Sans" pitchFamily="34"/>
                <a:cs typeface="Open Sans" pitchFamily="34"/>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srgbClr val="F2F2F2"/>
              </a:solidFill>
              <a:effectLst/>
              <a:uLnTx/>
              <a:uFillTx/>
              <a:latin typeface="Open Sans" pitchFamily="34"/>
              <a:ea typeface="Open Sans" pitchFamily="34"/>
              <a:cs typeface="Open Sans" pitchFamily="34"/>
            </a:endParaRPr>
          </a:p>
        </p:txBody>
      </p:sp>
      <p:sp>
        <p:nvSpPr>
          <p:cNvPr id="4" name="Title 3">
            <a:extLst>
              <a:ext uri="{FF2B5EF4-FFF2-40B4-BE49-F238E27FC236}">
                <a16:creationId xmlns:a16="http://schemas.microsoft.com/office/drawing/2014/main" id="{FDAAEE52-4855-9184-416E-AEB51FD4E148}"/>
              </a:ext>
            </a:extLst>
          </p:cNvPr>
          <p:cNvSpPr>
            <a:spLocks noGrp="1"/>
          </p:cNvSpPr>
          <p:nvPr>
            <p:ph type="title"/>
          </p:nvPr>
        </p:nvSpPr>
        <p:spPr/>
        <p:txBody>
          <a:bodyPr>
            <a:normAutofit/>
          </a:bodyPr>
          <a:lstStyle/>
          <a:p>
            <a:r>
              <a:rPr lang="en-US">
                <a:latin typeface="Source Sans Pro"/>
                <a:ea typeface="Source Sans Pro"/>
              </a:rPr>
              <a:t>SCIENCE OF READING Grant - NEW FUNDING</a:t>
            </a:r>
            <a:endParaRPr lang="en-US">
              <a:latin typeface="Source Sans Pro" panose="020B0503030403020204" pitchFamily="34" charset="0"/>
            </a:endParaRPr>
          </a:p>
        </p:txBody>
      </p:sp>
      <p:sp>
        <p:nvSpPr>
          <p:cNvPr id="9" name="TextBox 8">
            <a:extLst>
              <a:ext uri="{FF2B5EF4-FFF2-40B4-BE49-F238E27FC236}">
                <a16:creationId xmlns:a16="http://schemas.microsoft.com/office/drawing/2014/main" id="{3EBAAA6D-86B8-C27A-DA23-ADECC1751888}"/>
              </a:ext>
            </a:extLst>
          </p:cNvPr>
          <p:cNvSpPr txBox="1"/>
          <p:nvPr/>
        </p:nvSpPr>
        <p:spPr>
          <a:xfrm>
            <a:off x="375621" y="1208230"/>
            <a:ext cx="11022447" cy="5522281"/>
          </a:xfrm>
          <a:prstGeom prst="rect">
            <a:avLst/>
          </a:prstGeom>
          <a:noFill/>
        </p:spPr>
        <p:txBody>
          <a:bodyPr wrap="square" lIns="91440" tIns="45720" rIns="91440" bIns="45720" rtlCol="0" anchor="t">
            <a:spAutoFit/>
          </a:bodyPr>
          <a:lstStyle/>
          <a:p>
            <a:pPr lvl="1">
              <a:lnSpc>
                <a:spcPct val="115000"/>
              </a:lnSpc>
              <a:tabLst>
                <a:tab pos="914400" algn="l"/>
              </a:tabLst>
            </a:pPr>
            <a:r>
              <a:rPr lang="en-US" sz="2000">
                <a:solidFill>
                  <a:srgbClr val="4A4A4A"/>
                </a:solidFill>
              </a:rPr>
              <a:t> </a:t>
            </a:r>
            <a:r>
              <a:rPr lang="en-US" sz="2400" b="0" i="0">
                <a:solidFill>
                  <a:srgbClr val="4A4A4A"/>
                </a:solidFill>
                <a:effectLst/>
              </a:rPr>
              <a:t> </a:t>
            </a:r>
            <a:r>
              <a:rPr lang="en-US" sz="2400">
                <a:ea typeface="Times New Roman" panose="02020603050405020304" pitchFamily="18" charset="0"/>
                <a:cs typeface="Times New Roman"/>
              </a:rPr>
              <a:t>The Governor, through the Ohio Department of Children and Youth,  is committed to supporting emergent language development and early literacy for wherever children are learning.</a:t>
            </a:r>
          </a:p>
          <a:p>
            <a:pPr marL="1257300" lvl="2" indent="-342900">
              <a:lnSpc>
                <a:spcPct val="114999"/>
              </a:lnSpc>
              <a:buFont typeface="Arial"/>
              <a:buChar char="•"/>
              <a:tabLst>
                <a:tab pos="914400" algn="l"/>
              </a:tabLst>
            </a:pPr>
            <a:r>
              <a:rPr lang="en-US" sz="2400">
                <a:ea typeface="Times New Roman" panose="02020603050405020304" pitchFamily="18" charset="0"/>
                <a:cs typeface="Times New Roman"/>
              </a:rPr>
              <a:t>DCY will be launching a parallel grant opportunity for eligible child care centers, family child care homes, and school-age programs. </a:t>
            </a:r>
          </a:p>
          <a:p>
            <a:pPr marL="1257300" lvl="2" indent="-342900">
              <a:lnSpc>
                <a:spcPct val="114999"/>
              </a:lnSpc>
              <a:buFont typeface="Arial"/>
              <a:buChar char="•"/>
              <a:tabLst>
                <a:tab pos="914400" algn="l"/>
              </a:tabLst>
            </a:pPr>
            <a:r>
              <a:rPr lang="en-US" sz="2400">
                <a:ea typeface="Times New Roman" panose="02020603050405020304" pitchFamily="18" charset="0"/>
                <a:cs typeface="Times New Roman"/>
              </a:rPr>
              <a:t>Administrators and lead teachers must complete at least 10 hours of Science of Reading Training. </a:t>
            </a:r>
            <a:endParaRPr lang="en-US" sz="2400">
              <a:ea typeface="Calibri" panose="020F0502020204030204"/>
              <a:cs typeface="Calibri" panose="020F0502020204030204"/>
            </a:endParaRPr>
          </a:p>
          <a:p>
            <a:pPr marL="1257300" lvl="2" indent="-342900">
              <a:lnSpc>
                <a:spcPct val="114999"/>
              </a:lnSpc>
              <a:buFont typeface="Arial"/>
              <a:buChar char="•"/>
              <a:tabLst>
                <a:tab pos="914400" algn="l"/>
              </a:tabLst>
            </a:pPr>
            <a:r>
              <a:rPr lang="en-US" sz="2400">
                <a:ea typeface="Times New Roman" panose="02020603050405020304" pitchFamily="18" charset="0"/>
                <a:cs typeface="Times New Roman"/>
              </a:rPr>
              <a:t>Approximately $5 million dollars have been made available through the Preschool Development Grant and CCDF Quality.  </a:t>
            </a:r>
            <a:endParaRPr lang="en-US" sz="2400">
              <a:ea typeface="Calibri"/>
              <a:cs typeface="Calibri"/>
            </a:endParaRPr>
          </a:p>
          <a:p>
            <a:pPr marL="1257300" lvl="2" indent="-342900">
              <a:lnSpc>
                <a:spcPct val="114999"/>
              </a:lnSpc>
              <a:buFont typeface="Arial"/>
              <a:buChar char="•"/>
              <a:tabLst>
                <a:tab pos="914400" algn="l"/>
              </a:tabLst>
            </a:pPr>
            <a:r>
              <a:rPr lang="en-US" sz="2400">
                <a:ea typeface="Times New Roman" panose="02020603050405020304" pitchFamily="18" charset="0"/>
                <a:cs typeface="Times New Roman"/>
              </a:rPr>
              <a:t>Funding is only available until resources are exhausted. </a:t>
            </a:r>
          </a:p>
          <a:p>
            <a:pPr marL="1257300" lvl="2" indent="-342900">
              <a:lnSpc>
                <a:spcPct val="114999"/>
              </a:lnSpc>
              <a:buFont typeface="Arial"/>
              <a:buChar char="•"/>
              <a:tabLst>
                <a:tab pos="914400" algn="l"/>
              </a:tabLst>
            </a:pPr>
            <a:r>
              <a:rPr lang="en-US" sz="2400">
                <a:ea typeface="Times New Roman" panose="02020603050405020304" pitchFamily="18" charset="0"/>
                <a:cs typeface="Times New Roman"/>
              </a:rPr>
              <a:t>These trainings may also be used to meet professional development requirements for the revised Step Up To Quality program. </a:t>
            </a:r>
            <a:endParaRPr lang="en-US" sz="2400">
              <a:ea typeface="Calibri"/>
              <a:cs typeface="Calibri"/>
            </a:endParaRPr>
          </a:p>
          <a:p>
            <a:pPr lvl="2">
              <a:lnSpc>
                <a:spcPct val="115000"/>
              </a:lnSpc>
              <a:tabLst>
                <a:tab pos="914400" algn="l"/>
              </a:tabLst>
            </a:pPr>
            <a:endParaRPr lang="en-US" sz="2000">
              <a:effectLst/>
              <a:ea typeface="Times New Roman" panose="02020603050405020304" pitchFamily="18" charset="0"/>
              <a:cs typeface="Times New Roman"/>
            </a:endParaRPr>
          </a:p>
        </p:txBody>
      </p:sp>
    </p:spTree>
    <p:extLst>
      <p:ext uri="{BB962C8B-B14F-4D97-AF65-F5344CB8AC3E}">
        <p14:creationId xmlns:p14="http://schemas.microsoft.com/office/powerpoint/2010/main" val="142329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F6BB49-40CD-F70E-0D13-B7421291ACB6}"/>
              </a:ext>
            </a:extLst>
          </p:cNvPr>
          <p:cNvSpPr>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9A520-440A-47EB-BFE7-510B5884E4C4}" type="slidenum">
              <a:rPr kumimoji="0" lang="en-US" sz="1200" b="1" i="0" u="none" strike="noStrike" kern="1200" cap="none" spc="0" normalizeH="0" baseline="0" noProof="0" smtClean="0">
                <a:ln>
                  <a:noFill/>
                </a:ln>
                <a:solidFill>
                  <a:srgbClr val="F2F2F2"/>
                </a:solidFill>
                <a:effectLst/>
                <a:uLnTx/>
                <a:uFillTx/>
                <a:latin typeface="Open Sans" pitchFamily="34"/>
                <a:ea typeface="Open Sans" pitchFamily="34"/>
                <a:cs typeface="Open Sans" pitchFamily="34"/>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srgbClr val="F2F2F2"/>
              </a:solidFill>
              <a:effectLst/>
              <a:uLnTx/>
              <a:uFillTx/>
              <a:latin typeface="Open Sans" pitchFamily="34"/>
              <a:ea typeface="Open Sans" pitchFamily="34"/>
              <a:cs typeface="Open Sans" pitchFamily="34"/>
            </a:endParaRPr>
          </a:p>
        </p:txBody>
      </p:sp>
      <p:sp>
        <p:nvSpPr>
          <p:cNvPr id="4" name="Title 3">
            <a:extLst>
              <a:ext uri="{FF2B5EF4-FFF2-40B4-BE49-F238E27FC236}">
                <a16:creationId xmlns:a16="http://schemas.microsoft.com/office/drawing/2014/main" id="{FDAAEE52-4855-9184-416E-AEB51FD4E148}"/>
              </a:ext>
            </a:extLst>
          </p:cNvPr>
          <p:cNvSpPr>
            <a:spLocks noGrp="1"/>
          </p:cNvSpPr>
          <p:nvPr>
            <p:ph type="title"/>
          </p:nvPr>
        </p:nvSpPr>
        <p:spPr/>
        <p:txBody>
          <a:bodyPr>
            <a:normAutofit fontScale="90000"/>
          </a:bodyPr>
          <a:lstStyle/>
          <a:p>
            <a:r>
              <a:rPr lang="en-US">
                <a:latin typeface="Source Sans Pro" panose="020B0503030403020204" pitchFamily="34" charset="0"/>
              </a:rPr>
              <a:t>SCIENCE OF READING Grant - Overview and Requirements</a:t>
            </a:r>
          </a:p>
        </p:txBody>
      </p:sp>
      <p:graphicFrame>
        <p:nvGraphicFramePr>
          <p:cNvPr id="5" name="Table 4">
            <a:extLst>
              <a:ext uri="{FF2B5EF4-FFF2-40B4-BE49-F238E27FC236}">
                <a16:creationId xmlns:a16="http://schemas.microsoft.com/office/drawing/2014/main" id="{5599CA81-30D5-E2E4-0562-B1FF5BD4EF2E}"/>
              </a:ext>
            </a:extLst>
          </p:cNvPr>
          <p:cNvGraphicFramePr>
            <a:graphicFrameLocks noGrp="1"/>
          </p:cNvGraphicFramePr>
          <p:nvPr>
            <p:extLst>
              <p:ext uri="{D42A27DB-BD31-4B8C-83A1-F6EECF244321}">
                <p14:modId xmlns:p14="http://schemas.microsoft.com/office/powerpoint/2010/main" val="3048368011"/>
              </p:ext>
            </p:extLst>
          </p:nvPr>
        </p:nvGraphicFramePr>
        <p:xfrm>
          <a:off x="1098176" y="1176617"/>
          <a:ext cx="9489550" cy="5254886"/>
        </p:xfrm>
        <a:graphic>
          <a:graphicData uri="http://schemas.openxmlformats.org/drawingml/2006/table">
            <a:tbl>
              <a:tblPr firstRow="1" bandRow="1">
                <a:tableStyleId>{5C22544A-7EE6-4342-B048-85BDC9FD1C3A}</a:tableStyleId>
              </a:tblPr>
              <a:tblGrid>
                <a:gridCol w="4744775">
                  <a:extLst>
                    <a:ext uri="{9D8B030D-6E8A-4147-A177-3AD203B41FA5}">
                      <a16:colId xmlns:a16="http://schemas.microsoft.com/office/drawing/2014/main" val="577830600"/>
                    </a:ext>
                  </a:extLst>
                </a:gridCol>
                <a:gridCol w="4744775">
                  <a:extLst>
                    <a:ext uri="{9D8B030D-6E8A-4147-A177-3AD203B41FA5}">
                      <a16:colId xmlns:a16="http://schemas.microsoft.com/office/drawing/2014/main" val="641945278"/>
                    </a:ext>
                  </a:extLst>
                </a:gridCol>
              </a:tblGrid>
              <a:tr h="621926">
                <a:tc>
                  <a:txBody>
                    <a:bodyPr/>
                    <a:lstStyle/>
                    <a:p>
                      <a:pPr algn="ctr"/>
                      <a:r>
                        <a:rPr lang="en-US" sz="2800"/>
                        <a:t>Program Requirements</a:t>
                      </a:r>
                    </a:p>
                  </a:txBody>
                  <a:tcPr/>
                </a:tc>
                <a:tc>
                  <a:txBody>
                    <a:bodyPr/>
                    <a:lstStyle/>
                    <a:p>
                      <a:pPr algn="ctr"/>
                      <a:r>
                        <a:rPr lang="en-US" sz="2800"/>
                        <a:t>Staff Requirements</a:t>
                      </a:r>
                    </a:p>
                  </a:txBody>
                  <a:tcPr/>
                </a:tc>
                <a:extLst>
                  <a:ext uri="{0D108BD9-81ED-4DB2-BD59-A6C34878D82A}">
                    <a16:rowId xmlns:a16="http://schemas.microsoft.com/office/drawing/2014/main" val="4108304722"/>
                  </a:ext>
                </a:extLst>
              </a:tr>
              <a:tr h="370840">
                <a:tc>
                  <a:txBody>
                    <a:bodyPr/>
                    <a:lstStyle/>
                    <a:p>
                      <a:r>
                        <a:rPr lang="en-US" sz="2000"/>
                        <a:t>Be open and in good standing</a:t>
                      </a:r>
                    </a:p>
                  </a:txBody>
                  <a:tcPr/>
                </a:tc>
                <a:tc>
                  <a:txBody>
                    <a:bodyPr/>
                    <a:lstStyle/>
                    <a:p>
                      <a:r>
                        <a:rPr lang="en-US" sz="2000"/>
                        <a:t>Must be listed in the Ohio Professional Registry (OPR) as an Administrator, Lead Teacher, or Family Child Care Owner</a:t>
                      </a:r>
                      <a:endParaRPr lang="en-US"/>
                    </a:p>
                    <a:p>
                      <a:pPr lvl="0">
                        <a:buNone/>
                      </a:pPr>
                      <a:endParaRPr lang="en-US" sz="2000"/>
                    </a:p>
                  </a:txBody>
                  <a:tcPr/>
                </a:tc>
                <a:extLst>
                  <a:ext uri="{0D108BD9-81ED-4DB2-BD59-A6C34878D82A}">
                    <a16:rowId xmlns:a16="http://schemas.microsoft.com/office/drawing/2014/main" val="1929115186"/>
                  </a:ext>
                </a:extLst>
              </a:tr>
              <a:tr h="367550">
                <a:tc>
                  <a:txBody>
                    <a:bodyPr/>
                    <a:lstStyle/>
                    <a:p>
                      <a:r>
                        <a:rPr lang="en-US" sz="2000"/>
                        <a:t>Active and serving children</a:t>
                      </a:r>
                    </a:p>
                  </a:txBody>
                  <a:tcPr/>
                </a:tc>
                <a:tc>
                  <a:txBody>
                    <a:bodyPr/>
                    <a:lstStyle/>
                    <a:p>
                      <a:r>
                        <a:rPr lang="en-US" sz="2000"/>
                        <a:t>Must complete at least 10 hours of training related to the Science of Reading from an approved lists.</a:t>
                      </a:r>
                    </a:p>
                    <a:p>
                      <a:pPr lvl="0">
                        <a:buNone/>
                      </a:pPr>
                      <a:endParaRPr lang="en-US" sz="2000"/>
                    </a:p>
                  </a:txBody>
                  <a:tcPr/>
                </a:tc>
                <a:extLst>
                  <a:ext uri="{0D108BD9-81ED-4DB2-BD59-A6C34878D82A}">
                    <a16:rowId xmlns:a16="http://schemas.microsoft.com/office/drawing/2014/main" val="3613589048"/>
                  </a:ext>
                </a:extLst>
              </a:tr>
              <a:tr h="370840">
                <a:tc>
                  <a:txBody>
                    <a:bodyPr/>
                    <a:lstStyle/>
                    <a:p>
                      <a:r>
                        <a:rPr lang="en-US" sz="2000"/>
                        <a:t>Have an Early Care and Education agreement (previously known as the PFCC Provider Agreement)</a:t>
                      </a:r>
                    </a:p>
                  </a:txBody>
                  <a:tcPr/>
                </a:tc>
                <a:tc>
                  <a:txBody>
                    <a:bodyPr/>
                    <a:lstStyle/>
                    <a:p>
                      <a:r>
                        <a:rPr lang="en-US" sz="2000"/>
                        <a:t>Must have the training hours verified in the OPR (that way courses will count towards SUTQ requirement).</a:t>
                      </a:r>
                    </a:p>
                    <a:p>
                      <a:pPr lvl="0">
                        <a:buNone/>
                      </a:pPr>
                      <a:endParaRPr lang="en-US" sz="2000"/>
                    </a:p>
                  </a:txBody>
                  <a:tcPr/>
                </a:tc>
                <a:extLst>
                  <a:ext uri="{0D108BD9-81ED-4DB2-BD59-A6C34878D82A}">
                    <a16:rowId xmlns:a16="http://schemas.microsoft.com/office/drawing/2014/main" val="3533844430"/>
                  </a:ext>
                </a:extLst>
              </a:tr>
              <a:tr h="370840">
                <a:tc>
                  <a:txBody>
                    <a:bodyPr/>
                    <a:lstStyle/>
                    <a:p>
                      <a:r>
                        <a:rPr lang="en-US" sz="2000"/>
                        <a:t>Be a Center, Family Child Care Home, or School-Age Program</a:t>
                      </a:r>
                    </a:p>
                  </a:txBody>
                  <a:tcPr/>
                </a:tc>
                <a:tc>
                  <a:txBody>
                    <a:bodyPr/>
                    <a:lstStyle/>
                    <a:p>
                      <a:r>
                        <a:rPr lang="en-US" sz="2000"/>
                        <a:t>The administrator must have completed the training in order to receive any funding.</a:t>
                      </a:r>
                    </a:p>
                  </a:txBody>
                  <a:tcPr/>
                </a:tc>
                <a:extLst>
                  <a:ext uri="{0D108BD9-81ED-4DB2-BD59-A6C34878D82A}">
                    <a16:rowId xmlns:a16="http://schemas.microsoft.com/office/drawing/2014/main" val="2934297437"/>
                  </a:ext>
                </a:extLst>
              </a:tr>
            </a:tbl>
          </a:graphicData>
        </a:graphic>
      </p:graphicFrame>
    </p:spTree>
    <p:extLst>
      <p:ext uri="{BB962C8B-B14F-4D97-AF65-F5344CB8AC3E}">
        <p14:creationId xmlns:p14="http://schemas.microsoft.com/office/powerpoint/2010/main" val="907320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48E7B-AD10-D1EC-E6B9-3EBC658A7B7C}"/>
              </a:ext>
            </a:extLst>
          </p:cNvPr>
          <p:cNvSpPr>
            <a:spLocks noGrp="1"/>
          </p:cNvSpPr>
          <p:nvPr>
            <p:ph type="title"/>
          </p:nvPr>
        </p:nvSpPr>
        <p:spPr>
          <a:xfrm>
            <a:off x="329453" y="536365"/>
            <a:ext cx="10972800" cy="978729"/>
          </a:xfrm>
        </p:spPr>
        <p:txBody>
          <a:bodyPr/>
          <a:lstStyle/>
          <a:p>
            <a:r>
              <a:rPr lang="en-US" sz="3200">
                <a:latin typeface="Source Sans Pro"/>
                <a:ea typeface="Source Sans Pro"/>
              </a:rPr>
              <a:t>Cox Campus Emergent Literacy Series-</a:t>
            </a:r>
            <a:r>
              <a:rPr lang="en-US" sz="3200">
                <a:solidFill>
                  <a:srgbClr val="C00000"/>
                </a:solidFill>
                <a:latin typeface="Source Sans Pro"/>
                <a:ea typeface="Source Sans Pro"/>
              </a:rPr>
              <a:t>INFANT/TODDLER</a:t>
            </a:r>
            <a:endParaRPr lang="en-US" sz="3200">
              <a:solidFill>
                <a:srgbClr val="C00000"/>
              </a:solidFill>
            </a:endParaRPr>
          </a:p>
        </p:txBody>
      </p:sp>
      <p:sp>
        <p:nvSpPr>
          <p:cNvPr id="3" name="Content Placeholder 2">
            <a:extLst>
              <a:ext uri="{FF2B5EF4-FFF2-40B4-BE49-F238E27FC236}">
                <a16:creationId xmlns:a16="http://schemas.microsoft.com/office/drawing/2014/main" id="{2F4FBB6E-EB3F-F083-5783-7765975B0200}"/>
              </a:ext>
            </a:extLst>
          </p:cNvPr>
          <p:cNvSpPr>
            <a:spLocks noGrp="1"/>
          </p:cNvSpPr>
          <p:nvPr>
            <p:ph idx="1"/>
          </p:nvPr>
        </p:nvSpPr>
        <p:spPr>
          <a:xfrm>
            <a:off x="609600" y="1378484"/>
            <a:ext cx="10972800" cy="4939189"/>
          </a:xfrm>
        </p:spPr>
        <p:txBody>
          <a:bodyPr>
            <a:normAutofit/>
          </a:bodyPr>
          <a:lstStyle/>
          <a:p>
            <a:pPr lvl="1">
              <a:buFont typeface="Arial" panose="020B0604020202020204" pitchFamily="34" charset="0"/>
              <a:buChar char="•"/>
            </a:pPr>
            <a:endParaRPr lang="en-US"/>
          </a:p>
          <a:p>
            <a:pPr lvl="1">
              <a:buFont typeface="Arial" panose="020B0604020202020204" pitchFamily="34" charset="0"/>
              <a:buChar char="•"/>
            </a:pPr>
            <a:endParaRPr lang="en-US"/>
          </a:p>
          <a:p>
            <a:pPr marL="0" indent="0">
              <a:buNone/>
            </a:pPr>
            <a:endParaRPr lang="en-US"/>
          </a:p>
          <a:p>
            <a:endParaRPr lang="en-US"/>
          </a:p>
          <a:p>
            <a:endParaRPr lang="en-US"/>
          </a:p>
          <a:p>
            <a:endParaRPr lang="en-US"/>
          </a:p>
        </p:txBody>
      </p:sp>
      <p:graphicFrame>
        <p:nvGraphicFramePr>
          <p:cNvPr id="4" name="Table 3">
            <a:extLst>
              <a:ext uri="{FF2B5EF4-FFF2-40B4-BE49-F238E27FC236}">
                <a16:creationId xmlns:a16="http://schemas.microsoft.com/office/drawing/2014/main" id="{2CCFCBA7-BA97-C94E-3742-2A448A8DCAA1}"/>
              </a:ext>
            </a:extLst>
          </p:cNvPr>
          <p:cNvGraphicFramePr>
            <a:graphicFrameLocks noGrp="1"/>
          </p:cNvGraphicFramePr>
          <p:nvPr/>
        </p:nvGraphicFramePr>
        <p:xfrm>
          <a:off x="538716" y="1508984"/>
          <a:ext cx="11114568" cy="4511040"/>
        </p:xfrm>
        <a:graphic>
          <a:graphicData uri="http://schemas.openxmlformats.org/drawingml/2006/table">
            <a:tbl>
              <a:tblPr firstRow="1" bandRow="1">
                <a:tableStyleId>{5C22544A-7EE6-4342-B048-85BDC9FD1C3A}</a:tableStyleId>
              </a:tblPr>
              <a:tblGrid>
                <a:gridCol w="3704856">
                  <a:extLst>
                    <a:ext uri="{9D8B030D-6E8A-4147-A177-3AD203B41FA5}">
                      <a16:colId xmlns:a16="http://schemas.microsoft.com/office/drawing/2014/main" val="1797718514"/>
                    </a:ext>
                  </a:extLst>
                </a:gridCol>
                <a:gridCol w="3704856">
                  <a:extLst>
                    <a:ext uri="{9D8B030D-6E8A-4147-A177-3AD203B41FA5}">
                      <a16:colId xmlns:a16="http://schemas.microsoft.com/office/drawing/2014/main" val="516220569"/>
                    </a:ext>
                  </a:extLst>
                </a:gridCol>
                <a:gridCol w="3704856">
                  <a:extLst>
                    <a:ext uri="{9D8B030D-6E8A-4147-A177-3AD203B41FA5}">
                      <a16:colId xmlns:a16="http://schemas.microsoft.com/office/drawing/2014/main" val="3400483010"/>
                    </a:ext>
                  </a:extLst>
                </a:gridCol>
              </a:tblGrid>
              <a:tr h="741690">
                <a:tc>
                  <a:txBody>
                    <a:bodyPr/>
                    <a:lstStyle/>
                    <a:p>
                      <a:pPr algn="ctr"/>
                      <a:r>
                        <a:rPr lang="en-US" sz="2000">
                          <a:latin typeface="Source Sans Pro" panose="020B0503030403020204" pitchFamily="34" charset="0"/>
                          <a:ea typeface="Source Sans Pro" panose="020B0503030403020204" pitchFamily="34" charset="0"/>
                        </a:rPr>
                        <a:t>Level 1: Infant/Toddler</a:t>
                      </a:r>
                    </a:p>
                    <a:p>
                      <a:pPr algn="ctr"/>
                      <a:r>
                        <a:rPr lang="en-US" sz="2000">
                          <a:latin typeface="Source Sans Pro" panose="020B0503030403020204" pitchFamily="34" charset="0"/>
                          <a:ea typeface="Source Sans Pro" panose="020B0503030403020204" pitchFamily="34" charset="0"/>
                        </a:rPr>
                        <a:t>Emergent Literacy Aware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Source Sans Pro" panose="020B0503030403020204" pitchFamily="34" charset="0"/>
                          <a:ea typeface="Source Sans Pro" panose="020B0503030403020204" pitchFamily="34" charset="0"/>
                        </a:rPr>
                        <a:t>Level 2: Infant/Toddler Emergent Literacy Informed</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000">
                          <a:latin typeface="Source Sans Pro" panose="020B0503030403020204" pitchFamily="34" charset="0"/>
                          <a:ea typeface="Source Sans Pro" panose="020B0503030403020204" pitchFamily="34" charset="0"/>
                        </a:rPr>
                        <a:t>Level 3: Infant/Toddler </a:t>
                      </a:r>
                    </a:p>
                    <a:p>
                      <a:pPr algn="ctr"/>
                      <a:r>
                        <a:rPr lang="en-US" sz="2000">
                          <a:latin typeface="Source Sans Pro" panose="020B0503030403020204" pitchFamily="34" charset="0"/>
                          <a:ea typeface="Source Sans Pro" panose="020B0503030403020204" pitchFamily="34" charset="0"/>
                        </a:rPr>
                        <a:t>Emergent Literacy Competent</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993941509"/>
                  </a:ext>
                </a:extLst>
              </a:tr>
              <a:tr h="3359486">
                <a:tc>
                  <a:txBody>
                    <a:bodyPr/>
                    <a:lstStyle/>
                    <a:p>
                      <a:r>
                        <a:rPr lang="en-US" sz="2000" kern="1200">
                          <a:solidFill>
                            <a:schemeClr val="dk1"/>
                          </a:solidFill>
                          <a:effectLst/>
                          <a:latin typeface="Source Sans Pro" panose="020B0503030403020204" pitchFamily="34" charset="0"/>
                          <a:ea typeface="Source Sans Pro" panose="020B0503030403020204" pitchFamily="34" charset="0"/>
                          <a:cs typeface="+mn-cs"/>
                        </a:rPr>
                        <a:t>An Ecosystem Approach to Developing the Foundation for Reading in the Early Years </a:t>
                      </a:r>
                    </a:p>
                    <a:p>
                      <a:r>
                        <a:rPr lang="en-US" sz="2000" kern="1200">
                          <a:solidFill>
                            <a:schemeClr val="dk1"/>
                          </a:solidFill>
                          <a:effectLst/>
                          <a:latin typeface="Source Sans Pro" panose="020B0503030403020204" pitchFamily="34" charset="0"/>
                          <a:ea typeface="Source Sans Pro" panose="020B0503030403020204" pitchFamily="34" charset="0"/>
                          <a:cs typeface="+mn-cs"/>
                        </a:rPr>
                        <a:t>(3.5 hours) ST 10125649</a:t>
                      </a:r>
                    </a:p>
                    <a:p>
                      <a:endParaRPr lang="en-US" sz="2000" kern="1200">
                        <a:solidFill>
                          <a:schemeClr val="dk1"/>
                        </a:solidFill>
                        <a:effectLst/>
                        <a:latin typeface="Source Sans Pro" panose="020B0503030403020204" pitchFamily="34" charset="0"/>
                        <a:ea typeface="Source Sans Pro" panose="020B0503030403020204" pitchFamily="34" charset="0"/>
                        <a:cs typeface="+mn-cs"/>
                      </a:endParaRPr>
                    </a:p>
                    <a:p>
                      <a:r>
                        <a:rPr lang="en-US" sz="2000" kern="1200">
                          <a:solidFill>
                            <a:schemeClr val="dk1"/>
                          </a:solidFill>
                          <a:effectLst/>
                          <a:latin typeface="Source Sans Pro" panose="020B0503030403020204" pitchFamily="34" charset="0"/>
                          <a:ea typeface="Source Sans Pro" panose="020B0503030403020204" pitchFamily="34" charset="0"/>
                          <a:cs typeface="+mn-cs"/>
                        </a:rPr>
                        <a:t>Power of Language: Infants and Toddlers </a:t>
                      </a:r>
                    </a:p>
                    <a:p>
                      <a:r>
                        <a:rPr lang="en-US" sz="2000" kern="1200">
                          <a:solidFill>
                            <a:schemeClr val="dk1"/>
                          </a:solidFill>
                          <a:effectLst/>
                          <a:latin typeface="Source Sans Pro" panose="020B0503030403020204" pitchFamily="34" charset="0"/>
                          <a:ea typeface="Source Sans Pro" panose="020B0503030403020204" pitchFamily="34" charset="0"/>
                          <a:cs typeface="+mn-cs"/>
                        </a:rPr>
                        <a:t>(2 hours) ST 10126795</a:t>
                      </a:r>
                    </a:p>
                    <a:p>
                      <a:endParaRPr lang="en-US" sz="2000" kern="1200">
                        <a:solidFill>
                          <a:schemeClr val="dk1"/>
                        </a:solidFill>
                        <a:effectLst/>
                        <a:latin typeface="Source Sans Pro" panose="020B0503030403020204" pitchFamily="34" charset="0"/>
                        <a:ea typeface="Source Sans Pro" panose="020B0503030403020204" pitchFamily="34" charset="0"/>
                        <a:cs typeface="+mn-cs"/>
                      </a:endParaRPr>
                    </a:p>
                    <a:p>
                      <a:r>
                        <a:rPr lang="en-US" sz="2000" kern="1200">
                          <a:solidFill>
                            <a:schemeClr val="dk1"/>
                          </a:solidFill>
                          <a:effectLst/>
                          <a:latin typeface="Source Sans Pro" panose="020B0503030403020204" pitchFamily="34" charset="0"/>
                          <a:ea typeface="Source Sans Pro" panose="020B0503030403020204" pitchFamily="34" charset="0"/>
                          <a:cs typeface="+mn-cs"/>
                        </a:rPr>
                        <a:t>TALK with ME</a:t>
                      </a:r>
                    </a:p>
                    <a:p>
                      <a:r>
                        <a:rPr lang="en-US" sz="2000" kern="1200">
                          <a:solidFill>
                            <a:schemeClr val="dk1"/>
                          </a:solidFill>
                          <a:effectLst/>
                          <a:latin typeface="Source Sans Pro" panose="020B0503030403020204" pitchFamily="34" charset="0"/>
                          <a:ea typeface="Source Sans Pro" panose="020B0503030403020204" pitchFamily="34" charset="0"/>
                          <a:cs typeface="+mn-cs"/>
                        </a:rPr>
                        <a:t>(3 hours) ST 10126794</a:t>
                      </a:r>
                      <a:endParaRPr lang="en-US" sz="2000">
                        <a:latin typeface="Source Sans Pro" panose="020B0503030403020204" pitchFamily="34" charset="0"/>
                        <a:ea typeface="Source Sans Pro" panose="020B0503030403020204" pitchFamily="34"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000">
                          <a:latin typeface="Source Sans Pro" panose="020B0503030403020204" pitchFamily="34" charset="0"/>
                          <a:ea typeface="Source Sans Pro" panose="020B0503030403020204" pitchFamily="34" charset="0"/>
                        </a:rPr>
                        <a:t>TALK with ME Baby (4 hours) </a:t>
                      </a:r>
                    </a:p>
                    <a:p>
                      <a:r>
                        <a:rPr lang="en-US" sz="2000">
                          <a:latin typeface="Source Sans Pro" panose="020B0503030403020204" pitchFamily="34" charset="0"/>
                          <a:ea typeface="Source Sans Pro" panose="020B0503030403020204" pitchFamily="34" charset="0"/>
                        </a:rPr>
                        <a:t>ST 10126791</a:t>
                      </a:r>
                    </a:p>
                    <a:p>
                      <a:endParaRPr lang="en-US" sz="2000">
                        <a:latin typeface="Source Sans Pro" panose="020B0503030403020204" pitchFamily="34" charset="0"/>
                        <a:ea typeface="Source Sans Pro" panose="020B0503030403020204" pitchFamily="34" charset="0"/>
                      </a:endParaRPr>
                    </a:p>
                    <a:p>
                      <a:r>
                        <a:rPr lang="en-US" sz="2000">
                          <a:latin typeface="Source Sans Pro" panose="020B0503030403020204" pitchFamily="34" charset="0"/>
                          <a:ea typeface="Source Sans Pro" panose="020B0503030403020204" pitchFamily="34" charset="0"/>
                        </a:rPr>
                        <a:t>Rhyme with Me (2.5 hours) </a:t>
                      </a:r>
                    </a:p>
                    <a:p>
                      <a:r>
                        <a:rPr lang="en-US" sz="2000">
                          <a:latin typeface="Source Sans Pro" panose="020B0503030403020204" pitchFamily="34" charset="0"/>
                          <a:ea typeface="Source Sans Pro" panose="020B0503030403020204" pitchFamily="34" charset="0"/>
                        </a:rPr>
                        <a:t>ST 10126790</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000">
                          <a:latin typeface="Source Sans Pro" panose="020B0503030403020204" pitchFamily="34" charset="0"/>
                          <a:ea typeface="Source Sans Pro" panose="020B0503030403020204" pitchFamily="34" charset="0"/>
                        </a:rPr>
                        <a:t>Read with Me: Part 1 </a:t>
                      </a:r>
                    </a:p>
                    <a:p>
                      <a:r>
                        <a:rPr lang="en-US" sz="2000">
                          <a:latin typeface="Source Sans Pro" panose="020B0503030403020204" pitchFamily="34" charset="0"/>
                          <a:ea typeface="Source Sans Pro" panose="020B0503030403020204" pitchFamily="34" charset="0"/>
                        </a:rPr>
                        <a:t>(2.5 hours) ST 10126941</a:t>
                      </a:r>
                    </a:p>
                    <a:p>
                      <a:endParaRPr lang="en-US" sz="2000">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Source Sans Pro" panose="020B0503030403020204" pitchFamily="34" charset="0"/>
                          <a:ea typeface="Source Sans Pro" panose="020B0503030403020204" pitchFamily="34" charset="0"/>
                        </a:rPr>
                        <a:t>Read with Me: Part 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Source Sans Pro" panose="020B0503030403020204" pitchFamily="34" charset="0"/>
                          <a:ea typeface="Source Sans Pro" panose="020B0503030403020204" pitchFamily="34" charset="0"/>
                        </a:rPr>
                        <a:t>(1.5 hours) ST 10126765</a:t>
                      </a:r>
                    </a:p>
                    <a:p>
                      <a:endParaRPr lang="en-US" sz="2000">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Source Sans Pro" panose="020B0503030403020204" pitchFamily="34" charset="0"/>
                          <a:ea typeface="Source Sans Pro" panose="020B0503030403020204" pitchFamily="34" charset="0"/>
                        </a:rPr>
                        <a:t>Progress Monitoring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Source Sans Pro" panose="020B0503030403020204" pitchFamily="34" charset="0"/>
                          <a:ea typeface="Source Sans Pro" panose="020B0503030403020204" pitchFamily="34" charset="0"/>
                        </a:rPr>
                        <a:t>(3.5 hours) ST 10126763</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41654843"/>
                  </a:ext>
                </a:extLst>
              </a:tr>
            </a:tbl>
          </a:graphicData>
        </a:graphic>
      </p:graphicFrame>
    </p:spTree>
    <p:extLst>
      <p:ext uri="{BB962C8B-B14F-4D97-AF65-F5344CB8AC3E}">
        <p14:creationId xmlns:p14="http://schemas.microsoft.com/office/powerpoint/2010/main" val="2080769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48E7B-AD10-D1EC-E6B9-3EBC658A7B7C}"/>
              </a:ext>
            </a:extLst>
          </p:cNvPr>
          <p:cNvSpPr>
            <a:spLocks noGrp="1"/>
          </p:cNvSpPr>
          <p:nvPr>
            <p:ph type="title"/>
          </p:nvPr>
        </p:nvSpPr>
        <p:spPr>
          <a:xfrm>
            <a:off x="609600" y="540327"/>
            <a:ext cx="10972800" cy="535531"/>
          </a:xfrm>
        </p:spPr>
        <p:txBody>
          <a:bodyPr/>
          <a:lstStyle/>
          <a:p>
            <a:r>
              <a:rPr lang="en-US" sz="3200">
                <a:latin typeface="Source Sans Pro"/>
                <a:ea typeface="Source Sans Pro"/>
              </a:rPr>
              <a:t>Cox Campus Emergent Literacy Series-</a:t>
            </a:r>
            <a:r>
              <a:rPr lang="en-US" sz="3200">
                <a:solidFill>
                  <a:srgbClr val="C00000"/>
                </a:solidFill>
                <a:latin typeface="Source Sans Pro"/>
                <a:ea typeface="Source Sans Pro"/>
              </a:rPr>
              <a:t>PRESCHOOL</a:t>
            </a:r>
            <a:endParaRPr lang="en-US" sz="3200">
              <a:solidFill>
                <a:srgbClr val="C00000"/>
              </a:solidFill>
            </a:endParaRPr>
          </a:p>
        </p:txBody>
      </p:sp>
      <p:sp>
        <p:nvSpPr>
          <p:cNvPr id="3" name="Content Placeholder 2">
            <a:extLst>
              <a:ext uri="{FF2B5EF4-FFF2-40B4-BE49-F238E27FC236}">
                <a16:creationId xmlns:a16="http://schemas.microsoft.com/office/drawing/2014/main" id="{2F4FBB6E-EB3F-F083-5783-7765975B0200}"/>
              </a:ext>
            </a:extLst>
          </p:cNvPr>
          <p:cNvSpPr>
            <a:spLocks noGrp="1"/>
          </p:cNvSpPr>
          <p:nvPr>
            <p:ph idx="1"/>
          </p:nvPr>
        </p:nvSpPr>
        <p:spPr>
          <a:xfrm>
            <a:off x="609600" y="1378484"/>
            <a:ext cx="10972800" cy="4939189"/>
          </a:xfrm>
        </p:spPr>
        <p:txBody>
          <a:bodyPr>
            <a:normAutofit/>
          </a:bodyPr>
          <a:lstStyle/>
          <a:p>
            <a:pPr lvl="1">
              <a:buFont typeface="Arial" panose="020B0604020202020204" pitchFamily="34" charset="0"/>
              <a:buChar char="•"/>
            </a:pPr>
            <a:endParaRPr lang="en-US"/>
          </a:p>
          <a:p>
            <a:pPr lvl="1">
              <a:buFont typeface="Arial" panose="020B0604020202020204" pitchFamily="34" charset="0"/>
              <a:buChar char="•"/>
            </a:pPr>
            <a:endParaRPr lang="en-US"/>
          </a:p>
          <a:p>
            <a:pPr marL="0" indent="0">
              <a:buNone/>
            </a:pPr>
            <a:endParaRPr lang="en-US"/>
          </a:p>
          <a:p>
            <a:endParaRPr lang="en-US"/>
          </a:p>
          <a:p>
            <a:endParaRPr lang="en-US"/>
          </a:p>
          <a:p>
            <a:endParaRPr lang="en-US"/>
          </a:p>
        </p:txBody>
      </p:sp>
      <p:graphicFrame>
        <p:nvGraphicFramePr>
          <p:cNvPr id="4" name="Table 3">
            <a:extLst>
              <a:ext uri="{FF2B5EF4-FFF2-40B4-BE49-F238E27FC236}">
                <a16:creationId xmlns:a16="http://schemas.microsoft.com/office/drawing/2014/main" id="{2CCFCBA7-BA97-C94E-3742-2A448A8DCAA1}"/>
              </a:ext>
            </a:extLst>
          </p:cNvPr>
          <p:cNvGraphicFramePr>
            <a:graphicFrameLocks noGrp="1"/>
          </p:cNvGraphicFramePr>
          <p:nvPr/>
        </p:nvGraphicFramePr>
        <p:xfrm>
          <a:off x="528084" y="1214358"/>
          <a:ext cx="11135832" cy="5584190"/>
        </p:xfrm>
        <a:graphic>
          <a:graphicData uri="http://schemas.openxmlformats.org/drawingml/2006/table">
            <a:tbl>
              <a:tblPr firstRow="1" bandRow="1">
                <a:tableStyleId>{5C22544A-7EE6-4342-B048-85BDC9FD1C3A}</a:tableStyleId>
              </a:tblPr>
              <a:tblGrid>
                <a:gridCol w="3711944">
                  <a:extLst>
                    <a:ext uri="{9D8B030D-6E8A-4147-A177-3AD203B41FA5}">
                      <a16:colId xmlns:a16="http://schemas.microsoft.com/office/drawing/2014/main" val="1797718514"/>
                    </a:ext>
                  </a:extLst>
                </a:gridCol>
                <a:gridCol w="3711944">
                  <a:extLst>
                    <a:ext uri="{9D8B030D-6E8A-4147-A177-3AD203B41FA5}">
                      <a16:colId xmlns:a16="http://schemas.microsoft.com/office/drawing/2014/main" val="516220569"/>
                    </a:ext>
                  </a:extLst>
                </a:gridCol>
                <a:gridCol w="3711944">
                  <a:extLst>
                    <a:ext uri="{9D8B030D-6E8A-4147-A177-3AD203B41FA5}">
                      <a16:colId xmlns:a16="http://schemas.microsoft.com/office/drawing/2014/main" val="3400483010"/>
                    </a:ext>
                  </a:extLst>
                </a:gridCol>
              </a:tblGrid>
              <a:tr h="626754">
                <a:tc>
                  <a:txBody>
                    <a:bodyPr/>
                    <a:lstStyle/>
                    <a:p>
                      <a:pPr algn="ctr"/>
                      <a:r>
                        <a:rPr lang="en-US" sz="2000">
                          <a:latin typeface="Source Sans Pro" panose="020B0503030403020204" pitchFamily="34" charset="0"/>
                          <a:ea typeface="Source Sans Pro" panose="020B0503030403020204" pitchFamily="34" charset="0"/>
                        </a:rPr>
                        <a:t>Level 1: Preschool</a:t>
                      </a:r>
                    </a:p>
                    <a:p>
                      <a:pPr algn="ctr"/>
                      <a:r>
                        <a:rPr lang="en-US" sz="2000">
                          <a:latin typeface="Source Sans Pro" panose="020B0503030403020204" pitchFamily="34" charset="0"/>
                          <a:ea typeface="Source Sans Pro" panose="020B0503030403020204" pitchFamily="34" charset="0"/>
                        </a:rPr>
                        <a:t>Emergent Literacy Aware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Source Sans Pro" panose="020B0503030403020204" pitchFamily="34" charset="0"/>
                          <a:ea typeface="Source Sans Pro" panose="020B0503030403020204" pitchFamily="34" charset="0"/>
                        </a:rPr>
                        <a:t>Level 2: Preschool </a:t>
                      </a:r>
                    </a:p>
                    <a:p>
                      <a:pPr algn="ctr"/>
                      <a:r>
                        <a:rPr lang="en-US" sz="2000">
                          <a:latin typeface="Source Sans Pro" panose="020B0503030403020204" pitchFamily="34" charset="0"/>
                          <a:ea typeface="Source Sans Pro" panose="020B0503030403020204" pitchFamily="34" charset="0"/>
                        </a:rPr>
                        <a:t>Emergent Literacy Informed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000">
                          <a:latin typeface="Source Sans Pro" panose="020B0503030403020204" pitchFamily="34" charset="0"/>
                          <a:ea typeface="Source Sans Pro" panose="020B0503030403020204" pitchFamily="34" charset="0"/>
                        </a:rPr>
                        <a:t>Level 3: Preschool </a:t>
                      </a:r>
                    </a:p>
                    <a:p>
                      <a:pPr algn="ctr"/>
                      <a:r>
                        <a:rPr lang="en-US" sz="2000">
                          <a:latin typeface="Source Sans Pro" panose="020B0503030403020204" pitchFamily="34" charset="0"/>
                          <a:ea typeface="Source Sans Pro" panose="020B0503030403020204" pitchFamily="34" charset="0"/>
                        </a:rPr>
                        <a:t>Emergent Literacy Competent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993941509"/>
                  </a:ext>
                </a:extLst>
              </a:tr>
              <a:tr h="3624271">
                <a:tc>
                  <a:txBody>
                    <a:bodyPr/>
                    <a:lstStyle/>
                    <a:p>
                      <a:pPr>
                        <a:spcAft>
                          <a:spcPts val="0"/>
                        </a:spcAft>
                      </a:pPr>
                      <a:r>
                        <a:rPr lang="en-US" sz="2000" kern="1200">
                          <a:solidFill>
                            <a:schemeClr val="dk1"/>
                          </a:solidFill>
                          <a:effectLst/>
                          <a:latin typeface="Source Sans Pro" panose="020B0503030403020204" pitchFamily="34" charset="0"/>
                          <a:ea typeface="Source Sans Pro" panose="020B0503030403020204" pitchFamily="34" charset="0"/>
                          <a:cs typeface="+mn-cs"/>
                        </a:rPr>
                        <a:t>*An Ecosystem Approach to Developing the Foundation for Reading in the Early Years </a:t>
                      </a:r>
                    </a:p>
                    <a:p>
                      <a:pPr>
                        <a:spcAft>
                          <a:spcPts val="0"/>
                        </a:spcAft>
                      </a:pPr>
                      <a:r>
                        <a:rPr lang="en-US" sz="2000" kern="1200">
                          <a:solidFill>
                            <a:schemeClr val="dk1"/>
                          </a:solidFill>
                          <a:effectLst/>
                          <a:latin typeface="Source Sans Pro" panose="020B0503030403020204" pitchFamily="34" charset="0"/>
                          <a:ea typeface="Source Sans Pro" panose="020B0503030403020204" pitchFamily="34" charset="0"/>
                          <a:cs typeface="+mn-cs"/>
                        </a:rPr>
                        <a:t>(3.5 hours) ST 10125649</a:t>
                      </a:r>
                    </a:p>
                    <a:p>
                      <a:pPr>
                        <a:spcAft>
                          <a:spcPts val="0"/>
                        </a:spcAft>
                      </a:pPr>
                      <a:endParaRPr lang="en-US" sz="2000" kern="1200">
                        <a:solidFill>
                          <a:schemeClr val="dk1"/>
                        </a:solidFill>
                        <a:effectLst/>
                        <a:latin typeface="Source Sans Pro" panose="020B0503030403020204" pitchFamily="34" charset="0"/>
                        <a:ea typeface="Source Sans Pro" panose="020B0503030403020204" pitchFamily="34" charset="0"/>
                        <a:cs typeface="+mn-cs"/>
                      </a:endParaRPr>
                    </a:p>
                    <a:p>
                      <a:pPr>
                        <a:spcAft>
                          <a:spcPts val="0"/>
                        </a:spcAft>
                      </a:pPr>
                      <a:r>
                        <a:rPr lang="en-US" sz="2000" kern="1200">
                          <a:solidFill>
                            <a:schemeClr val="dk1"/>
                          </a:solidFill>
                          <a:effectLst/>
                          <a:latin typeface="Source Sans Pro" panose="020B0503030403020204" pitchFamily="34" charset="0"/>
                          <a:ea typeface="Source Sans Pro" panose="020B0503030403020204" pitchFamily="34" charset="0"/>
                          <a:cs typeface="+mn-cs"/>
                        </a:rPr>
                        <a:t>*The Power of Language </a:t>
                      </a:r>
                    </a:p>
                    <a:p>
                      <a:pPr>
                        <a:spcAft>
                          <a:spcPts val="0"/>
                        </a:spcAft>
                      </a:pPr>
                      <a:r>
                        <a:rPr lang="en-US" sz="2000" kern="1200">
                          <a:solidFill>
                            <a:schemeClr val="dk1"/>
                          </a:solidFill>
                          <a:effectLst/>
                          <a:latin typeface="Source Sans Pro" panose="020B0503030403020204" pitchFamily="34" charset="0"/>
                          <a:ea typeface="Source Sans Pro" panose="020B0503030403020204" pitchFamily="34" charset="0"/>
                          <a:cs typeface="+mn-cs"/>
                        </a:rPr>
                        <a:t>(2.5 hours) ST 10126793</a:t>
                      </a:r>
                    </a:p>
                    <a:p>
                      <a:pPr>
                        <a:spcAft>
                          <a:spcPts val="0"/>
                        </a:spcAft>
                      </a:pPr>
                      <a:endParaRPr lang="en-US" sz="2000" kern="1200">
                        <a:solidFill>
                          <a:schemeClr val="dk1"/>
                        </a:solidFill>
                        <a:effectLst/>
                        <a:latin typeface="Source Sans Pro" panose="020B0503030403020204" pitchFamily="34" charset="0"/>
                        <a:ea typeface="Source Sans Pro" panose="020B0503030403020204" pitchFamily="34" charset="0"/>
                        <a:cs typeface="+mn-cs"/>
                      </a:endParaRPr>
                    </a:p>
                    <a:p>
                      <a:pPr>
                        <a:spcAft>
                          <a:spcPts val="0"/>
                        </a:spcAft>
                      </a:pPr>
                      <a:r>
                        <a:rPr lang="en-US" sz="2000" kern="1200">
                          <a:solidFill>
                            <a:schemeClr val="dk1"/>
                          </a:solidFill>
                          <a:effectLst/>
                          <a:latin typeface="Source Sans Pro" panose="020B0503030403020204" pitchFamily="34" charset="0"/>
                          <a:ea typeface="Source Sans Pro" panose="020B0503030403020204" pitchFamily="34" charset="0"/>
                          <a:cs typeface="+mn-cs"/>
                        </a:rPr>
                        <a:t>*Meaningful Conversations </a:t>
                      </a:r>
                    </a:p>
                    <a:p>
                      <a:pPr>
                        <a:spcAft>
                          <a:spcPts val="0"/>
                        </a:spcAft>
                      </a:pPr>
                      <a:r>
                        <a:rPr lang="en-US" sz="2000" kern="1200">
                          <a:solidFill>
                            <a:schemeClr val="dk1"/>
                          </a:solidFill>
                          <a:effectLst/>
                          <a:latin typeface="Source Sans Pro" panose="020B0503030403020204" pitchFamily="34" charset="0"/>
                          <a:ea typeface="Source Sans Pro" panose="020B0503030403020204" pitchFamily="34" charset="0"/>
                          <a:cs typeface="+mn-cs"/>
                        </a:rPr>
                        <a:t>(1.5 hours) ST 10126695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a:solidFill>
                          <a:schemeClr val="dk1"/>
                        </a:solidFill>
                        <a:effectLst/>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chemeClr val="dk1"/>
                          </a:solidFill>
                          <a:effectLst/>
                          <a:latin typeface="Source Sans Pro" panose="020B0503030403020204" pitchFamily="34" charset="0"/>
                          <a:ea typeface="Source Sans Pro" panose="020B0503030403020204" pitchFamily="34" charset="0"/>
                          <a:cs typeface="+mn-cs"/>
                        </a:rPr>
                        <a:t>*Transforming Story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chemeClr val="dk1"/>
                          </a:solidFill>
                          <a:effectLst/>
                          <a:latin typeface="Source Sans Pro" panose="020B0503030403020204" pitchFamily="34" charset="0"/>
                          <a:ea typeface="Source Sans Pro" panose="020B0503030403020204" pitchFamily="34" charset="0"/>
                          <a:cs typeface="+mn-cs"/>
                        </a:rPr>
                        <a:t>(3.5 hours) ST 10126792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2000">
                          <a:latin typeface="Source Sans Pro" panose="020B0503030403020204" pitchFamily="34" charset="0"/>
                          <a:ea typeface="Source Sans Pro" panose="020B0503030403020204" pitchFamily="34" charset="0"/>
                        </a:rPr>
                        <a:t>*Building Word Knowledge </a:t>
                      </a:r>
                    </a:p>
                    <a:p>
                      <a:pPr>
                        <a:spcAft>
                          <a:spcPts val="0"/>
                        </a:spcAft>
                      </a:pPr>
                      <a:r>
                        <a:rPr lang="en-US" sz="2000">
                          <a:latin typeface="Source Sans Pro" panose="020B0503030403020204" pitchFamily="34" charset="0"/>
                          <a:ea typeface="Source Sans Pro" panose="020B0503030403020204" pitchFamily="34" charset="0"/>
                        </a:rPr>
                        <a:t>(2 hours) ST 10126788</a:t>
                      </a:r>
                    </a:p>
                    <a:p>
                      <a:pPr>
                        <a:spcAft>
                          <a:spcPts val="0"/>
                        </a:spcAft>
                      </a:pPr>
                      <a:endParaRPr lang="en-US" sz="2000" kern="1200">
                        <a:solidFill>
                          <a:schemeClr val="dk1"/>
                        </a:solidFill>
                        <a:effectLst/>
                        <a:latin typeface="Source Sans Pro" panose="020B0503030403020204" pitchFamily="34" charset="0"/>
                        <a:ea typeface="Source Sans Pro" panose="020B0503030403020204" pitchFamily="34" charset="0"/>
                        <a:cs typeface="+mn-cs"/>
                      </a:endParaRPr>
                    </a:p>
                    <a:p>
                      <a:pPr>
                        <a:spcAft>
                          <a:spcPts val="0"/>
                        </a:spcAft>
                      </a:pPr>
                      <a:r>
                        <a:rPr lang="en-US" sz="2000" kern="1200">
                          <a:solidFill>
                            <a:schemeClr val="dk1"/>
                          </a:solidFill>
                          <a:effectLst/>
                          <a:latin typeface="Source Sans Pro" panose="020B0503030403020204" pitchFamily="34" charset="0"/>
                          <a:ea typeface="Source Sans Pro" panose="020B0503030403020204" pitchFamily="34" charset="0"/>
                          <a:cs typeface="+mn-cs"/>
                        </a:rPr>
                        <a:t>Foundations of Learning to Read (5 hours) ST 10126787</a:t>
                      </a:r>
                    </a:p>
                    <a:p>
                      <a:pPr>
                        <a:spcAft>
                          <a:spcPts val="0"/>
                        </a:spcAft>
                      </a:pPr>
                      <a:endParaRPr lang="en-US" sz="2000">
                        <a:latin typeface="Source Sans Pro" panose="020B0503030403020204" pitchFamily="34" charset="0"/>
                        <a:ea typeface="Source Sans Pro" panose="020B0503030403020204" pitchFamily="34" charset="0"/>
                      </a:endParaRPr>
                    </a:p>
                    <a:p>
                      <a:pPr>
                        <a:spcAft>
                          <a:spcPts val="0"/>
                        </a:spcAft>
                      </a:pPr>
                      <a:r>
                        <a:rPr lang="en-US" sz="2000">
                          <a:latin typeface="Source Sans Pro" panose="020B0503030403020204" pitchFamily="34" charset="0"/>
                          <a:ea typeface="Source Sans Pro" panose="020B0503030403020204" pitchFamily="34" charset="0"/>
                        </a:rPr>
                        <a:t>*Supporting Dual Language Learners Right from the Start </a:t>
                      </a:r>
                    </a:p>
                    <a:p>
                      <a:pPr>
                        <a:spcAft>
                          <a:spcPts val="0"/>
                        </a:spcAft>
                      </a:pPr>
                      <a:r>
                        <a:rPr lang="en-US" sz="2000">
                          <a:latin typeface="Source Sans Pro" panose="020B0503030403020204" pitchFamily="34" charset="0"/>
                          <a:ea typeface="Source Sans Pro" panose="020B0503030403020204" pitchFamily="34" charset="0"/>
                        </a:rPr>
                        <a:t>(4 hours) ST 10126786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spcAft>
                          <a:spcPts val="0"/>
                        </a:spcAft>
                      </a:pPr>
                      <a:r>
                        <a:rPr lang="en-US" sz="2000">
                          <a:latin typeface="Source Sans Pro" panose="020B0503030403020204" pitchFamily="34" charset="0"/>
                          <a:ea typeface="Source Sans Pro" panose="020B0503030403020204" pitchFamily="34" charset="0"/>
                        </a:rPr>
                        <a:t>Sharing Ideas Through Writing (4.5 hours) ST 10126760</a:t>
                      </a:r>
                    </a:p>
                    <a:p>
                      <a:pPr>
                        <a:spcAft>
                          <a:spcPts val="0"/>
                        </a:spcAft>
                      </a:pPr>
                      <a:endParaRPr lang="en-US" sz="2000">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Source Sans Pro" panose="020B0503030403020204" pitchFamily="34" charset="0"/>
                          <a:ea typeface="Source Sans Pro" panose="020B0503030403020204" pitchFamily="34" charset="0"/>
                        </a:rPr>
                        <a:t>Connecting the Dots for Dual Language Learners Throughout the Preschool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Source Sans Pro" panose="020B0503030403020204" pitchFamily="34" charset="0"/>
                          <a:ea typeface="Source Sans Pro" panose="020B0503030403020204" pitchFamily="34" charset="0"/>
                        </a:rPr>
                        <a:t>(2.5 hours) ST 10126755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Source Sans Pro" panose="020B0503030403020204" pitchFamily="34" charset="0"/>
                          <a:ea typeface="Source Sans Pro" panose="020B0503030403020204" pitchFamily="34" charset="0"/>
                        </a:rPr>
                        <a:t>*Monitoring Children’s Progress in Language &amp; Literacy in the Early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Source Sans Pro" panose="020B0503030403020204" pitchFamily="34" charset="0"/>
                          <a:ea typeface="Source Sans Pro" panose="020B0503030403020204" pitchFamily="34" charset="0"/>
                        </a:rPr>
                        <a:t>(3.5 hours) ST 10126763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41654843"/>
                  </a:ext>
                </a:extLst>
              </a:tr>
              <a:tr h="829310">
                <a:tc gridSpan="3">
                  <a:txBody>
                    <a:bodyPr/>
                    <a:lstStyle/>
                    <a:p>
                      <a:r>
                        <a:rPr lang="en-US" sz="2000">
                          <a:latin typeface="Source Sans Pro" panose="020B0503030403020204" pitchFamily="34" charset="0"/>
                          <a:ea typeface="Source Sans Pro" panose="020B0503030403020204" pitchFamily="34" charset="0"/>
                        </a:rPr>
                        <a:t>                                                * Indicates courses in Science of Reading Pathway G (20.5 hours total)</a:t>
                      </a:r>
                      <a:endParaRPr lang="en-US">
                        <a:latin typeface="Source Sans Pro" panose="020B0503030403020204" pitchFamily="34" charset="0"/>
                        <a:ea typeface="Source Sans Pro" panose="020B0503030403020204" pitchFamily="34" charset="0"/>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704172313"/>
                  </a:ext>
                </a:extLst>
              </a:tr>
            </a:tbl>
          </a:graphicData>
        </a:graphic>
      </p:graphicFrame>
    </p:spTree>
    <p:extLst>
      <p:ext uri="{BB962C8B-B14F-4D97-AF65-F5344CB8AC3E}">
        <p14:creationId xmlns:p14="http://schemas.microsoft.com/office/powerpoint/2010/main" val="206149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48E7B-AD10-D1EC-E6B9-3EBC658A7B7C}"/>
              </a:ext>
            </a:extLst>
          </p:cNvPr>
          <p:cNvSpPr>
            <a:spLocks noGrp="1"/>
          </p:cNvSpPr>
          <p:nvPr>
            <p:ph type="title"/>
          </p:nvPr>
        </p:nvSpPr>
        <p:spPr>
          <a:xfrm>
            <a:off x="609600" y="540327"/>
            <a:ext cx="10972800" cy="535531"/>
          </a:xfrm>
        </p:spPr>
        <p:txBody>
          <a:bodyPr/>
          <a:lstStyle/>
          <a:p>
            <a:r>
              <a:rPr lang="en-US" sz="3200">
                <a:latin typeface="Source Sans Pro"/>
                <a:ea typeface="Source Sans Pro"/>
              </a:rPr>
              <a:t>Cox Campus Emergent Literacy Series-</a:t>
            </a:r>
            <a:r>
              <a:rPr lang="en-US" sz="3200">
                <a:solidFill>
                  <a:srgbClr val="C00000"/>
                </a:solidFill>
                <a:latin typeface="Source Sans Pro"/>
                <a:ea typeface="Source Sans Pro"/>
              </a:rPr>
              <a:t>School-Age</a:t>
            </a:r>
            <a:endParaRPr lang="en-US" sz="3200">
              <a:solidFill>
                <a:srgbClr val="C00000"/>
              </a:solidFill>
            </a:endParaRPr>
          </a:p>
        </p:txBody>
      </p:sp>
      <p:sp>
        <p:nvSpPr>
          <p:cNvPr id="3" name="Content Placeholder 2">
            <a:extLst>
              <a:ext uri="{FF2B5EF4-FFF2-40B4-BE49-F238E27FC236}">
                <a16:creationId xmlns:a16="http://schemas.microsoft.com/office/drawing/2014/main" id="{2F4FBB6E-EB3F-F083-5783-7765975B0200}"/>
              </a:ext>
            </a:extLst>
          </p:cNvPr>
          <p:cNvSpPr>
            <a:spLocks noGrp="1"/>
          </p:cNvSpPr>
          <p:nvPr>
            <p:ph idx="1"/>
          </p:nvPr>
        </p:nvSpPr>
        <p:spPr>
          <a:xfrm>
            <a:off x="609600" y="1378484"/>
            <a:ext cx="10972800" cy="4939189"/>
          </a:xfrm>
        </p:spPr>
        <p:txBody>
          <a:bodyPr>
            <a:normAutofit/>
          </a:bodyPr>
          <a:lstStyle/>
          <a:p>
            <a:pPr lvl="1">
              <a:buFont typeface="Arial" panose="020B0604020202020204" pitchFamily="34" charset="0"/>
              <a:buChar char="•"/>
            </a:pPr>
            <a:endParaRPr lang="en-US"/>
          </a:p>
          <a:p>
            <a:pPr lvl="1">
              <a:buFont typeface="Arial" panose="020B0604020202020204" pitchFamily="34" charset="0"/>
              <a:buChar char="•"/>
            </a:pPr>
            <a:endParaRPr lang="en-US"/>
          </a:p>
          <a:p>
            <a:pPr marL="0" indent="0">
              <a:buNone/>
            </a:pPr>
            <a:endParaRPr lang="en-US"/>
          </a:p>
          <a:p>
            <a:endParaRPr lang="en-US"/>
          </a:p>
          <a:p>
            <a:endParaRPr lang="en-US"/>
          </a:p>
          <a:p>
            <a:endParaRPr lang="en-US"/>
          </a:p>
        </p:txBody>
      </p:sp>
      <p:graphicFrame>
        <p:nvGraphicFramePr>
          <p:cNvPr id="4" name="Table 3">
            <a:extLst>
              <a:ext uri="{FF2B5EF4-FFF2-40B4-BE49-F238E27FC236}">
                <a16:creationId xmlns:a16="http://schemas.microsoft.com/office/drawing/2014/main" id="{2CCFCBA7-BA97-C94E-3742-2A448A8DCAA1}"/>
              </a:ext>
            </a:extLst>
          </p:cNvPr>
          <p:cNvGraphicFramePr>
            <a:graphicFrameLocks noGrp="1"/>
          </p:cNvGraphicFramePr>
          <p:nvPr>
            <p:extLst>
              <p:ext uri="{D42A27DB-BD31-4B8C-83A1-F6EECF244321}">
                <p14:modId xmlns:p14="http://schemas.microsoft.com/office/powerpoint/2010/main" val="1387519388"/>
              </p:ext>
            </p:extLst>
          </p:nvPr>
        </p:nvGraphicFramePr>
        <p:xfrm>
          <a:off x="528084" y="1214358"/>
          <a:ext cx="11135832" cy="829310"/>
        </p:xfrm>
        <a:graphic>
          <a:graphicData uri="http://schemas.openxmlformats.org/drawingml/2006/table">
            <a:tbl>
              <a:tblPr firstRow="1" bandRow="1">
                <a:tableStyleId>{5C22544A-7EE6-4342-B048-85BDC9FD1C3A}</a:tableStyleId>
              </a:tblPr>
              <a:tblGrid>
                <a:gridCol w="11135832">
                  <a:extLst>
                    <a:ext uri="{9D8B030D-6E8A-4147-A177-3AD203B41FA5}">
                      <a16:colId xmlns:a16="http://schemas.microsoft.com/office/drawing/2014/main" val="1797718514"/>
                    </a:ext>
                  </a:extLst>
                </a:gridCol>
              </a:tblGrid>
              <a:tr h="829310">
                <a:tc>
                  <a:txBody>
                    <a:bodyPr/>
                    <a:lstStyle/>
                    <a:p>
                      <a:r>
                        <a:rPr lang="en-US" sz="2000" b="0" i="0" u="none" strike="noStrike" noProof="0">
                          <a:solidFill>
                            <a:schemeClr val="tx1"/>
                          </a:solidFill>
                          <a:hlinkClick r:id="rId3"/>
                        </a:rPr>
                        <a:t>https://education.ohio.gov/Topics/Learning-in-Ohio/Literacy/The-Science-of-Reading/Professional-Development-in-the-Science-of-Reading</a:t>
                      </a:r>
                      <a:r>
                        <a:rPr lang="en-US" sz="2000" b="0" i="0" u="none" strike="noStrike" noProof="0">
                          <a:solidFill>
                            <a:schemeClr val="tx1"/>
                          </a:solidFill>
                        </a:rPr>
                        <a:t> </a:t>
                      </a:r>
                      <a:endParaRPr lang="en-US" sz="2000">
                        <a:solidFill>
                          <a:schemeClr val="tx1"/>
                        </a:solidFill>
                        <a:latin typeface="Source Sans Pro"/>
                        <a:ea typeface="Source Sans Pro"/>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172313"/>
                  </a:ext>
                </a:extLst>
              </a:tr>
            </a:tbl>
          </a:graphicData>
        </a:graphic>
      </p:graphicFrame>
      <p:pic>
        <p:nvPicPr>
          <p:cNvPr id="5" name="Picture 4">
            <a:extLst>
              <a:ext uri="{FF2B5EF4-FFF2-40B4-BE49-F238E27FC236}">
                <a16:creationId xmlns:a16="http://schemas.microsoft.com/office/drawing/2014/main" id="{682E96FA-B470-EC90-9F8E-E6F3187EE401}"/>
              </a:ext>
            </a:extLst>
          </p:cNvPr>
          <p:cNvPicPr>
            <a:picLocks noChangeAspect="1"/>
          </p:cNvPicPr>
          <p:nvPr/>
        </p:nvPicPr>
        <p:blipFill>
          <a:blip r:embed="rId4"/>
          <a:stretch>
            <a:fillRect/>
          </a:stretch>
        </p:blipFill>
        <p:spPr>
          <a:xfrm>
            <a:off x="5288895" y="2049555"/>
            <a:ext cx="6377828" cy="4266640"/>
          </a:xfrm>
          <a:prstGeom prst="rect">
            <a:avLst/>
          </a:prstGeom>
        </p:spPr>
      </p:pic>
      <p:pic>
        <p:nvPicPr>
          <p:cNvPr id="7" name="Picture 6" descr="Woman reading to toddlers">
            <a:extLst>
              <a:ext uri="{FF2B5EF4-FFF2-40B4-BE49-F238E27FC236}">
                <a16:creationId xmlns:a16="http://schemas.microsoft.com/office/drawing/2014/main" id="{23D41FFD-5410-033A-40A2-7F4AF566B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881" y="2182168"/>
            <a:ext cx="5081039" cy="346147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8520882"/>
      </p:ext>
    </p:extLst>
  </p:cSld>
  <p:clrMapOvr>
    <a:masterClrMapping/>
  </p:clrMapOvr>
</p:sld>
</file>

<file path=ppt/theme/theme1.xml><?xml version="1.0" encoding="utf-8"?>
<a:theme xmlns:a="http://schemas.openxmlformats.org/drawingml/2006/main" name="Heart of it All Deck">
  <a:themeElements>
    <a:clrScheme name="ODJFS FY24">
      <a:dk1>
        <a:sysClr val="windowText" lastClr="000000"/>
      </a:dk1>
      <a:lt1>
        <a:sysClr val="window" lastClr="FFFFFF"/>
      </a:lt1>
      <a:dk2>
        <a:srgbClr val="525051"/>
      </a:dk2>
      <a:lt2>
        <a:srgbClr val="A1A1A1"/>
      </a:lt2>
      <a:accent1>
        <a:srgbClr val="0E3F75"/>
      </a:accent1>
      <a:accent2>
        <a:srgbClr val="C12637"/>
      </a:accent2>
      <a:accent3>
        <a:srgbClr val="0098D3"/>
      </a:accent3>
      <a:accent4>
        <a:srgbClr val="729364"/>
      </a:accent4>
      <a:accent5>
        <a:srgbClr val="EBA70E"/>
      </a:accent5>
      <a:accent6>
        <a:srgbClr val="69C2C6"/>
      </a:accent6>
      <a:hlink>
        <a:srgbClr val="0000FF"/>
      </a:hlink>
      <a:folHlink>
        <a:srgbClr val="70001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art of it All Deck">
  <a:themeElements>
    <a:clrScheme name="Custom 8">
      <a:dk1>
        <a:sysClr val="windowText" lastClr="000000"/>
      </a:dk1>
      <a:lt1>
        <a:sysClr val="window" lastClr="FFFFFF"/>
      </a:lt1>
      <a:dk2>
        <a:srgbClr val="525051"/>
      </a:dk2>
      <a:lt2>
        <a:srgbClr val="A1A1A1"/>
      </a:lt2>
      <a:accent1>
        <a:srgbClr val="0E3F75"/>
      </a:accent1>
      <a:accent2>
        <a:srgbClr val="C12637"/>
      </a:accent2>
      <a:accent3>
        <a:srgbClr val="0098D3"/>
      </a:accent3>
      <a:accent4>
        <a:srgbClr val="729364"/>
      </a:accent4>
      <a:accent5>
        <a:srgbClr val="EBA70E"/>
      </a:accent5>
      <a:accent6>
        <a:srgbClr val="69C2C6"/>
      </a:accent6>
      <a:hlink>
        <a:srgbClr val="0000FF"/>
      </a:hlink>
      <a:folHlink>
        <a:srgbClr val="70001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eart of it All Deck">
  <a:themeElements>
    <a:clrScheme name="ODJFS FY24">
      <a:dk1>
        <a:sysClr val="windowText" lastClr="000000"/>
      </a:dk1>
      <a:lt1>
        <a:sysClr val="window" lastClr="FFFFFF"/>
      </a:lt1>
      <a:dk2>
        <a:srgbClr val="525051"/>
      </a:dk2>
      <a:lt2>
        <a:srgbClr val="A1A1A1"/>
      </a:lt2>
      <a:accent1>
        <a:srgbClr val="0E3F75"/>
      </a:accent1>
      <a:accent2>
        <a:srgbClr val="C12637"/>
      </a:accent2>
      <a:accent3>
        <a:srgbClr val="0098D3"/>
      </a:accent3>
      <a:accent4>
        <a:srgbClr val="729364"/>
      </a:accent4>
      <a:accent5>
        <a:srgbClr val="EBA70E"/>
      </a:accent5>
      <a:accent6>
        <a:srgbClr val="69C2C6"/>
      </a:accent6>
      <a:hlink>
        <a:srgbClr val="0000FF"/>
      </a:hlink>
      <a:folHlink>
        <a:srgbClr val="70001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Heart of it All Deck">
  <a:themeElements>
    <a:clrScheme name="ODJFS FY24">
      <a:dk1>
        <a:sysClr val="windowText" lastClr="000000"/>
      </a:dk1>
      <a:lt1>
        <a:sysClr val="window" lastClr="FFFFFF"/>
      </a:lt1>
      <a:dk2>
        <a:srgbClr val="525051"/>
      </a:dk2>
      <a:lt2>
        <a:srgbClr val="A1A1A1"/>
      </a:lt2>
      <a:accent1>
        <a:srgbClr val="0E3F75"/>
      </a:accent1>
      <a:accent2>
        <a:srgbClr val="C12637"/>
      </a:accent2>
      <a:accent3>
        <a:srgbClr val="0098D3"/>
      </a:accent3>
      <a:accent4>
        <a:srgbClr val="729364"/>
      </a:accent4>
      <a:accent5>
        <a:srgbClr val="EBA70E"/>
      </a:accent5>
      <a:accent6>
        <a:srgbClr val="69C2C6"/>
      </a:accent6>
      <a:hlink>
        <a:srgbClr val="0000FF"/>
      </a:hlink>
      <a:folHlink>
        <a:srgbClr val="70001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928AED58963B47B1330C95D583A44D" ma:contentTypeVersion="15" ma:contentTypeDescription="Create a new document." ma:contentTypeScope="" ma:versionID="b56dc11ce41463f84d75796163607029">
  <xsd:schema xmlns:xsd="http://www.w3.org/2001/XMLSchema" xmlns:xs="http://www.w3.org/2001/XMLSchema" xmlns:p="http://schemas.microsoft.com/office/2006/metadata/properties" xmlns:ns2="a1db095a-9a7a-4015-a49e-f738957d9857" xmlns:ns3="538788db-1a93-4fb0-98d5-b39549533c2e" targetNamespace="http://schemas.microsoft.com/office/2006/metadata/properties" ma:root="true" ma:fieldsID="80cfc8d95e30487d249a65ae865a40af" ns2:_="" ns3:_="">
    <xsd:import namespace="a1db095a-9a7a-4015-a49e-f738957d9857"/>
    <xsd:import namespace="538788db-1a93-4fb0-98d5-b39549533c2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b095a-9a7a-4015-a49e-f738957d98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8788db-1a93-4fb0-98d5-b39549533c2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fcbe353-f375-4387-9ca9-3c8550f23464}" ma:internalName="TaxCatchAll" ma:showField="CatchAllData" ma:web="538788db-1a93-4fb0-98d5-b39549533c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1db095a-9a7a-4015-a49e-f738957d9857">
      <Terms xmlns="http://schemas.microsoft.com/office/infopath/2007/PartnerControls"/>
    </lcf76f155ced4ddcb4097134ff3c332f>
    <TaxCatchAll xmlns="538788db-1a93-4fb0-98d5-b39549533c2e" xsi:nil="true"/>
  </documentManagement>
</p:properties>
</file>

<file path=customXml/itemProps1.xml><?xml version="1.0" encoding="utf-8"?>
<ds:datastoreItem xmlns:ds="http://schemas.openxmlformats.org/officeDocument/2006/customXml" ds:itemID="{D92792F4-5250-452D-B59C-3B17DC37FB7C}">
  <ds:schemaRefs>
    <ds:schemaRef ds:uri="538788db-1a93-4fb0-98d5-b39549533c2e"/>
    <ds:schemaRef ds:uri="a1db095a-9a7a-4015-a49e-f738957d98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F7A4F7B-AC7C-4E84-9D36-8C5DD8D77D74}">
  <ds:schemaRefs>
    <ds:schemaRef ds:uri="http://schemas.microsoft.com/sharepoint/v3/contenttype/forms"/>
  </ds:schemaRefs>
</ds:datastoreItem>
</file>

<file path=customXml/itemProps3.xml><?xml version="1.0" encoding="utf-8"?>
<ds:datastoreItem xmlns:ds="http://schemas.openxmlformats.org/officeDocument/2006/customXml" ds:itemID="{D4550591-F3FD-488F-B809-E2833BB95B67}">
  <ds:schemaRefs>
    <ds:schemaRef ds:uri="538788db-1a93-4fb0-98d5-b39549533c2e"/>
    <ds:schemaRef ds:uri="a1db095a-9a7a-4015-a49e-f738957d98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257</TotalTime>
  <Words>4749</Words>
  <Application>Microsoft Office PowerPoint</Application>
  <PresentationFormat>Widescreen</PresentationFormat>
  <Paragraphs>666</Paragraphs>
  <Slides>36</Slides>
  <Notes>19</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36</vt:i4>
      </vt:variant>
    </vt:vector>
  </HeadingPairs>
  <TitlesOfParts>
    <vt:vector size="55" baseType="lpstr">
      <vt:lpstr>Aptos</vt:lpstr>
      <vt:lpstr>Arial</vt:lpstr>
      <vt:lpstr>Calibri</vt:lpstr>
      <vt:lpstr>Calibri Light</vt:lpstr>
      <vt:lpstr>Chronicle Display Black</vt:lpstr>
      <vt:lpstr>Courier New</vt:lpstr>
      <vt:lpstr>lato</vt:lpstr>
      <vt:lpstr>Open Sans</vt:lpstr>
      <vt:lpstr>Open Sans Extrabold</vt:lpstr>
      <vt:lpstr>Source Sans Pro</vt:lpstr>
      <vt:lpstr>Source Sans Pro SemiBold</vt:lpstr>
      <vt:lpstr>Source Sans Pro SemiBold</vt:lpstr>
      <vt:lpstr>Symbol</vt:lpstr>
      <vt:lpstr>Times New Roman</vt:lpstr>
      <vt:lpstr>Wingdings</vt:lpstr>
      <vt:lpstr>Heart of it All Deck</vt:lpstr>
      <vt:lpstr>Heart of it All Deck</vt:lpstr>
      <vt:lpstr>Heart of it All Deck</vt:lpstr>
      <vt:lpstr>5_Heart of it All Deck</vt:lpstr>
      <vt:lpstr>PowerPoint Presentation</vt:lpstr>
      <vt:lpstr>Agenda</vt:lpstr>
      <vt:lpstr>PowerPoint Presentation</vt:lpstr>
      <vt:lpstr>SCIENCE OF READING Grant - Background</vt:lpstr>
      <vt:lpstr>SCIENCE OF READING Grant - NEW FUNDING</vt:lpstr>
      <vt:lpstr>SCIENCE OF READING Grant - Overview and Requirements</vt:lpstr>
      <vt:lpstr>Cox Campus Emergent Literacy Series-INFANT/TODDLER</vt:lpstr>
      <vt:lpstr>Cox Campus Emergent Literacy Series-PRESCHOOL</vt:lpstr>
      <vt:lpstr>Cox Campus Emergent Literacy Series-School-Age</vt:lpstr>
      <vt:lpstr>SCIENCE OF READING Grant – GRANT AMOUNTS</vt:lpstr>
      <vt:lpstr>Science of reading grant- application Process</vt:lpstr>
      <vt:lpstr>Science of reading grant - timeline</vt:lpstr>
      <vt:lpstr>PowerPoint Presentation</vt:lpstr>
      <vt:lpstr>objectives</vt:lpstr>
      <vt:lpstr>Approach</vt:lpstr>
      <vt:lpstr>PowerPoint Presentation</vt:lpstr>
      <vt:lpstr>plan for Licensing integration</vt:lpstr>
      <vt:lpstr>Category-based core rules</vt:lpstr>
      <vt:lpstr>Division and chapter structure</vt:lpstr>
      <vt:lpstr>First principle:  read the fewest number of rules to get/keep license/Certification/approval</vt:lpstr>
      <vt:lpstr>Current order of review</vt:lpstr>
      <vt:lpstr>TENTATIVE Early care and education timeline</vt:lpstr>
      <vt:lpstr>PowerPoint Presentation</vt:lpstr>
      <vt:lpstr>Big Goals Overview</vt:lpstr>
      <vt:lpstr>IMPROVE KINDERGARTEN READINESS</vt:lpstr>
      <vt:lpstr>SUTQ BY THE NUMBERS</vt:lpstr>
      <vt:lpstr>Curriculum RFP</vt:lpstr>
      <vt:lpstr>SAMPLE FORMS- SUTQ</vt:lpstr>
      <vt:lpstr>Child care choice voucher program Update</vt:lpstr>
      <vt:lpstr>Early Childhood Education grant Update</vt:lpstr>
      <vt:lpstr>2024 Changes for Early care and education  income eligibility</vt:lpstr>
      <vt:lpstr>Examples: PFCC Intake application</vt:lpstr>
      <vt:lpstr>Examples: CCCP Intake application</vt:lpstr>
      <vt:lpstr>Changes to the Provider agreement</vt:lpstr>
      <vt:lpstr>Changes to the dCY 01115 Early Care and Education Services Release of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Gladden, Jeremy</dc:creator>
  <cp:lastModifiedBy>Leatherman, Alicia</cp:lastModifiedBy>
  <cp:revision>173</cp:revision>
  <cp:lastPrinted>2023-06-01T12:39:21Z</cp:lastPrinted>
  <dcterms:created xsi:type="dcterms:W3CDTF">2019-10-25T18:01:05Z</dcterms:created>
  <dcterms:modified xsi:type="dcterms:W3CDTF">2024-10-22T17:55:56Z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0x010100C6928AED58963B47B1330C95D583A44D</vt:lpwstr>
  </property>
  <property fmtid="{D5CDD505-2E9C-101B-9397-08002B2CF9AE}" pid="3" name="MediaServiceImageTags">
    <vt:lpwstr/>
  </property>
  <property fmtid="{D5CDD505-2E9C-101B-9397-08002B2CF9AE}" pid="4" name="MSIP_Label_ea60d57e-af5b-4752-ac57-3e4f28ca11dc_SiteId">
    <vt:lpwstr>36da45f1-dd2c-4d1f-af13-5abe46b99921</vt:lpwstr>
  </property>
  <property fmtid="{D5CDD505-2E9C-101B-9397-08002B2CF9AE}" pid="5" name="MSIP_Label_ea60d57e-af5b-4752-ac57-3e4f28ca11dc_Method">
    <vt:lpwstr>Standard</vt:lpwstr>
  </property>
  <property fmtid="{D5CDD505-2E9C-101B-9397-08002B2CF9AE}" pid="6" name="MSIP_Label_ea60d57e-af5b-4752-ac57-3e4f28ca11dc_Enabled">
    <vt:lpwstr>true</vt:lpwstr>
  </property>
  <property fmtid="{D5CDD505-2E9C-101B-9397-08002B2CF9AE}" pid="7" name="MSIP_Label_ea60d57e-af5b-4752-ac57-3e4f28ca11dc_Name">
    <vt:lpwstr>ea60d57e-af5b-4752-ac57-3e4f28ca11dc</vt:lpwstr>
  </property>
  <property fmtid="{D5CDD505-2E9C-101B-9397-08002B2CF9AE}" pid="8" name="MSIP_Label_ea60d57e-af5b-4752-ac57-3e4f28ca11dc_SetDate">
    <vt:lpwstr>2024-03-03T18:13:59Z</vt:lpwstr>
  </property>
  <property fmtid="{D5CDD505-2E9C-101B-9397-08002B2CF9AE}" pid="9" name="MSIP_Label_ea60d57e-af5b-4752-ac57-3e4f28ca11dc_ContentBits">
    <vt:lpwstr>0</vt:lpwstr>
  </property>
  <property fmtid="{D5CDD505-2E9C-101B-9397-08002B2CF9AE}" pid="10" name="MSIP_Label_ea60d57e-af5b-4752-ac57-3e4f28ca11dc_ActionId">
    <vt:lpwstr>280db4fb-0452-4b5d-b607-143859eedc8a</vt:lpwstr>
  </property>
</Properties>
</file>