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7010400" cy="9296400"/>
  <p:embeddedFontLst>
    <p:embeddedFont>
      <p:font typeface="Calibri" panose="020F0502020204030204" pitchFamily="34" charset="0"/>
      <p:regular r:id="rId39"/>
      <p:bold r:id="rId40"/>
      <p:italic r:id="rId41"/>
      <p:boldItalic r:id="rId42"/>
    </p:embeddedFont>
    <p:embeddedFont>
      <p:font typeface="Lato" panose="020B0604020202020204" charset="0"/>
      <p:regular r:id="rId43"/>
      <p:bold r:id="rId44"/>
      <p:italic r:id="rId45"/>
      <p:boldItalic r:id="rId46"/>
    </p:embeddedFont>
    <p:embeddedFont>
      <p:font typeface="Open Sans" panose="020B0604020202020204" charset="0"/>
      <p:regular r:id="rId47"/>
      <p:bold r:id="rId48"/>
      <p:italic r:id="rId49"/>
      <p:boldItalic r:id="rId50"/>
    </p:embeddedFont>
    <p:embeddedFont>
      <p:font typeface="Proxima Nova"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E1572D-529F-4A17-A8F8-8C98DDCE6DE3}">
  <a:tblStyle styleId="{91E1572D-529F-4A17-A8F8-8C98DDCE6DE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B"/>
          </a:solidFill>
        </a:fill>
      </a:tcStyle>
    </a:wholeTbl>
    <a:band1H>
      <a:tcTxStyle/>
      <a:tcStyle>
        <a:tcBdr/>
        <a:fill>
          <a:solidFill>
            <a:srgbClr val="CACDD5"/>
          </a:solidFill>
        </a:fill>
      </a:tcStyle>
    </a:band1H>
    <a:band2H>
      <a:tcTxStyle/>
      <a:tcStyle>
        <a:tcBdr/>
      </a:tcStyle>
    </a:band2H>
    <a:band1V>
      <a:tcTxStyle/>
      <a:tcStyle>
        <a:tcBdr/>
        <a:fill>
          <a:solidFill>
            <a:srgbClr val="CACDD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37" cy="466435"/>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7" y="0"/>
            <a:ext cx="3037837" cy="466435"/>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47" y="1162046"/>
            <a:ext cx="5575297" cy="313690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37" cy="466435"/>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200" b="0" i="0" u="none" strike="noStrike" cap="none">
              <a:solidFill>
                <a:srgbClr val="000000"/>
              </a:solidFill>
              <a:latin typeface="Calibri"/>
              <a:ea typeface="Calibri"/>
              <a:cs typeface="Calibri"/>
              <a:sym typeface="Calibri"/>
            </a:endParaRPr>
          </a:p>
        </p:txBody>
      </p:sp>
      <p:sp>
        <p:nvSpPr>
          <p:cNvPr id="9" name="Google Shape;9;n"/>
          <p:cNvSpPr txBox="1">
            <a:spLocks noGrp="1"/>
          </p:cNvSpPr>
          <p:nvPr>
            <p:ph type="hdr" idx="4"/>
          </p:nvPr>
        </p:nvSpPr>
        <p:spPr>
          <a:xfrm>
            <a:off x="0" y="0"/>
            <a:ext cx="3038478" cy="46672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n"/>
          <p:cNvSpPr txBox="1">
            <a:spLocks noGrp="1"/>
          </p:cNvSpPr>
          <p:nvPr>
            <p:ph type="dt" idx="5"/>
          </p:nvPr>
        </p:nvSpPr>
        <p:spPr>
          <a:xfrm>
            <a:off x="3970333" y="0"/>
            <a:ext cx="3038478" cy="46672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n"/>
          <p:cNvSpPr>
            <a:spLocks noGrp="1" noRot="1" noChangeAspect="1"/>
          </p:cNvSpPr>
          <p:nvPr>
            <p:ph type="sldImg" idx="6"/>
          </p:nvPr>
        </p:nvSpPr>
        <p:spPr>
          <a:xfrm>
            <a:off x="717547" y="1162046"/>
            <a:ext cx="5575297" cy="313690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 name="Google Shape;12;n"/>
          <p:cNvSpPr txBox="1">
            <a:spLocks noGrp="1"/>
          </p:cNvSpPr>
          <p:nvPr>
            <p:ph type="body" idx="7"/>
          </p:nvPr>
        </p:nvSpPr>
        <p:spPr>
          <a:xfrm>
            <a:off x="701673" y="4473573"/>
            <a:ext cx="5607045" cy="36607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3" name="Google Shape;13;n"/>
          <p:cNvSpPr txBox="1">
            <a:spLocks noGrp="1"/>
          </p:cNvSpPr>
          <p:nvPr>
            <p:ph type="ftr" idx="8"/>
          </p:nvPr>
        </p:nvSpPr>
        <p:spPr>
          <a:xfrm>
            <a:off x="0" y="8829675"/>
            <a:ext cx="3038478" cy="46672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n"/>
          <p:cNvSpPr txBox="1">
            <a:spLocks noGrp="1"/>
          </p:cNvSpPr>
          <p:nvPr>
            <p:ph type="sldNum" idx="9"/>
          </p:nvPr>
        </p:nvSpPr>
        <p:spPr>
          <a:xfrm>
            <a:off x="3970333" y="8829675"/>
            <a:ext cx="3038478" cy="4667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2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asq@helpmegrow.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ap.org/en/advocacy/child-and-adolescent-healthy-mental-development/aap-aacap-cha-declaration-of-a-national-emergency-in-child-and-adolescent-mental-health/"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learn.coxcampus.org/register/"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coxcampus.org/support/courses-approved-on-occrra/" TargetMode="External"/><Relationship Id="rId4" Type="http://schemas.openxmlformats.org/officeDocument/2006/relationships/hyperlink" Target="https://coxcampus.org/support-categories/ohio-occrra/"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720725" y="1165225"/>
            <a:ext cx="5591175" cy="3144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endParaRPr/>
          </a:p>
        </p:txBody>
      </p:sp>
      <p:sp>
        <p:nvSpPr>
          <p:cNvPr id="59" name="Google Shape;59;p1: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a:t>
            </a:fld>
            <a:endParaRPr/>
          </a:p>
        </p:txBody>
      </p:sp>
      <p:sp>
        <p:nvSpPr>
          <p:cNvPr id="60" name="Google Shape;60;p1: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For families, the Sparkler: Play for Parenting app makes it easy to complete the free ASQ with their child using a mobile device. The app also offers activities to encourage a child's developmental growth.</a:t>
            </a:r>
            <a:endParaRPr b="0"/>
          </a:p>
          <a:p>
            <a:pPr marL="0" lvl="0" indent="0" algn="l" rtl="0">
              <a:lnSpc>
                <a:spcPct val="100000"/>
              </a:lnSpc>
              <a:spcBef>
                <a:spcPts val="0"/>
              </a:spcBef>
              <a:spcAft>
                <a:spcPts val="0"/>
              </a:spcAft>
              <a:buClr>
                <a:srgbClr val="000000"/>
              </a:buClr>
              <a:buSzPts val="1200"/>
              <a:buFont typeface="Calibri"/>
              <a:buNone/>
            </a:pP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For providers, signing up to become a program partner provides access to a Sparkler dashboard. With parental consent, the dashboard allows for viewing ASQs completed by families or completing ASQs of children in your care.</a:t>
            </a:r>
            <a:endParaRPr b="0"/>
          </a:p>
          <a:p>
            <a:pPr marL="0" lvl="0" indent="0" algn="l" rtl="0">
              <a:lnSpc>
                <a:spcPct val="100000"/>
              </a:lnSpc>
              <a:spcBef>
                <a:spcPts val="0"/>
              </a:spcBef>
              <a:spcAft>
                <a:spcPts val="0"/>
              </a:spcAft>
              <a:buClr>
                <a:srgbClr val="000000"/>
              </a:buClr>
              <a:buSzPts val="1200"/>
              <a:buFont typeface="Calibri"/>
              <a:buNone/>
            </a:pPr>
            <a:endParaRPr/>
          </a:p>
        </p:txBody>
      </p:sp>
      <p:sp>
        <p:nvSpPr>
          <p:cNvPr id="155" name="Google Shape;155;p10: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10</a:t>
            </a:fld>
            <a:endParaRPr/>
          </a:p>
        </p:txBody>
      </p:sp>
      <p:sp>
        <p:nvSpPr>
          <p:cNvPr id="156" name="Google Shape;156;p10: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701043" y="4473894"/>
            <a:ext cx="5608316" cy="36604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701043" y="4473894"/>
            <a:ext cx="5608316" cy="36604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Let’s look at what happens after a parent completes a screening. Once they answer all questions and press “Submit,” the ASQ is automatically scored. A family-facing report is generated and the screening results are sent to the Sparkler dashboard that BB and any providers connected with the family has access to.  The parent will receive a coaching message through Sparkler that the results have been received and to respond with a day/time that would be convenient for them to receive a phone call to discuss the results. Then a BB Developmental Screening Specialist will reach out to share the family-facing report and discuss results of the screening. If necessary, they will help connect the family with additional supports such as EI or HV or local resources through our CRD. During the call, a Follow-up Summary form is completed. All providers are able to view this form and any notes within the form. Families then continue playing and learning within the app. They will receive tickler reminders when the next age-interval ASQ is ready to be completed. </a:t>
            </a:r>
            <a:endParaRPr b="0"/>
          </a:p>
          <a:p>
            <a:pPr marL="0" lvl="0" indent="0" algn="l" rtl="0">
              <a:lnSpc>
                <a:spcPct val="100000"/>
              </a:lnSpc>
              <a:spcBef>
                <a:spcPts val="0"/>
              </a:spcBef>
              <a:spcAft>
                <a:spcPts val="0"/>
              </a:spcAft>
              <a:buClr>
                <a:srgbClr val="000000"/>
              </a:buClr>
              <a:buSzPts val="1200"/>
              <a:buFont typeface="Calibri"/>
              <a:buNone/>
            </a:pPr>
            <a:br>
              <a:rPr lang="en-US" b="0"/>
            </a:br>
            <a:endParaRPr/>
          </a:p>
        </p:txBody>
      </p:sp>
      <p:sp>
        <p:nvSpPr>
          <p:cNvPr id="175" name="Google Shape;175;p13: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13</a:t>
            </a:fld>
            <a:endParaRPr/>
          </a:p>
        </p:txBody>
      </p:sp>
      <p:sp>
        <p:nvSpPr>
          <p:cNvPr id="176" name="Google Shape;176;p13: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4: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There are many benefits to using Ohio’s ASQ platform and we hope that your program decides to become a Sparkler Partner Program! </a:t>
            </a:r>
            <a:endParaRPr b="0"/>
          </a:p>
          <a:p>
            <a:pPr marL="0" lvl="0" indent="0" algn="l" rtl="0">
              <a:lnSpc>
                <a:spcPct val="100000"/>
              </a:lnSpc>
              <a:spcBef>
                <a:spcPts val="0"/>
              </a:spcBef>
              <a:spcAft>
                <a:spcPts val="0"/>
              </a:spcAft>
              <a:buClr>
                <a:srgbClr val="000000"/>
              </a:buClr>
              <a:buSzPts val="1200"/>
              <a:buFont typeface="Calibri"/>
              <a:buNone/>
            </a:pPr>
            <a:br>
              <a:rPr lang="en-US"/>
            </a:br>
            <a:endParaRPr/>
          </a:p>
        </p:txBody>
      </p:sp>
      <p:sp>
        <p:nvSpPr>
          <p:cNvPr id="183" name="Google Shape;183;p14: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14</a:t>
            </a:fld>
            <a:endParaRPr/>
          </a:p>
        </p:txBody>
      </p:sp>
      <p:sp>
        <p:nvSpPr>
          <p:cNvPr id="184" name="Google Shape;184;p14: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5: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We have a variety of supports available for providers to ensure utilizing Sparkler and the ASQ is easy for both families and providers. </a:t>
            </a:r>
            <a:endParaRPr b="0"/>
          </a:p>
          <a:p>
            <a:pPr marL="22860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a:solidFill>
                  <a:srgbClr val="000000"/>
                </a:solidFill>
                <a:latin typeface="Calibri"/>
                <a:ea typeface="Calibri"/>
                <a:cs typeface="Calibri"/>
                <a:sym typeface="Calibri"/>
              </a:rPr>
              <a:t>Once Sparkler is launched next week, you will find a wealth of information and helpful resources on our Help Me Grow website. We have created an ASQ page just for providers. You can access the page using the URL or QR code shown on your screen now. </a:t>
            </a:r>
            <a:endParaRPr/>
          </a:p>
          <a:p>
            <a:pPr marL="22860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a:solidFill>
                  <a:srgbClr val="000000"/>
                </a:solidFill>
                <a:latin typeface="Calibri"/>
                <a:ea typeface="Calibri"/>
                <a:cs typeface="Calibri"/>
                <a:sym typeface="Calibri"/>
              </a:rPr>
              <a:t>After completing the Program Partner form and setting up your account, you can schedule a 1:1 session for your program to assist you in getting started with the Sparkler dashboard and viewing ASQs. If you need training on the ASQ tools, please contact your local Childcare Resource and Referral agency or your State Support team. </a:t>
            </a:r>
            <a:endParaRPr/>
          </a:p>
          <a:p>
            <a:pPr marL="22860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a:solidFill>
                  <a:srgbClr val="000000"/>
                </a:solidFill>
                <a:latin typeface="Calibri"/>
                <a:ea typeface="Calibri"/>
                <a:cs typeface="Calibri"/>
                <a:sym typeface="Calibri"/>
              </a:rPr>
              <a:t>If you have general questions about Ohio's ASQ Online service and/or the Sparkler dashboard, you can join me every Wednesday at 1:30pm for open office hours. Drop in to ask a question, hear implementation ideas from others professionals or share your ASQ success story.</a:t>
            </a:r>
            <a:endParaRPr/>
          </a:p>
          <a:p>
            <a:pPr marL="228600" lvl="0" indent="-228600" algn="l" rtl="0">
              <a:lnSpc>
                <a:spcPct val="100000"/>
              </a:lnSpc>
              <a:spcBef>
                <a:spcPts val="0"/>
              </a:spcBef>
              <a:spcAft>
                <a:spcPts val="0"/>
              </a:spcAft>
              <a:buClr>
                <a:srgbClr val="000000"/>
              </a:buClr>
              <a:buSzPts val="1200"/>
              <a:buFont typeface="Calibri"/>
              <a:buAutoNum type="arabicPeriod"/>
            </a:pPr>
            <a:r>
              <a:rPr lang="en-US" sz="1200" b="0" i="0" u="none" strike="noStrike" cap="none">
                <a:solidFill>
                  <a:srgbClr val="000000"/>
                </a:solidFill>
                <a:latin typeface="Calibri"/>
                <a:ea typeface="Calibri"/>
                <a:cs typeface="Calibri"/>
                <a:sym typeface="Calibri"/>
              </a:rPr>
              <a:t>Finally, you can email us at </a:t>
            </a:r>
            <a:r>
              <a:rPr lang="en-US" sz="1200" b="0" i="0" u="sng" strike="noStrike" cap="none">
                <a:solidFill>
                  <a:schemeClr val="hlink"/>
                </a:solidFill>
                <a:latin typeface="Calibri"/>
                <a:ea typeface="Calibri"/>
                <a:cs typeface="Calibri"/>
                <a:sym typeface="Calibri"/>
                <a:hlinkClick r:id="rId3"/>
              </a:rPr>
              <a:t>asq@helpmegrow.org</a:t>
            </a:r>
            <a:r>
              <a:rPr lang="en-US" sz="1200" b="0" i="0" u="none" strike="noStrike" cap="none">
                <a:solidFill>
                  <a:srgbClr val="000000"/>
                </a:solidFill>
                <a:latin typeface="Calibri"/>
                <a:ea typeface="Calibri"/>
                <a:cs typeface="Calibri"/>
                <a:sym typeface="Calibri"/>
              </a:rPr>
              <a:t> </a:t>
            </a:r>
            <a:br>
              <a:rPr lang="en-US" sz="1200" b="0" i="0" u="none" strike="noStrike" cap="none">
                <a:solidFill>
                  <a:srgbClr val="000000"/>
                </a:solidFill>
                <a:latin typeface="Calibri"/>
                <a:ea typeface="Calibri"/>
                <a:cs typeface="Calibri"/>
                <a:sym typeface="Calibri"/>
              </a:rPr>
            </a:br>
            <a:endParaRPr sz="1200" b="0" i="0" u="none" strike="noStrike" cap="none">
              <a:solidFill>
                <a:srgbClr val="000000"/>
              </a:solidFill>
              <a:latin typeface="Calibri"/>
              <a:ea typeface="Calibri"/>
              <a:cs typeface="Calibri"/>
              <a:sym typeface="Calibri"/>
            </a:endParaRPr>
          </a:p>
        </p:txBody>
      </p:sp>
      <p:sp>
        <p:nvSpPr>
          <p:cNvPr id="191" name="Google Shape;191;p15: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15</a:t>
            </a:fld>
            <a:endParaRPr/>
          </a:p>
        </p:txBody>
      </p:sp>
      <p:sp>
        <p:nvSpPr>
          <p:cNvPr id="192" name="Google Shape;192;p15: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a:spLocks noGrp="1" noRot="1" noChangeAspect="1"/>
          </p:cNvSpPr>
          <p:nvPr>
            <p:ph type="sldImg" idx="2"/>
          </p:nvPr>
        </p:nvSpPr>
        <p:spPr>
          <a:xfrm>
            <a:off x="720725" y="1165225"/>
            <a:ext cx="5591175" cy="3144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6: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endParaRPr/>
          </a:p>
        </p:txBody>
      </p:sp>
      <p:sp>
        <p:nvSpPr>
          <p:cNvPr id="200" name="Google Shape;200;p16: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16</a:t>
            </a:fld>
            <a:endParaRPr/>
          </a:p>
        </p:txBody>
      </p:sp>
      <p:sp>
        <p:nvSpPr>
          <p:cNvPr id="201" name="Google Shape;201;p16: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7: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a:t>Infant and Early Childhood Mental Health Consultation is a prevention based approach that pairs a mental health consultant with adults who work with infants and young children in the different settings where they learn and grow. Mental health consultation isn’t about fixing kids.  It isn’t therapy.  The goal of mental health consultation is to provide supports </a:t>
            </a:r>
            <a:r>
              <a:rPr lang="en-US" b="1" i="1" u="sng"/>
              <a:t>before</a:t>
            </a:r>
            <a:r>
              <a:rPr lang="en-US"/>
              <a:t> a child is labeled or diagnosed. </a:t>
            </a:r>
            <a:r>
              <a:rPr lang="en-US" b="0" i="0">
                <a:solidFill>
                  <a:srgbClr val="333333"/>
                </a:solidFill>
                <a:latin typeface="Arial"/>
                <a:ea typeface="Arial"/>
                <a:cs typeface="Arial"/>
                <a:sym typeface="Arial"/>
              </a:rPr>
              <a:t>A</a:t>
            </a:r>
            <a:r>
              <a:rPr lang="en-US" b="1" i="0">
                <a:solidFill>
                  <a:srgbClr val="333333"/>
                </a:solidFill>
                <a:latin typeface="Arial"/>
                <a:ea typeface="Arial"/>
                <a:cs typeface="Arial"/>
                <a:sym typeface="Arial"/>
              </a:rPr>
              <a:t> </a:t>
            </a:r>
            <a:r>
              <a:rPr lang="en-US" b="0" i="0">
                <a:solidFill>
                  <a:srgbClr val="333333"/>
                </a:solidFill>
                <a:latin typeface="Arial"/>
                <a:ea typeface="Arial"/>
                <a:cs typeface="Arial"/>
                <a:sym typeface="Arial"/>
              </a:rPr>
              <a:t>coalition of the nation's leading experts in pediatric health</a:t>
            </a:r>
            <a:r>
              <a:rPr lang="en-US" b="1" i="0">
                <a:solidFill>
                  <a:srgbClr val="333333"/>
                </a:solidFill>
                <a:latin typeface="Arial"/>
                <a:ea typeface="Arial"/>
                <a:cs typeface="Arial"/>
                <a:sym typeface="Arial"/>
              </a:rPr>
              <a:t> </a:t>
            </a:r>
            <a:r>
              <a:rPr lang="en-US" b="0" i="0">
                <a:solidFill>
                  <a:srgbClr val="333333"/>
                </a:solidFill>
                <a:latin typeface="Arial"/>
                <a:ea typeface="Arial"/>
                <a:cs typeface="Arial"/>
                <a:sym typeface="Arial"/>
              </a:rPr>
              <a:t>has issued an urgent warning</a:t>
            </a:r>
            <a:r>
              <a:rPr lang="en-US" b="0" i="0" u="sng" strike="noStrike">
                <a:solidFill>
                  <a:schemeClr val="hlink"/>
                </a:solidFill>
                <a:latin typeface="Arial"/>
                <a:ea typeface="Arial"/>
                <a:cs typeface="Arial"/>
                <a:sym typeface="Arial"/>
                <a:hlinkClick r:id="rId3"/>
              </a:rPr>
              <a:t> declaring </a:t>
            </a:r>
            <a:r>
              <a:rPr lang="en-US" b="0" i="0">
                <a:solidFill>
                  <a:srgbClr val="333333"/>
                </a:solidFill>
                <a:latin typeface="Arial"/>
                <a:ea typeface="Arial"/>
                <a:cs typeface="Arial"/>
                <a:sym typeface="Arial"/>
              </a:rPr>
              <a:t>the mental health crisis among children so dire that it has become a national emergency.</a:t>
            </a:r>
            <a:endParaRPr/>
          </a:p>
          <a:p>
            <a:pPr marL="0" lvl="0" indent="0" algn="l" rtl="0">
              <a:lnSpc>
                <a:spcPct val="100000"/>
              </a:lnSpc>
              <a:spcBef>
                <a:spcPts val="0"/>
              </a:spcBef>
              <a:spcAft>
                <a:spcPts val="0"/>
              </a:spcAft>
              <a:buClr>
                <a:srgbClr val="000000"/>
              </a:buClr>
              <a:buSzPts val="1200"/>
              <a:buFont typeface="Calibri"/>
              <a:buNone/>
            </a:pPr>
            <a:endParaRPr/>
          </a:p>
        </p:txBody>
      </p:sp>
      <p:sp>
        <p:nvSpPr>
          <p:cNvPr id="207" name="Google Shape;207;p17: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17</a:t>
            </a:fld>
            <a:endParaRPr/>
          </a:p>
        </p:txBody>
      </p:sp>
      <p:sp>
        <p:nvSpPr>
          <p:cNvPr id="208" name="Google Shape;208;p17: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8: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a:t>Infant and early childhood mental health consultants are highly trained professionals with a vast array of knowledge.  They are trained in child development, the impact of trauma and stress on families, the impact of adult/parental mental health on developing children.  They also have advanced training in working with diverse early childhood programs and settings and take into consideration cultural and community factors affecting young children. Mental health consultants also collaborate with various other community agencies to help children and families receive mental health treatment when indicated. They are also specialized in mental health practices for children, families and psychological concepts related to adults and adult functioning, among many other specialized topics.</a:t>
            </a:r>
            <a:endParaRPr/>
          </a:p>
          <a:p>
            <a:pPr marL="0" lvl="0" indent="0" algn="l" rtl="0">
              <a:lnSpc>
                <a:spcPct val="100000"/>
              </a:lnSpc>
              <a:spcBef>
                <a:spcPts val="0"/>
              </a:spcBef>
              <a:spcAft>
                <a:spcPts val="0"/>
              </a:spcAft>
              <a:buClr>
                <a:srgbClr val="000000"/>
              </a:buClr>
              <a:buSzPts val="1200"/>
              <a:buFont typeface="Calibri"/>
              <a:buNone/>
            </a:pPr>
            <a:endParaRPr/>
          </a:p>
        </p:txBody>
      </p:sp>
      <p:sp>
        <p:nvSpPr>
          <p:cNvPr id="223" name="Google Shape;223;p18: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18</a:t>
            </a:fld>
            <a:endParaRPr/>
          </a:p>
        </p:txBody>
      </p:sp>
      <p:sp>
        <p:nvSpPr>
          <p:cNvPr id="224" name="Google Shape;224;p18: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9: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a:t>There are three types of consultative services provided by IECMH consultants. Consultation can be provided to an entire program—this may be needed for a number of reasons, including but not limited to community trauma, high staff turnover rates, or administrative turnover.  If consultation is requested for many classrooms in the same program, this might also be indicative of a need for programmatic consultation. Classroom consultation benefits all children in the classroom as noted by multiple studies. When multiple children in a classroom are having difficulties, or the early educators are facing challenges, classroom consultation is warranted.  Consultation in this model provides support and services to the adults working in a classroom with the consultation being focused on helping the entire group of children and the adults in their lives. Child/family focused consultation is for a child who may be having difficulty for any number of reasons; trauma, health related issues, extreme poverty, caregivers with substance use disorder, etc.  This focused consultation aims to bring the educators, administration, and family together to gain strategies and attain resources to best help the child excel. In addition to the different types of programmatic consultation just discussed, IECMH consultants can also provide resources for both early education staff and families regarding wellness, conduct S?E screenings and assessments, provide classroom tools focused on positive social emotional outcomes, referrals to mental health treatment, when appropriate.  Consultants also take part in meetings with families and early educators, provide intervention planning and implementation, and  provide adult resilience surveys and planning.  In the event of a trauma impacted the staff, children, or community an early care and education site is located, consultants can also assist in crisis management, resources, and response.  Consultants can also provide or link you to a trainer and trainings on social emotional development that are Ohio approved, free of charge, and facilitated by a mental health specialist. </a:t>
            </a:r>
            <a:endParaRPr/>
          </a:p>
          <a:p>
            <a:pPr marL="0" lvl="0" indent="0" algn="l" rtl="0">
              <a:lnSpc>
                <a:spcPct val="100000"/>
              </a:lnSpc>
              <a:spcBef>
                <a:spcPts val="0"/>
              </a:spcBef>
              <a:spcAft>
                <a:spcPts val="0"/>
              </a:spcAft>
              <a:buClr>
                <a:srgbClr val="000000"/>
              </a:buClr>
              <a:buSzPts val="1200"/>
              <a:buFont typeface="Calibri"/>
              <a:buNone/>
            </a:pPr>
            <a:endParaRPr/>
          </a:p>
        </p:txBody>
      </p:sp>
      <p:sp>
        <p:nvSpPr>
          <p:cNvPr id="245" name="Google Shape;245;p19: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19</a:t>
            </a:fld>
            <a:endParaRPr/>
          </a:p>
        </p:txBody>
      </p:sp>
      <p:sp>
        <p:nvSpPr>
          <p:cNvPr id="246" name="Google Shape;246;p19: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endParaRPr/>
          </a:p>
        </p:txBody>
      </p:sp>
      <p:sp>
        <p:nvSpPr>
          <p:cNvPr id="66" name="Google Shape;66;p2: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
        <p:nvSpPr>
          <p:cNvPr id="67" name="Google Shape;67;p2: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a:t>Over the past few years, and particularly since the Covid 19 Pandemic, young children are facing increased mental health conditions including PTSD and anxiety. For babies and young children living in poverty, that number is even higher at 22%. Children who have mental health conditions or poor social emotional skills that are not attended to become adults with unattended mental health disorders. Studies show that for every dollar invested in early childhood mental health programming, there is a return on investment of $3.64 in prevented treatments later in life.</a:t>
            </a:r>
            <a:endParaRPr/>
          </a:p>
          <a:p>
            <a:pPr marL="0" lvl="0" indent="0" algn="l" rtl="0">
              <a:lnSpc>
                <a:spcPct val="100000"/>
              </a:lnSpc>
              <a:spcBef>
                <a:spcPts val="0"/>
              </a:spcBef>
              <a:spcAft>
                <a:spcPts val="0"/>
              </a:spcAft>
              <a:buClr>
                <a:srgbClr val="000000"/>
              </a:buClr>
              <a:buSzPts val="1200"/>
              <a:buFont typeface="Calibri"/>
              <a:buNone/>
            </a:pPr>
            <a:endParaRPr/>
          </a:p>
        </p:txBody>
      </p:sp>
      <p:sp>
        <p:nvSpPr>
          <p:cNvPr id="256" name="Google Shape;256;p20: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20</a:t>
            </a:fld>
            <a:endParaRPr/>
          </a:p>
        </p:txBody>
      </p:sp>
      <p:sp>
        <p:nvSpPr>
          <p:cNvPr id="257" name="Google Shape;257;p20: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1: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a:t>We also know that mental health affects adults in a significant manner.  Up to 25%  of early educators report signs of clinical depression (some studies after covid indicated up to 63%).  Maternal and paternal rates of depression span between 18% and 35%.  When the adults that shape the lives of young children are unwell, it is more likely that children will also be unwell. Adults are more punitive when they are overwhelmed and less able to connect with children when they need it most, this can negatively impact a child’s ability to typically and appropriately function later in life.  The good news, however, is that science shows that children who do well despite serious hardships in their life have had at least one stable and committed relationship with a supportive adult. These relationships buffer children from developmental disruption and help them develop “resilience”—the skills needed to respond to adversity and thrive.   When we ensure that adults are healthy, we are also taking the biggest and best steps to ensure that children are healthy.  Healthy children are more likely to grow up to be healthy adults.</a:t>
            </a:r>
            <a:endParaRPr/>
          </a:p>
          <a:p>
            <a:pPr marL="0" lvl="0" indent="0" algn="l" rtl="0">
              <a:lnSpc>
                <a:spcPct val="100000"/>
              </a:lnSpc>
              <a:spcBef>
                <a:spcPts val="0"/>
              </a:spcBef>
              <a:spcAft>
                <a:spcPts val="0"/>
              </a:spcAft>
              <a:buClr>
                <a:srgbClr val="000000"/>
              </a:buClr>
              <a:buSzPts val="1200"/>
              <a:buFont typeface="Calibri"/>
              <a:buNone/>
            </a:pPr>
            <a:endParaRPr/>
          </a:p>
        </p:txBody>
      </p:sp>
      <p:sp>
        <p:nvSpPr>
          <p:cNvPr id="273" name="Google Shape;273;p21: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21</a:t>
            </a:fld>
            <a:endParaRPr/>
          </a:p>
        </p:txBody>
      </p:sp>
      <p:sp>
        <p:nvSpPr>
          <p:cNvPr id="274" name="Google Shape;274;p21: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2: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Arial"/>
              <a:buNone/>
            </a:pPr>
            <a:r>
              <a:rPr lang="en-US"/>
              <a:t>Over the past few years, and particularly since the Covid 19 Pandemic, young children are facing increased mental health conditions including PTSD and anxiety. For babies and young children living in poverty, that number is even higher at 22%. Children who have mental health conditions or poor social emotional skills that are not attended to become adults with unattended mental health disorders. Studies show that for every dollar invested in early childhood mental health programming, there is a return on investment of $3.64 in prevented treatments later in life. </a:t>
            </a:r>
            <a:endParaRPr/>
          </a:p>
          <a:p>
            <a:pPr marL="342900" lvl="0" indent="-342900" algn="l" rtl="0">
              <a:lnSpc>
                <a:spcPct val="100000"/>
              </a:lnSpc>
              <a:spcBef>
                <a:spcPts val="0"/>
              </a:spcBef>
              <a:spcAft>
                <a:spcPts val="0"/>
              </a:spcAft>
              <a:buClr>
                <a:srgbClr val="000000"/>
              </a:buClr>
              <a:buSzPts val="1200"/>
              <a:buFont typeface="Arial"/>
              <a:buChar char="•"/>
            </a:pPr>
            <a:r>
              <a:rPr lang="en-US" sz="1200">
                <a:latin typeface="Calibri"/>
                <a:ea typeface="Calibri"/>
                <a:cs typeface="Calibri"/>
                <a:sym typeface="Calibri"/>
              </a:rPr>
              <a:t>In Behavioral Health Organizations around Ohio</a:t>
            </a:r>
            <a:endParaRPr/>
          </a:p>
          <a:p>
            <a:pPr marL="342900" lvl="0" indent="-342900" algn="l" rtl="0">
              <a:lnSpc>
                <a:spcPct val="100000"/>
              </a:lnSpc>
              <a:spcBef>
                <a:spcPts val="0"/>
              </a:spcBef>
              <a:spcAft>
                <a:spcPts val="0"/>
              </a:spcAft>
              <a:buClr>
                <a:srgbClr val="000000"/>
              </a:buClr>
              <a:buSzPts val="1200"/>
              <a:buFont typeface="Arial"/>
              <a:buChar char="•"/>
            </a:pPr>
            <a:r>
              <a:rPr lang="en-US" sz="1200">
                <a:latin typeface="Calibri"/>
                <a:ea typeface="Calibri"/>
                <a:cs typeface="Calibri"/>
                <a:sym typeface="Calibri"/>
              </a:rPr>
              <a:t>In each State Support Team Region (1 FTE per SST)</a:t>
            </a:r>
            <a:endParaRPr/>
          </a:p>
          <a:p>
            <a:pPr marL="342900" lvl="0" indent="-342900" algn="l" rtl="0">
              <a:lnSpc>
                <a:spcPct val="100000"/>
              </a:lnSpc>
              <a:spcBef>
                <a:spcPts val="0"/>
              </a:spcBef>
              <a:spcAft>
                <a:spcPts val="0"/>
              </a:spcAft>
              <a:buClr>
                <a:srgbClr val="000000"/>
              </a:buClr>
              <a:buSzPts val="1200"/>
              <a:buFont typeface="Arial"/>
              <a:buChar char="•"/>
            </a:pPr>
            <a:r>
              <a:rPr lang="en-US" sz="1200">
                <a:latin typeface="Calibri"/>
                <a:ea typeface="Calibri"/>
                <a:cs typeface="Calibri"/>
                <a:sym typeface="Calibri"/>
              </a:rPr>
              <a:t>In each Child Care Resource &amp; Referral Service Delivery Area (1/2 FTE per SDA)</a:t>
            </a:r>
            <a:endParaRPr/>
          </a:p>
          <a:p>
            <a:pPr marL="342900" lvl="0" indent="-342900" algn="l" rtl="0">
              <a:lnSpc>
                <a:spcPct val="100000"/>
              </a:lnSpc>
              <a:spcBef>
                <a:spcPts val="0"/>
              </a:spcBef>
              <a:spcAft>
                <a:spcPts val="0"/>
              </a:spcAft>
              <a:buClr>
                <a:srgbClr val="000000"/>
              </a:buClr>
              <a:buSzPts val="1200"/>
              <a:buFont typeface="Arial"/>
              <a:buChar char="•"/>
            </a:pPr>
            <a:r>
              <a:rPr lang="en-US" sz="1200">
                <a:latin typeface="Calibri"/>
                <a:ea typeface="Calibri"/>
                <a:cs typeface="Calibri"/>
                <a:sym typeface="Calibri"/>
              </a:rPr>
              <a:t>Serving on Early Intervention Teams and assisting in EI Evaluation &amp; Assessment</a:t>
            </a:r>
            <a:endParaRPr/>
          </a:p>
          <a:p>
            <a:pPr marL="342900" lvl="0" indent="-342900" algn="l" rtl="0">
              <a:lnSpc>
                <a:spcPct val="100000"/>
              </a:lnSpc>
              <a:spcBef>
                <a:spcPts val="0"/>
              </a:spcBef>
              <a:spcAft>
                <a:spcPts val="0"/>
              </a:spcAft>
              <a:buClr>
                <a:srgbClr val="000000"/>
              </a:buClr>
              <a:buSzPts val="1200"/>
              <a:buFont typeface="Arial"/>
              <a:buChar char="•"/>
            </a:pPr>
            <a:r>
              <a:rPr lang="en-US" sz="1200">
                <a:latin typeface="Calibri"/>
                <a:ea typeface="Calibri"/>
                <a:cs typeface="Calibri"/>
                <a:sym typeface="Calibri"/>
              </a:rPr>
              <a:t>By calling the Ohio Preschool Expulsion Prevention Partnership—see next slide</a:t>
            </a:r>
            <a:endParaRPr/>
          </a:p>
          <a:p>
            <a:pPr marL="0" lvl="0" indent="0" algn="l" rtl="0">
              <a:lnSpc>
                <a:spcPct val="100000"/>
              </a:lnSpc>
              <a:spcBef>
                <a:spcPts val="0"/>
              </a:spcBef>
              <a:spcAft>
                <a:spcPts val="0"/>
              </a:spcAft>
              <a:buClr>
                <a:srgbClr val="000000"/>
              </a:buClr>
              <a:buSzPts val="1200"/>
              <a:buFont typeface="Calibri"/>
              <a:buNone/>
            </a:pPr>
            <a:endParaRPr/>
          </a:p>
          <a:p>
            <a:pPr marL="0" lvl="0" indent="0" algn="l" rtl="0">
              <a:lnSpc>
                <a:spcPct val="100000"/>
              </a:lnSpc>
              <a:spcBef>
                <a:spcPts val="0"/>
              </a:spcBef>
              <a:spcAft>
                <a:spcPts val="0"/>
              </a:spcAft>
              <a:buClr>
                <a:srgbClr val="000000"/>
              </a:buClr>
              <a:buSzPts val="1200"/>
              <a:buFont typeface="Calibri"/>
              <a:buNone/>
            </a:pPr>
            <a:endParaRPr/>
          </a:p>
        </p:txBody>
      </p:sp>
      <p:sp>
        <p:nvSpPr>
          <p:cNvPr id="286" name="Google Shape;286;p22: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22</a:t>
            </a:fld>
            <a:endParaRPr/>
          </a:p>
        </p:txBody>
      </p:sp>
      <p:sp>
        <p:nvSpPr>
          <p:cNvPr id="287" name="Google Shape;287;p22: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3: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Times New Roman"/>
              <a:buNone/>
            </a:pPr>
            <a:r>
              <a:rPr lang="en-US">
                <a:latin typeface="Times New Roman"/>
                <a:ea typeface="Times New Roman"/>
                <a:cs typeface="Times New Roman"/>
                <a:sym typeface="Times New Roman"/>
              </a:rPr>
              <a:t>Partnership-</a:t>
            </a:r>
            <a:r>
              <a:rPr lang="en-US" sz="1200">
                <a:solidFill>
                  <a:srgbClr val="494949"/>
                </a:solidFill>
                <a:highlight>
                  <a:srgbClr val="FFFFFF"/>
                </a:highlight>
                <a:latin typeface="Times New Roman"/>
                <a:ea typeface="Times New Roman"/>
                <a:cs typeface="Times New Roman"/>
                <a:sym typeface="Times New Roman"/>
              </a:rPr>
              <a:t>The Ohio Preschool Expulsion Prevention Partnership is a free, statewide program that aims to reduce the rate of expulsions in preschool age children. This is a </a:t>
            </a:r>
            <a:r>
              <a:rPr lang="en-US" sz="1200" b="1" i="1" u="sng">
                <a:solidFill>
                  <a:srgbClr val="FF0000"/>
                </a:solidFill>
                <a:highlight>
                  <a:srgbClr val="FFFFFF"/>
                </a:highlight>
                <a:latin typeface="Times New Roman"/>
                <a:ea typeface="Times New Roman"/>
                <a:cs typeface="Times New Roman"/>
                <a:sym typeface="Times New Roman"/>
              </a:rPr>
              <a:t>rapid response</a:t>
            </a:r>
            <a:r>
              <a:rPr lang="en-US" sz="1200" b="1" i="1" u="sng">
                <a:solidFill>
                  <a:srgbClr val="494949"/>
                </a:solidFill>
                <a:highlight>
                  <a:srgbClr val="FFFFFF"/>
                </a:highlight>
                <a:latin typeface="Times New Roman"/>
                <a:ea typeface="Times New Roman"/>
                <a:cs typeface="Times New Roman"/>
                <a:sym typeface="Times New Roman"/>
              </a:rPr>
              <a:t> </a:t>
            </a:r>
            <a:r>
              <a:rPr lang="en-US" sz="1200">
                <a:solidFill>
                  <a:srgbClr val="494949"/>
                </a:solidFill>
                <a:highlight>
                  <a:srgbClr val="FFFFFF"/>
                </a:highlight>
                <a:latin typeface="Times New Roman"/>
                <a:ea typeface="Times New Roman"/>
                <a:cs typeface="Times New Roman"/>
                <a:sym typeface="Times New Roman"/>
              </a:rPr>
              <a:t>model to assist Ohio’s Early Education Programs (private, public, home based) in retaining our youngest children in care. </a:t>
            </a:r>
            <a:endParaRPr/>
          </a:p>
          <a:p>
            <a:pPr marL="0" lvl="0" indent="0" algn="l" rtl="0">
              <a:lnSpc>
                <a:spcPct val="100000"/>
              </a:lnSpc>
              <a:spcBef>
                <a:spcPts val="1200"/>
              </a:spcBef>
              <a:spcAft>
                <a:spcPts val="0"/>
              </a:spcAft>
              <a:buClr>
                <a:schemeClr val="dk1"/>
              </a:buClr>
              <a:buSzPts val="1100"/>
              <a:buFont typeface="Arial"/>
              <a:buNone/>
            </a:pPr>
            <a:r>
              <a:rPr lang="en-US" sz="1200">
                <a:solidFill>
                  <a:srgbClr val="494949"/>
                </a:solidFill>
                <a:highlight>
                  <a:srgbClr val="FFFFFF"/>
                </a:highlight>
                <a:latin typeface="Times New Roman"/>
                <a:ea typeface="Times New Roman"/>
                <a:cs typeface="Times New Roman"/>
                <a:sym typeface="Times New Roman"/>
              </a:rPr>
              <a:t>This FREE resource is available for:</a:t>
            </a:r>
            <a:endParaRPr/>
          </a:p>
          <a:p>
            <a:pPr marL="457200" lvl="0" indent="-228600" algn="l" rtl="0">
              <a:lnSpc>
                <a:spcPct val="100000"/>
              </a:lnSpc>
              <a:spcBef>
                <a:spcPts val="1200"/>
              </a:spcBef>
              <a:spcAft>
                <a:spcPts val="0"/>
              </a:spcAft>
              <a:buClr>
                <a:srgbClr val="494949"/>
              </a:buClr>
              <a:buSzPts val="1200"/>
              <a:buFont typeface="Times New Roman"/>
              <a:buNone/>
            </a:pPr>
            <a:r>
              <a:rPr lang="en-US" sz="1200">
                <a:solidFill>
                  <a:srgbClr val="494949"/>
                </a:solidFill>
                <a:highlight>
                  <a:srgbClr val="FFFFFF"/>
                </a:highlight>
                <a:latin typeface="Times New Roman"/>
                <a:ea typeface="Times New Roman"/>
                <a:cs typeface="Times New Roman"/>
                <a:sym typeface="Times New Roman"/>
              </a:rPr>
              <a:t>Any licensed preschool or family child care provider licensed by Ohio Department of Job and Family Services (ODJFS) or Ohio Department of Education (ODE)</a:t>
            </a:r>
            <a:endParaRPr/>
          </a:p>
          <a:p>
            <a:pPr marL="457200" lvl="0" indent="-228600" algn="l" rtl="0">
              <a:lnSpc>
                <a:spcPct val="100000"/>
              </a:lnSpc>
              <a:spcBef>
                <a:spcPts val="0"/>
              </a:spcBef>
              <a:spcAft>
                <a:spcPts val="0"/>
              </a:spcAft>
              <a:buClr>
                <a:srgbClr val="494949"/>
              </a:buClr>
              <a:buSzPts val="1200"/>
              <a:buFont typeface="Times New Roman"/>
              <a:buNone/>
            </a:pPr>
            <a:r>
              <a:rPr lang="en-US" sz="1200">
                <a:solidFill>
                  <a:srgbClr val="494949"/>
                </a:solidFill>
                <a:highlight>
                  <a:srgbClr val="FFFFFF"/>
                </a:highlight>
                <a:latin typeface="Times New Roman"/>
                <a:ea typeface="Times New Roman"/>
                <a:cs typeface="Times New Roman"/>
                <a:sym typeface="Times New Roman"/>
              </a:rPr>
              <a:t>Head Start programs</a:t>
            </a:r>
            <a:endParaRPr/>
          </a:p>
          <a:p>
            <a:pPr marL="457200" lvl="0" indent="-228600" algn="l" rtl="0">
              <a:lnSpc>
                <a:spcPct val="100000"/>
              </a:lnSpc>
              <a:spcBef>
                <a:spcPts val="0"/>
              </a:spcBef>
              <a:spcAft>
                <a:spcPts val="0"/>
              </a:spcAft>
              <a:buClr>
                <a:srgbClr val="494949"/>
              </a:buClr>
              <a:buSzPts val="1200"/>
              <a:buFont typeface="Times New Roman"/>
              <a:buNone/>
            </a:pPr>
            <a:r>
              <a:rPr lang="en-US" sz="1200">
                <a:solidFill>
                  <a:srgbClr val="494949"/>
                </a:solidFill>
                <a:highlight>
                  <a:srgbClr val="FFFFFF"/>
                </a:highlight>
                <a:latin typeface="Times New Roman"/>
                <a:ea typeface="Times New Roman"/>
                <a:cs typeface="Times New Roman"/>
                <a:sym typeface="Times New Roman"/>
              </a:rPr>
              <a:t>Private preschools</a:t>
            </a:r>
            <a:endParaRPr/>
          </a:p>
          <a:p>
            <a:pPr marL="457200" lvl="0" indent="-228600" algn="l" rtl="0">
              <a:lnSpc>
                <a:spcPct val="100000"/>
              </a:lnSpc>
              <a:spcBef>
                <a:spcPts val="0"/>
              </a:spcBef>
              <a:spcAft>
                <a:spcPts val="0"/>
              </a:spcAft>
              <a:buClr>
                <a:srgbClr val="494949"/>
              </a:buClr>
              <a:buSzPts val="1200"/>
              <a:buFont typeface="Times New Roman"/>
              <a:buNone/>
            </a:pPr>
            <a:r>
              <a:rPr lang="en-US" sz="1200">
                <a:solidFill>
                  <a:srgbClr val="494949"/>
                </a:solidFill>
                <a:highlight>
                  <a:srgbClr val="FFFFFF"/>
                </a:highlight>
                <a:latin typeface="Times New Roman"/>
                <a:ea typeface="Times New Roman"/>
                <a:cs typeface="Times New Roman"/>
                <a:sym typeface="Times New Roman"/>
              </a:rPr>
              <a:t>Caregivers can also access program—just let the early care and education site know that you would like to have a consultation for your child. </a:t>
            </a:r>
            <a:endParaRPr/>
          </a:p>
          <a:p>
            <a:pPr marL="0" lvl="0" indent="0" algn="l" rtl="0">
              <a:lnSpc>
                <a:spcPct val="100000"/>
              </a:lnSpc>
              <a:spcBef>
                <a:spcPts val="1200"/>
              </a:spcBef>
              <a:spcAft>
                <a:spcPts val="0"/>
              </a:spcAft>
              <a:buClr>
                <a:schemeClr val="dk1"/>
              </a:buClr>
              <a:buSzPts val="1100"/>
              <a:buFont typeface="Arial"/>
              <a:buNone/>
            </a:pPr>
            <a:r>
              <a:rPr lang="en-US" sz="1200">
                <a:solidFill>
                  <a:srgbClr val="494949"/>
                </a:solidFill>
                <a:highlight>
                  <a:srgbClr val="FFFFFF"/>
                </a:highlight>
                <a:latin typeface="Times New Roman"/>
                <a:ea typeface="Times New Roman"/>
                <a:cs typeface="Times New Roman"/>
                <a:sym typeface="Times New Roman"/>
              </a:rPr>
              <a:t>The Ohio Preschool Expulsion Prevention Partnership will:</a:t>
            </a:r>
            <a:endParaRPr/>
          </a:p>
          <a:p>
            <a:pPr marL="457200" lvl="0" indent="-228600" algn="l" rtl="0">
              <a:lnSpc>
                <a:spcPct val="100000"/>
              </a:lnSpc>
              <a:spcBef>
                <a:spcPts val="1200"/>
              </a:spcBef>
              <a:spcAft>
                <a:spcPts val="0"/>
              </a:spcAft>
              <a:buClr>
                <a:srgbClr val="494949"/>
              </a:buClr>
              <a:buSzPts val="1200"/>
              <a:buFont typeface="Times New Roman"/>
              <a:buNone/>
            </a:pPr>
            <a:r>
              <a:rPr lang="en-US" sz="1200">
                <a:solidFill>
                  <a:srgbClr val="494949"/>
                </a:solidFill>
                <a:highlight>
                  <a:srgbClr val="FFFFFF"/>
                </a:highlight>
                <a:latin typeface="Times New Roman"/>
                <a:ea typeface="Times New Roman"/>
                <a:cs typeface="Times New Roman"/>
                <a:sym typeface="Times New Roman"/>
              </a:rPr>
              <a:t>Come to a program site to provide support within 48 hours of request</a:t>
            </a:r>
            <a:endParaRPr/>
          </a:p>
          <a:p>
            <a:pPr marL="457200" lvl="0" indent="-228600" algn="l" rtl="0">
              <a:lnSpc>
                <a:spcPct val="100000"/>
              </a:lnSpc>
              <a:spcBef>
                <a:spcPts val="0"/>
              </a:spcBef>
              <a:spcAft>
                <a:spcPts val="0"/>
              </a:spcAft>
              <a:buClr>
                <a:srgbClr val="494949"/>
              </a:buClr>
              <a:buSzPts val="1200"/>
              <a:buFont typeface="Times New Roman"/>
              <a:buNone/>
            </a:pPr>
            <a:r>
              <a:rPr lang="en-US" sz="1200">
                <a:solidFill>
                  <a:srgbClr val="494949"/>
                </a:solidFill>
                <a:highlight>
                  <a:srgbClr val="FFFFFF"/>
                </a:highlight>
                <a:latin typeface="Times New Roman"/>
                <a:ea typeface="Times New Roman"/>
                <a:cs typeface="Times New Roman"/>
                <a:sym typeface="Times New Roman"/>
              </a:rPr>
              <a:t>Provide tools and resources for providers on ways to manage challenging behaviors through observation, modeling specific strategies and information on specific topics</a:t>
            </a:r>
            <a:endParaRPr/>
          </a:p>
          <a:p>
            <a:pPr marL="457200" lvl="0" indent="-228600" algn="l" rtl="0">
              <a:lnSpc>
                <a:spcPct val="100000"/>
              </a:lnSpc>
              <a:spcBef>
                <a:spcPts val="0"/>
              </a:spcBef>
              <a:spcAft>
                <a:spcPts val="0"/>
              </a:spcAft>
              <a:buClr>
                <a:srgbClr val="494949"/>
              </a:buClr>
              <a:buSzPts val="1200"/>
              <a:buFont typeface="Times New Roman"/>
              <a:buNone/>
            </a:pPr>
            <a:r>
              <a:rPr lang="en-US" sz="1200">
                <a:solidFill>
                  <a:srgbClr val="494949"/>
                </a:solidFill>
                <a:highlight>
                  <a:srgbClr val="FFFFFF"/>
                </a:highlight>
                <a:latin typeface="Times New Roman"/>
                <a:ea typeface="Times New Roman"/>
                <a:cs typeface="Times New Roman"/>
                <a:sym typeface="Times New Roman"/>
              </a:rPr>
              <a:t>Link you to helpful, free Ohio Approved Trainings</a:t>
            </a:r>
            <a:endParaRPr/>
          </a:p>
          <a:p>
            <a:pPr marL="460375" lvl="0" indent="-233363" algn="l" rtl="0">
              <a:lnSpc>
                <a:spcPct val="100000"/>
              </a:lnSpc>
              <a:spcBef>
                <a:spcPts val="0"/>
              </a:spcBef>
              <a:spcAft>
                <a:spcPts val="0"/>
              </a:spcAft>
              <a:buClr>
                <a:srgbClr val="323F4F"/>
              </a:buClr>
              <a:buSzPts val="1200"/>
              <a:buFont typeface="Arial"/>
              <a:buChar char="•"/>
            </a:pPr>
            <a:r>
              <a:rPr lang="en-US">
                <a:solidFill>
                  <a:srgbClr val="323F4F"/>
                </a:solidFill>
              </a:rPr>
              <a:t>Early care &amp; education providers are stressed &amp; in need of supports/resources</a:t>
            </a:r>
            <a:endParaRPr/>
          </a:p>
          <a:p>
            <a:pPr marL="460375" lvl="0" indent="-233363" algn="l" rtl="0">
              <a:lnSpc>
                <a:spcPct val="100000"/>
              </a:lnSpc>
              <a:spcBef>
                <a:spcPts val="0"/>
              </a:spcBef>
              <a:spcAft>
                <a:spcPts val="0"/>
              </a:spcAft>
              <a:buClr>
                <a:srgbClr val="323F4F"/>
              </a:buClr>
              <a:buSzPts val="1200"/>
              <a:buFont typeface="Arial"/>
              <a:buChar char="•"/>
            </a:pPr>
            <a:r>
              <a:rPr lang="en-US">
                <a:solidFill>
                  <a:srgbClr val="323F4F"/>
                </a:solidFill>
              </a:rPr>
              <a:t>Child is suspended or expelled, parents are asked to pick up early or told child is not a good “fit”</a:t>
            </a:r>
            <a:endParaRPr/>
          </a:p>
          <a:p>
            <a:pPr marL="460375" lvl="0" indent="-233363" algn="l" rtl="0">
              <a:lnSpc>
                <a:spcPct val="100000"/>
              </a:lnSpc>
              <a:spcBef>
                <a:spcPts val="0"/>
              </a:spcBef>
              <a:spcAft>
                <a:spcPts val="0"/>
              </a:spcAft>
              <a:buClr>
                <a:srgbClr val="323F4F"/>
              </a:buClr>
              <a:buSzPts val="1200"/>
              <a:buFont typeface="Arial"/>
              <a:buChar char="•"/>
            </a:pPr>
            <a:r>
              <a:rPr lang="en-US">
                <a:solidFill>
                  <a:srgbClr val="323F4F"/>
                </a:solidFill>
              </a:rPr>
              <a:t>Child is denied educational &amp; social emotional opportunities=negative trajectory</a:t>
            </a:r>
            <a:endParaRPr/>
          </a:p>
          <a:p>
            <a:pPr marL="460375" lvl="0" indent="-233363" algn="l" rtl="0">
              <a:lnSpc>
                <a:spcPct val="100000"/>
              </a:lnSpc>
              <a:spcBef>
                <a:spcPts val="0"/>
              </a:spcBef>
              <a:spcAft>
                <a:spcPts val="0"/>
              </a:spcAft>
              <a:buClr>
                <a:srgbClr val="323F4F"/>
              </a:buClr>
              <a:buSzPts val="1200"/>
              <a:buFont typeface="Arial"/>
              <a:buChar char="•"/>
            </a:pPr>
            <a:r>
              <a:rPr lang="en-US">
                <a:solidFill>
                  <a:srgbClr val="323F4F"/>
                </a:solidFill>
              </a:rPr>
              <a:t>Negative trajectory continues</a:t>
            </a:r>
            <a:endParaRPr/>
          </a:p>
          <a:p>
            <a:pPr marL="460375" lvl="0" indent="-233363" algn="l" rtl="0">
              <a:lnSpc>
                <a:spcPct val="100000"/>
              </a:lnSpc>
              <a:spcBef>
                <a:spcPts val="0"/>
              </a:spcBef>
              <a:spcAft>
                <a:spcPts val="0"/>
              </a:spcAft>
              <a:buClr>
                <a:srgbClr val="323F4F"/>
              </a:buClr>
              <a:buSzPts val="1200"/>
              <a:buFont typeface="Arial"/>
              <a:buChar char="•"/>
            </a:pPr>
            <a:r>
              <a:rPr lang="en-US">
                <a:solidFill>
                  <a:srgbClr val="323F4F"/>
                </a:solidFill>
              </a:rPr>
              <a:t>Child is more likely to experience later academic failure, become disengaged, or dropout</a:t>
            </a:r>
            <a:endParaRPr/>
          </a:p>
          <a:p>
            <a:pPr marL="460375" lvl="0" indent="-233363" algn="l" rtl="0">
              <a:lnSpc>
                <a:spcPct val="100000"/>
              </a:lnSpc>
              <a:spcBef>
                <a:spcPts val="0"/>
              </a:spcBef>
              <a:spcAft>
                <a:spcPts val="0"/>
              </a:spcAft>
              <a:buClr>
                <a:srgbClr val="323F4F"/>
              </a:buClr>
              <a:buSzPts val="1200"/>
              <a:buFont typeface="Arial"/>
              <a:buChar char="•"/>
            </a:pPr>
            <a:r>
              <a:rPr lang="en-US">
                <a:solidFill>
                  <a:srgbClr val="323F4F"/>
                </a:solidFill>
              </a:rPr>
              <a:t>As an adult, there is a greater likelihood of incarceration</a:t>
            </a:r>
            <a:endParaRPr/>
          </a:p>
          <a:p>
            <a:pPr marL="0" lvl="0" indent="0" algn="l" rtl="0">
              <a:lnSpc>
                <a:spcPct val="100000"/>
              </a:lnSpc>
              <a:spcBef>
                <a:spcPts val="0"/>
              </a:spcBef>
              <a:spcAft>
                <a:spcPts val="0"/>
              </a:spcAft>
              <a:buClr>
                <a:srgbClr val="000000"/>
              </a:buClr>
              <a:buSzPts val="1200"/>
              <a:buFont typeface="Calibri"/>
              <a:buNone/>
            </a:pPr>
            <a:endParaRPr/>
          </a:p>
        </p:txBody>
      </p:sp>
      <p:sp>
        <p:nvSpPr>
          <p:cNvPr id="296" name="Google Shape;296;p23: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23</a:t>
            </a:fld>
            <a:endParaRPr/>
          </a:p>
        </p:txBody>
      </p:sp>
      <p:sp>
        <p:nvSpPr>
          <p:cNvPr id="297" name="Google Shape;297;p23: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4: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1200" dirty="0">
                <a:solidFill>
                  <a:schemeClr val="dk1"/>
                </a:solidFill>
                <a:latin typeface="Times New Roman"/>
                <a:ea typeface="Times New Roman"/>
                <a:cs typeface="Times New Roman"/>
                <a:sym typeface="Times New Roman"/>
              </a:rPr>
              <a:t>Ohio’s ECMH Training Institute is designed to share best practices with the field and provide professional development opportunities to early childhood mental health (ECMH) professionals seeking the Ohio ECMH Credential.  The purpose and goal of the training institute is to prepare ECMH professionals to deliver quality service to early learning centers and families; and to ensure providers have competency in the six domains of ECMH: Social and Emotional Growth and Development, Family and Community Relations, Assessment, Interventions, Professional Development, Cultural and Linguistic Competency. The Ohio Department of Mental Health and Addiction Services (</a:t>
            </a:r>
            <a:r>
              <a:rPr lang="en-US" sz="1200" dirty="0" err="1">
                <a:solidFill>
                  <a:schemeClr val="dk1"/>
                </a:solidFill>
                <a:latin typeface="Times New Roman"/>
                <a:ea typeface="Times New Roman"/>
                <a:cs typeface="Times New Roman"/>
                <a:sym typeface="Times New Roman"/>
              </a:rPr>
              <a:t>OhioMHAS</a:t>
            </a:r>
            <a:r>
              <a:rPr lang="en-US" sz="1200" dirty="0">
                <a:solidFill>
                  <a:schemeClr val="dk1"/>
                </a:solidFill>
                <a:latin typeface="Times New Roman"/>
                <a:ea typeface="Times New Roman"/>
                <a:cs typeface="Times New Roman"/>
                <a:sym typeface="Times New Roman"/>
              </a:rPr>
              <a:t>) serves as the sponsoring body for the Infant Early Childhood Mental Health (IECMH) Credentials. </a:t>
            </a:r>
            <a:r>
              <a:rPr lang="en-US" sz="1200" dirty="0" err="1">
                <a:solidFill>
                  <a:schemeClr val="dk1"/>
                </a:solidFill>
                <a:latin typeface="Times New Roman"/>
                <a:ea typeface="Times New Roman"/>
                <a:cs typeface="Times New Roman"/>
                <a:sym typeface="Times New Roman"/>
              </a:rPr>
              <a:t>OhioMHAS</a:t>
            </a:r>
            <a:r>
              <a:rPr lang="en-US" sz="1200" dirty="0">
                <a:solidFill>
                  <a:schemeClr val="dk1"/>
                </a:solidFill>
                <a:latin typeface="Times New Roman"/>
                <a:ea typeface="Times New Roman"/>
                <a:cs typeface="Times New Roman"/>
                <a:sym typeface="Times New Roman"/>
              </a:rPr>
              <a:t> is a partner agency in Governor DeWine’s Children’s Initiative.  The Ohio Child Care Resource and Referral Association (OCCRRA) manages the IECMH provider’s profile, processes applications for all Ohio’s early childhood credentials through the Ohio Professional Registry and hosts Ohio Approved (OA) Training data.</a:t>
            </a:r>
            <a:endParaRPr dirty="0"/>
          </a:p>
          <a:p>
            <a:pPr marL="0" lvl="0" indent="0" algn="l" rtl="0">
              <a:lnSpc>
                <a:spcPct val="115000"/>
              </a:lnSpc>
              <a:spcBef>
                <a:spcPts val="1800"/>
              </a:spcBef>
              <a:spcAft>
                <a:spcPts val="0"/>
              </a:spcAft>
              <a:buClr>
                <a:schemeClr val="dk1"/>
              </a:buClr>
              <a:buSzPts val="1100"/>
              <a:buFont typeface="Arial"/>
              <a:buNone/>
            </a:pPr>
            <a:r>
              <a:rPr lang="en-US" sz="1100" b="1" dirty="0">
                <a:solidFill>
                  <a:schemeClr val="dk1"/>
                </a:solidFill>
                <a:latin typeface="Times New Roman"/>
                <a:ea typeface="Times New Roman"/>
                <a:cs typeface="Times New Roman"/>
                <a:sym typeface="Times New Roman"/>
              </a:rPr>
              <a:t>The Master Trainer Role</a:t>
            </a:r>
            <a:endParaRPr dirty="0"/>
          </a:p>
          <a:p>
            <a:pPr marL="0" lvl="0" indent="0" algn="l" rtl="0">
              <a:lnSpc>
                <a:spcPct val="115000"/>
              </a:lnSpc>
              <a:spcBef>
                <a:spcPts val="1200"/>
              </a:spcBef>
              <a:spcAft>
                <a:spcPts val="0"/>
              </a:spcAft>
              <a:buClr>
                <a:schemeClr val="dk1"/>
              </a:buClr>
              <a:buSzPts val="1200"/>
              <a:buFont typeface="Times New Roman"/>
              <a:buNone/>
            </a:pPr>
            <a:r>
              <a:rPr lang="en-US" sz="1200" dirty="0">
                <a:solidFill>
                  <a:schemeClr val="dk1"/>
                </a:solidFill>
                <a:latin typeface="Times New Roman"/>
                <a:ea typeface="Times New Roman"/>
                <a:cs typeface="Times New Roman"/>
                <a:sym typeface="Times New Roman"/>
              </a:rPr>
              <a:t>Ohio Department of Mental Health and Addiction Services Bureau of Children, Youth and Families provides funding for up to seven master trainers to provide statewide training and technical assistance to infant and early childhood mental health counselors and consultants. The goal is to get the “right care, to the right children, at the right time” early enough to make the difference in their education and future success by deploying Ohio’s experts in infant and early childhood mental health to reduce and eliminate preschool to kindergarten expulsions. The position is designed to increase capacity of Infant and Early Childhood Mental Health Professionals statewide to provide rapid response to early learning settings when parents, teachers or program directors have a need for help to stabilize a student’s emotional or behavioral classroom adjustment.</a:t>
            </a:r>
            <a:endParaRPr sz="1200" dirty="0">
              <a:solidFill>
                <a:schemeClr val="dk1"/>
              </a:solidFill>
              <a:highlight>
                <a:srgbClr val="FFFFFF"/>
              </a:highlight>
              <a:latin typeface="Times New Roman"/>
              <a:ea typeface="Times New Roman"/>
              <a:cs typeface="Times New Roman"/>
              <a:sym typeface="Times New Roman"/>
            </a:endParaRPr>
          </a:p>
          <a:p>
            <a:pPr marL="0" marR="0" lvl="0" indent="0" algn="l" rtl="0">
              <a:lnSpc>
                <a:spcPct val="100000"/>
              </a:lnSpc>
              <a:spcBef>
                <a:spcPts val="1200"/>
              </a:spcBef>
              <a:spcAft>
                <a:spcPts val="0"/>
              </a:spcAft>
              <a:buClr>
                <a:srgbClr val="000000"/>
              </a:buClr>
              <a:buSzPts val="1200"/>
              <a:buFont typeface="Calibri"/>
              <a:buNone/>
            </a:pPr>
            <a:endParaRPr dirty="0"/>
          </a:p>
          <a:p>
            <a:pPr marL="0" lvl="0" indent="0" algn="l" rtl="0">
              <a:lnSpc>
                <a:spcPct val="100000"/>
              </a:lnSpc>
              <a:spcBef>
                <a:spcPts val="0"/>
              </a:spcBef>
              <a:spcAft>
                <a:spcPts val="0"/>
              </a:spcAft>
              <a:buClr>
                <a:srgbClr val="000000"/>
              </a:buClr>
              <a:buSzPts val="1200"/>
              <a:buFont typeface="Calibri"/>
              <a:buNone/>
            </a:pPr>
            <a:endParaRPr dirty="0"/>
          </a:p>
        </p:txBody>
      </p:sp>
      <p:sp>
        <p:nvSpPr>
          <p:cNvPr id="308" name="Google Shape;308;p24: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24</a:t>
            </a:fld>
            <a:endParaRPr/>
          </a:p>
        </p:txBody>
      </p:sp>
      <p:sp>
        <p:nvSpPr>
          <p:cNvPr id="309" name="Google Shape;309;p24: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5: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a:t>Infant and early childhood mental health consultants can be found in local behavioral health organizations in your region as well as in your local Child Care Resource and Referral Agency, your local state support team, or by contacting the Ohio Preschool Expulsion Prevention Partnership which I will discuss in more detail on the next slide. </a:t>
            </a:r>
            <a:endParaRPr/>
          </a:p>
        </p:txBody>
      </p:sp>
      <p:sp>
        <p:nvSpPr>
          <p:cNvPr id="518" name="Google Shape;518;p25: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6:notes"/>
          <p:cNvSpPr txBox="1">
            <a:spLocks noGrp="1"/>
          </p:cNvSpPr>
          <p:nvPr>
            <p:ph type="body" idx="1"/>
          </p:nvPr>
        </p:nvSpPr>
        <p:spPr>
          <a:xfrm>
            <a:off x="701043" y="4473894"/>
            <a:ext cx="5608316" cy="36604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525" name="Google Shape;525;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7:notes"/>
          <p:cNvSpPr>
            <a:spLocks noGrp="1" noRot="1" noChangeAspect="1"/>
          </p:cNvSpPr>
          <p:nvPr>
            <p:ph type="sldImg" idx="2"/>
          </p:nvPr>
        </p:nvSpPr>
        <p:spPr>
          <a:xfrm>
            <a:off x="720725" y="1165225"/>
            <a:ext cx="5591175" cy="3144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7: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endParaRPr/>
          </a:p>
        </p:txBody>
      </p:sp>
      <p:sp>
        <p:nvSpPr>
          <p:cNvPr id="532" name="Google Shape;532;p27: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27</a:t>
            </a:fld>
            <a:endParaRPr/>
          </a:p>
        </p:txBody>
      </p:sp>
      <p:sp>
        <p:nvSpPr>
          <p:cNvPr id="533" name="Google Shape;533;p27: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8: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a:t>The Department of Education and Workforce has many resources available related to the Science of Reading. Here are a few links that provide specific information for early care and education teachers and administrators about emergent literacy.  The first is the main Emergent Literacy webpage, which houses early childhood-focused resources including the next two items</a:t>
            </a:r>
            <a:endParaRPr/>
          </a:p>
          <a:p>
            <a:pPr marL="0" lvl="0" indent="0" algn="l" rtl="0">
              <a:lnSpc>
                <a:spcPct val="100000"/>
              </a:lnSpc>
              <a:spcBef>
                <a:spcPts val="0"/>
              </a:spcBef>
              <a:spcAft>
                <a:spcPts val="0"/>
              </a:spcAft>
              <a:buClr>
                <a:srgbClr val="000000"/>
              </a:buClr>
              <a:buSzPts val="1200"/>
              <a:buFont typeface="Calibri"/>
              <a:buNone/>
            </a:pPr>
            <a:r>
              <a:rPr lang="en-US"/>
              <a:t>First link: https://education.ohio.gov/Topics/Learning-in-Ohio/Literacy/Implementing-Ohio%E2%80%99s-Plan-to-Raise-Literacy-Ach-1/Emergent-Literacy</a:t>
            </a:r>
            <a:endParaRPr/>
          </a:p>
          <a:p>
            <a:pPr marL="0" lvl="0" indent="0" algn="l" rtl="0">
              <a:lnSpc>
                <a:spcPct val="100000"/>
              </a:lnSpc>
              <a:spcBef>
                <a:spcPts val="0"/>
              </a:spcBef>
              <a:spcAft>
                <a:spcPts val="0"/>
              </a:spcAft>
              <a:buClr>
                <a:srgbClr val="000000"/>
              </a:buClr>
              <a:buSzPts val="1200"/>
              <a:buFont typeface="Calibri"/>
              <a:buNone/>
            </a:pPr>
            <a:endParaRPr/>
          </a:p>
          <a:p>
            <a:pPr marL="0" lvl="0" indent="0" algn="l" rtl="0">
              <a:lnSpc>
                <a:spcPct val="100000"/>
              </a:lnSpc>
              <a:spcBef>
                <a:spcPts val="0"/>
              </a:spcBef>
              <a:spcAft>
                <a:spcPts val="0"/>
              </a:spcAft>
              <a:buClr>
                <a:srgbClr val="000000"/>
              </a:buClr>
              <a:buSzPts val="1200"/>
              <a:buFont typeface="Calibri"/>
              <a:buNone/>
            </a:pPr>
            <a:r>
              <a:rPr lang="en-US"/>
              <a:t>(second bullet) A Guide for Early Care and Education Leaders, which is available on the link labeled “School Leader’s Implementation Guide, Emergent Readers” This guide is designed support birth through kindergarten-entry early care and early childhood education leaders, programs and school-based teams in their collaborative efforts to analyze language and literacy processes and provide high-quality, evidence-based language and literacy practices.</a:t>
            </a:r>
            <a:endParaRPr/>
          </a:p>
          <a:p>
            <a:pPr marL="0" lvl="0" indent="0" algn="l" rtl="0">
              <a:lnSpc>
                <a:spcPct val="100000"/>
              </a:lnSpc>
              <a:spcBef>
                <a:spcPts val="0"/>
              </a:spcBef>
              <a:spcAft>
                <a:spcPts val="0"/>
              </a:spcAft>
              <a:buClr>
                <a:srgbClr val="000000"/>
              </a:buClr>
              <a:buSzPts val="1200"/>
              <a:buFont typeface="Calibri"/>
              <a:buNone/>
            </a:pPr>
            <a:r>
              <a:rPr lang="en-US"/>
              <a:t>https://education.ohio.gov/getattachment/Topics/Learning-in-Ohio/Literacy/Implementing-Ohio%E2%80%99s-Plan-to-Raise-Literacy-Ach-1/Emergent-Literacy/B-K-Entry-Implementation-Guide.pdf.aspx?lang=en-US</a:t>
            </a:r>
            <a:endParaRPr/>
          </a:p>
          <a:p>
            <a:pPr marL="0" lvl="0" indent="0" algn="l" rtl="0">
              <a:lnSpc>
                <a:spcPct val="100000"/>
              </a:lnSpc>
              <a:spcBef>
                <a:spcPts val="0"/>
              </a:spcBef>
              <a:spcAft>
                <a:spcPts val="0"/>
              </a:spcAft>
              <a:buClr>
                <a:srgbClr val="000000"/>
              </a:buClr>
              <a:buSzPts val="1200"/>
              <a:buFont typeface="Calibri"/>
              <a:buNone/>
            </a:pPr>
            <a:endParaRPr/>
          </a:p>
          <a:p>
            <a:pPr marL="0" lvl="0" indent="0" algn="l" rtl="0">
              <a:lnSpc>
                <a:spcPct val="100000"/>
              </a:lnSpc>
              <a:spcBef>
                <a:spcPts val="0"/>
              </a:spcBef>
              <a:spcAft>
                <a:spcPts val="0"/>
              </a:spcAft>
              <a:buClr>
                <a:srgbClr val="000000"/>
              </a:buClr>
              <a:buSzPts val="1200"/>
              <a:buFont typeface="Calibri"/>
              <a:buNone/>
            </a:pPr>
            <a:r>
              <a:rPr lang="en-US"/>
              <a:t>(Third bullet) The Coc Campus Emergent Literacy Professional Development Series for early care and education teachers, which we have mentioned on this call before.  These trainings are Ohio Approved, Free, On-Demand, and have two paths: one for infant and toddler teachers and one for preschool teachers.  I will provide more detail including the ST numbers for trainings on the next slides.  To begin, enter one of the ST numbers into the Ohio Professional Registry at occrra.org and select the training for more instructions about accessing the courses and obtaining credit through the registry.</a:t>
            </a:r>
            <a:endParaRPr/>
          </a:p>
          <a:p>
            <a:pPr marL="0" lvl="0" indent="0" algn="l" rtl="0">
              <a:lnSpc>
                <a:spcPct val="100000"/>
              </a:lnSpc>
              <a:spcBef>
                <a:spcPts val="0"/>
              </a:spcBef>
              <a:spcAft>
                <a:spcPts val="0"/>
              </a:spcAft>
              <a:buClr>
                <a:srgbClr val="000000"/>
              </a:buClr>
              <a:buSzPts val="1200"/>
              <a:buFont typeface="Calibri"/>
              <a:buNone/>
            </a:pPr>
            <a:r>
              <a:rPr lang="en-US"/>
              <a:t> </a:t>
            </a:r>
            <a:endParaRPr/>
          </a:p>
          <a:p>
            <a:pPr marL="0" lvl="0" indent="0" algn="l" rtl="0">
              <a:lnSpc>
                <a:spcPct val="100000"/>
              </a:lnSpc>
              <a:spcBef>
                <a:spcPts val="0"/>
              </a:spcBef>
              <a:spcAft>
                <a:spcPts val="0"/>
              </a:spcAft>
              <a:buClr>
                <a:srgbClr val="000000"/>
              </a:buClr>
              <a:buSzPts val="1200"/>
              <a:buFont typeface="Calibri"/>
              <a:buNone/>
            </a:pPr>
            <a:r>
              <a:rPr lang="en-US"/>
              <a:t>Cox Campus link:  </a:t>
            </a:r>
            <a:endParaRPr/>
          </a:p>
          <a:p>
            <a:pPr marL="0" lvl="0" indent="0" algn="l" rtl="0">
              <a:lnSpc>
                <a:spcPct val="100000"/>
              </a:lnSpc>
              <a:spcBef>
                <a:spcPts val="0"/>
              </a:spcBef>
              <a:spcAft>
                <a:spcPts val="0"/>
              </a:spcAft>
              <a:buClr>
                <a:srgbClr val="000000"/>
              </a:buClr>
              <a:buSzPts val="1200"/>
              <a:buFont typeface="Calibri"/>
              <a:buNone/>
            </a:pPr>
            <a:r>
              <a:rPr lang="en-US"/>
              <a:t>https://education.ohio.gov/getattachment/Topics/Learning-in-Ohio/Literacy/Implementing-Ohio%E2%80%99s-Plan-to-Raise-Literacy-Ach-1/Emergent-Literacy/Language-and-Literacy-Professional-Development.pdf.aspx?lang=en-US</a:t>
            </a:r>
            <a:endParaRPr/>
          </a:p>
          <a:p>
            <a:pPr marL="0" lvl="0" indent="0" algn="l" rtl="0">
              <a:lnSpc>
                <a:spcPct val="100000"/>
              </a:lnSpc>
              <a:spcBef>
                <a:spcPts val="0"/>
              </a:spcBef>
              <a:spcAft>
                <a:spcPts val="0"/>
              </a:spcAft>
              <a:buClr>
                <a:srgbClr val="000000"/>
              </a:buClr>
              <a:buSzPts val="1200"/>
              <a:buFont typeface="Calibri"/>
              <a:buNone/>
            </a:pPr>
            <a:endParaRPr/>
          </a:p>
        </p:txBody>
      </p:sp>
      <p:sp>
        <p:nvSpPr>
          <p:cNvPr id="539" name="Google Shape;539;p28:notes"/>
          <p:cNvSpPr txBox="1">
            <a:spLocks noGrp="1"/>
          </p:cNvSpPr>
          <p:nvPr>
            <p:ph type="dt" idx="10"/>
          </p:nvPr>
        </p:nvSpPr>
        <p:spPr>
          <a:xfrm>
            <a:off x="3970937" y="0"/>
            <a:ext cx="3037837" cy="466435"/>
          </a:xfrm>
          <a:prstGeom prst="rect">
            <a:avLst/>
          </a:prstGeom>
          <a:noFill/>
          <a:ln>
            <a:noFill/>
          </a:ln>
        </p:spPr>
        <p:txBody>
          <a:bodyPr spcFirstLastPara="1" wrap="square" lIns="93150" tIns="46575" rIns="93150" bIns="465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4/2/2024</a:t>
            </a:r>
            <a:endParaRPr/>
          </a:p>
        </p:txBody>
      </p:sp>
      <p:sp>
        <p:nvSpPr>
          <p:cNvPr id="540" name="Google Shape;540;p28: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
        <p:nvSpPr>
          <p:cNvPr id="541" name="Google Shape;541;p28:notes"/>
          <p:cNvSpPr txBox="1">
            <a:spLocks noGrp="1"/>
          </p:cNvSpPr>
          <p:nvPr>
            <p:ph type="dt" idx="3"/>
          </p:nvPr>
        </p:nvSpPr>
        <p:spPr>
          <a:xfrm>
            <a:off x="3970937" y="0"/>
            <a:ext cx="3037837" cy="466435"/>
          </a:xfrm>
          <a:prstGeom prst="rect">
            <a:avLst/>
          </a:prstGeom>
          <a:noFill/>
          <a:ln>
            <a:noFill/>
          </a:ln>
        </p:spPr>
        <p:txBody>
          <a:bodyPr spcFirstLastPara="1" wrap="square" lIns="93150" tIns="46575" rIns="93150" bIns="465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9/24/2024</a:t>
            </a:r>
            <a:endParaRPr sz="1200" b="0" i="0" u="none" strike="noStrike" cap="none">
              <a:solidFill>
                <a:srgbClr val="000000"/>
              </a:solidFill>
              <a:latin typeface="Arial"/>
              <a:ea typeface="Arial"/>
              <a:cs typeface="Arial"/>
              <a:sym typeface="Arial"/>
            </a:endParaRPr>
          </a:p>
        </p:txBody>
      </p:sp>
      <p:sp>
        <p:nvSpPr>
          <p:cNvPr id="542" name="Google Shape;542;p28:notes"/>
          <p:cNvSpPr txBox="1">
            <a:spLocks noGrp="1"/>
          </p:cNvSpPr>
          <p:nvPr>
            <p:ph type="sldNum" idx="4"/>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9: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endParaRPr/>
          </a:p>
        </p:txBody>
      </p:sp>
      <p:sp>
        <p:nvSpPr>
          <p:cNvPr id="556" name="Google Shape;556;p29: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29</a:t>
            </a:fld>
            <a:endParaRPr/>
          </a:p>
        </p:txBody>
      </p:sp>
      <p:sp>
        <p:nvSpPr>
          <p:cNvPr id="557" name="Google Shape;557;p29: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a:t>Talking Points:</a:t>
            </a:r>
            <a:endParaRPr/>
          </a:p>
          <a:p>
            <a:pPr marL="0" lvl="0" indent="0" algn="l" rtl="0">
              <a:lnSpc>
                <a:spcPct val="100000"/>
              </a:lnSpc>
              <a:spcBef>
                <a:spcPts val="0"/>
              </a:spcBef>
              <a:spcAft>
                <a:spcPts val="0"/>
              </a:spcAft>
              <a:buClr>
                <a:srgbClr val="000000"/>
              </a:buClr>
              <a:buSzPts val="1200"/>
              <a:buFont typeface="Calibri"/>
              <a:buNone/>
            </a:pPr>
            <a:r>
              <a:rPr lang="en-US"/>
              <a:t>4.4/1,000 down from 7.1 - TOP 10</a:t>
            </a:r>
            <a:endParaRPr/>
          </a:p>
          <a:p>
            <a:pPr marL="0" lvl="0" indent="0" algn="l" rtl="0">
              <a:lnSpc>
                <a:spcPct val="100000"/>
              </a:lnSpc>
              <a:spcBef>
                <a:spcPts val="0"/>
              </a:spcBef>
              <a:spcAft>
                <a:spcPts val="0"/>
              </a:spcAft>
              <a:buClr>
                <a:srgbClr val="000000"/>
              </a:buClr>
              <a:buSzPts val="1200"/>
              <a:buFont typeface="Calibri"/>
              <a:buNone/>
            </a:pPr>
            <a:endParaRPr/>
          </a:p>
          <a:p>
            <a:pPr marL="0" lvl="0" indent="0" algn="l" rtl="0">
              <a:lnSpc>
                <a:spcPct val="100000"/>
              </a:lnSpc>
              <a:spcBef>
                <a:spcPts val="0"/>
              </a:spcBef>
              <a:spcAft>
                <a:spcPts val="0"/>
              </a:spcAft>
              <a:buClr>
                <a:srgbClr val="000000"/>
              </a:buClr>
              <a:buSzPts val="1200"/>
              <a:buFont typeface="Calibri"/>
              <a:buNone/>
            </a:pPr>
            <a:r>
              <a:rPr lang="en-US"/>
              <a:t>For Ohio to be a top 10 state for infant vitality it would need to achieve an infant mortality rate of 4.4 deaths per 1,000 live births or a 37% reduction from its current mortality rate</a:t>
            </a:r>
            <a:endParaRPr/>
          </a:p>
          <a:p>
            <a:pPr marL="0" lvl="0" indent="0" algn="l" rtl="0">
              <a:lnSpc>
                <a:spcPct val="100000"/>
              </a:lnSpc>
              <a:spcBef>
                <a:spcPts val="0"/>
              </a:spcBef>
              <a:spcAft>
                <a:spcPts val="0"/>
              </a:spcAft>
              <a:buClr>
                <a:srgbClr val="000000"/>
              </a:buClr>
              <a:buSzPts val="1200"/>
              <a:buFont typeface="Calibri"/>
              <a:buNone/>
            </a:pPr>
            <a:endParaRPr/>
          </a:p>
          <a:p>
            <a:pPr marL="0" lvl="0" indent="0" algn="l" rtl="0">
              <a:lnSpc>
                <a:spcPct val="100000"/>
              </a:lnSpc>
              <a:spcBef>
                <a:spcPts val="0"/>
              </a:spcBef>
              <a:spcAft>
                <a:spcPts val="0"/>
              </a:spcAft>
              <a:buClr>
                <a:srgbClr val="000000"/>
              </a:buClr>
              <a:buSzPts val="1200"/>
              <a:buFont typeface="Calibri"/>
              <a:buNone/>
            </a:pPr>
            <a:r>
              <a:rPr lang="en-US"/>
              <a:t>60% up from 36.6% - bring all counties to the 99th percentile</a:t>
            </a:r>
            <a:endParaRPr/>
          </a:p>
          <a:p>
            <a:pPr marL="0" lvl="0" indent="0" algn="l" rtl="0">
              <a:lnSpc>
                <a:spcPct val="100000"/>
              </a:lnSpc>
              <a:spcBef>
                <a:spcPts val="0"/>
              </a:spcBef>
              <a:spcAft>
                <a:spcPts val="0"/>
              </a:spcAft>
              <a:buClr>
                <a:srgbClr val="000000"/>
              </a:buClr>
              <a:buSzPts val="1200"/>
              <a:buFont typeface="Calibri"/>
              <a:buNone/>
            </a:pPr>
            <a:r>
              <a:rPr lang="en-US"/>
              <a:t>112,000 children took the KRA in 23/24 school year – 60% would increase the number of children demonstrating by more than 26,000</a:t>
            </a:r>
            <a:endParaRPr/>
          </a:p>
          <a:p>
            <a:pPr marL="0" lvl="0" indent="0" algn="l" rtl="0">
              <a:lnSpc>
                <a:spcPct val="100000"/>
              </a:lnSpc>
              <a:spcBef>
                <a:spcPts val="0"/>
              </a:spcBef>
              <a:spcAft>
                <a:spcPts val="0"/>
              </a:spcAft>
              <a:buClr>
                <a:srgbClr val="000000"/>
              </a:buClr>
              <a:buSzPts val="1200"/>
              <a:buFont typeface="Calibri"/>
              <a:buNone/>
            </a:pPr>
            <a:endParaRPr/>
          </a:p>
          <a:p>
            <a:pPr marL="0" lvl="0" indent="0" algn="l" rtl="0">
              <a:lnSpc>
                <a:spcPct val="100000"/>
              </a:lnSpc>
              <a:spcBef>
                <a:spcPts val="0"/>
              </a:spcBef>
              <a:spcAft>
                <a:spcPts val="0"/>
              </a:spcAft>
              <a:buClr>
                <a:srgbClr val="000000"/>
              </a:buClr>
              <a:buSzPts val="1200"/>
              <a:buFont typeface="Calibri"/>
              <a:buNone/>
            </a:pPr>
            <a:r>
              <a:rPr lang="en-US"/>
              <a:t>2.0 per 1,000 for children services – TOP 10</a:t>
            </a:r>
            <a:endParaRPr/>
          </a:p>
          <a:p>
            <a:pPr marL="0" lvl="0" indent="0" algn="l" rtl="0">
              <a:lnSpc>
                <a:spcPct val="100000"/>
              </a:lnSpc>
              <a:spcBef>
                <a:spcPts val="0"/>
              </a:spcBef>
              <a:spcAft>
                <a:spcPts val="0"/>
              </a:spcAft>
              <a:buClr>
                <a:srgbClr val="000000"/>
              </a:buClr>
              <a:buSzPts val="1200"/>
              <a:buFont typeface="Calibri"/>
              <a:buNone/>
            </a:pPr>
            <a:r>
              <a:rPr lang="en-US"/>
              <a:t>Current 3.3 per 1000 in children entering foster care</a:t>
            </a:r>
            <a:endParaRPr/>
          </a:p>
        </p:txBody>
      </p:sp>
      <p:sp>
        <p:nvSpPr>
          <p:cNvPr id="77" name="Google Shape;77;p3: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
        <p:nvSpPr>
          <p:cNvPr id="78" name="Google Shape;78;p3: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30: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a:t>The Department of Education and Workforce has many resources available related to the Science of Reading. Here are a few links that provide specific information for early care and education teachers and administrators about emergent literacy.  The first is the main Emergent Literacy webpage, which houses early childhood-focused resources including the next two items</a:t>
            </a:r>
            <a:endParaRPr/>
          </a:p>
          <a:p>
            <a:pPr marL="0" lvl="0" indent="0" algn="l" rtl="0">
              <a:lnSpc>
                <a:spcPct val="100000"/>
              </a:lnSpc>
              <a:spcBef>
                <a:spcPts val="0"/>
              </a:spcBef>
              <a:spcAft>
                <a:spcPts val="0"/>
              </a:spcAft>
              <a:buClr>
                <a:srgbClr val="000000"/>
              </a:buClr>
              <a:buSzPts val="1200"/>
              <a:buFont typeface="Calibri"/>
              <a:buNone/>
            </a:pPr>
            <a:r>
              <a:rPr lang="en-US"/>
              <a:t>First link: https://education.ohio.gov/Topics/Learning-in-Ohio/Literacy/Implementing-Ohio%E2%80%99s-Plan-to-Raise-Literacy-Ach-1/Emergent-Literacy</a:t>
            </a:r>
            <a:endParaRPr/>
          </a:p>
          <a:p>
            <a:pPr marL="0" lvl="0" indent="0" algn="l" rtl="0">
              <a:lnSpc>
                <a:spcPct val="100000"/>
              </a:lnSpc>
              <a:spcBef>
                <a:spcPts val="0"/>
              </a:spcBef>
              <a:spcAft>
                <a:spcPts val="0"/>
              </a:spcAft>
              <a:buClr>
                <a:srgbClr val="000000"/>
              </a:buClr>
              <a:buSzPts val="1200"/>
              <a:buFont typeface="Calibri"/>
              <a:buNone/>
            </a:pPr>
            <a:endParaRPr/>
          </a:p>
          <a:p>
            <a:pPr marL="0" lvl="0" indent="0" algn="l" rtl="0">
              <a:lnSpc>
                <a:spcPct val="100000"/>
              </a:lnSpc>
              <a:spcBef>
                <a:spcPts val="0"/>
              </a:spcBef>
              <a:spcAft>
                <a:spcPts val="0"/>
              </a:spcAft>
              <a:buClr>
                <a:srgbClr val="000000"/>
              </a:buClr>
              <a:buSzPts val="1200"/>
              <a:buFont typeface="Calibri"/>
              <a:buNone/>
            </a:pPr>
            <a:r>
              <a:rPr lang="en-US"/>
              <a:t>(second bullet) A Guide for Early Care and Education Leaders, which is available on the link labeled “School Leader’s Implementation Guide, Emergent Readers” This guide is designed support birth through kindergarten-entry early care and early childhood education leaders, programs and school-based teams in their collaborative efforts to analyze language and literacy processes and provide high-quality, evidence-based language and literacy practices.</a:t>
            </a:r>
            <a:endParaRPr/>
          </a:p>
          <a:p>
            <a:pPr marL="0" lvl="0" indent="0" algn="l" rtl="0">
              <a:lnSpc>
                <a:spcPct val="100000"/>
              </a:lnSpc>
              <a:spcBef>
                <a:spcPts val="0"/>
              </a:spcBef>
              <a:spcAft>
                <a:spcPts val="0"/>
              </a:spcAft>
              <a:buClr>
                <a:srgbClr val="000000"/>
              </a:buClr>
              <a:buSzPts val="1200"/>
              <a:buFont typeface="Calibri"/>
              <a:buNone/>
            </a:pPr>
            <a:r>
              <a:rPr lang="en-US"/>
              <a:t>https://education.ohio.gov/getattachment/Topics/Learning-in-Ohio/Literacy/Implementing-Ohio%E2%80%99s-Plan-to-Raise-Literacy-Ach-1/Emergent-Literacy/B-K-Entry-Implementation-Guide.pdf.aspx?lang=en-US</a:t>
            </a:r>
            <a:endParaRPr/>
          </a:p>
          <a:p>
            <a:pPr marL="0" lvl="0" indent="0" algn="l" rtl="0">
              <a:lnSpc>
                <a:spcPct val="100000"/>
              </a:lnSpc>
              <a:spcBef>
                <a:spcPts val="0"/>
              </a:spcBef>
              <a:spcAft>
                <a:spcPts val="0"/>
              </a:spcAft>
              <a:buClr>
                <a:srgbClr val="000000"/>
              </a:buClr>
              <a:buSzPts val="1200"/>
              <a:buFont typeface="Calibri"/>
              <a:buNone/>
            </a:pPr>
            <a:endParaRPr/>
          </a:p>
          <a:p>
            <a:pPr marL="0" lvl="0" indent="0" algn="l" rtl="0">
              <a:lnSpc>
                <a:spcPct val="100000"/>
              </a:lnSpc>
              <a:spcBef>
                <a:spcPts val="0"/>
              </a:spcBef>
              <a:spcAft>
                <a:spcPts val="0"/>
              </a:spcAft>
              <a:buClr>
                <a:srgbClr val="000000"/>
              </a:buClr>
              <a:buSzPts val="1200"/>
              <a:buFont typeface="Calibri"/>
              <a:buNone/>
            </a:pPr>
            <a:r>
              <a:rPr lang="en-US"/>
              <a:t>(Third bullet) The Coc Campus Emergent Literacy Professional Development Series for early care and education teachers, which we have mentioned on this call before.  These trainings are Ohio Approved, Free, On-Demand, and have two paths: one for infant and toddler teachers and one for preschool teachers.  I will provide more detail including the ST numbers for trainings on the next slides.  To begin, enter one of the ST numbers into the Ohio Professional Registry at occrra.org and select the training for more instructions about accessing the courses and obtaining credit through the registry.</a:t>
            </a:r>
            <a:endParaRPr/>
          </a:p>
          <a:p>
            <a:pPr marL="0" lvl="0" indent="0" algn="l" rtl="0">
              <a:lnSpc>
                <a:spcPct val="100000"/>
              </a:lnSpc>
              <a:spcBef>
                <a:spcPts val="0"/>
              </a:spcBef>
              <a:spcAft>
                <a:spcPts val="0"/>
              </a:spcAft>
              <a:buClr>
                <a:srgbClr val="000000"/>
              </a:buClr>
              <a:buSzPts val="1200"/>
              <a:buFont typeface="Calibri"/>
              <a:buNone/>
            </a:pPr>
            <a:r>
              <a:rPr lang="en-US"/>
              <a:t> </a:t>
            </a:r>
            <a:endParaRPr/>
          </a:p>
          <a:p>
            <a:pPr marL="0" lvl="0" indent="0" algn="l" rtl="0">
              <a:lnSpc>
                <a:spcPct val="100000"/>
              </a:lnSpc>
              <a:spcBef>
                <a:spcPts val="0"/>
              </a:spcBef>
              <a:spcAft>
                <a:spcPts val="0"/>
              </a:spcAft>
              <a:buClr>
                <a:srgbClr val="000000"/>
              </a:buClr>
              <a:buSzPts val="1200"/>
              <a:buFont typeface="Calibri"/>
              <a:buNone/>
            </a:pPr>
            <a:r>
              <a:rPr lang="en-US"/>
              <a:t>Cox Campus link:  </a:t>
            </a:r>
            <a:endParaRPr/>
          </a:p>
          <a:p>
            <a:pPr marL="0" lvl="0" indent="0" algn="l" rtl="0">
              <a:lnSpc>
                <a:spcPct val="100000"/>
              </a:lnSpc>
              <a:spcBef>
                <a:spcPts val="0"/>
              </a:spcBef>
              <a:spcAft>
                <a:spcPts val="0"/>
              </a:spcAft>
              <a:buClr>
                <a:srgbClr val="000000"/>
              </a:buClr>
              <a:buSzPts val="1200"/>
              <a:buFont typeface="Calibri"/>
              <a:buNone/>
            </a:pPr>
            <a:r>
              <a:rPr lang="en-US"/>
              <a:t>https://education.ohio.gov/getattachment/Topics/Learning-in-Ohio/Literacy/Implementing-Ohio%E2%80%99s-Plan-to-Raise-Literacy-Ach-1/Emergent-Literacy/Language-and-Literacy-Professional-Development.pdf.aspx?lang=en-US</a:t>
            </a:r>
            <a:endParaRPr/>
          </a:p>
          <a:p>
            <a:pPr marL="0" lvl="0" indent="0" algn="l" rtl="0">
              <a:lnSpc>
                <a:spcPct val="100000"/>
              </a:lnSpc>
              <a:spcBef>
                <a:spcPts val="0"/>
              </a:spcBef>
              <a:spcAft>
                <a:spcPts val="0"/>
              </a:spcAft>
              <a:buClr>
                <a:srgbClr val="000000"/>
              </a:buClr>
              <a:buSzPts val="1200"/>
              <a:buFont typeface="Calibri"/>
              <a:buNone/>
            </a:pPr>
            <a:endParaRPr/>
          </a:p>
        </p:txBody>
      </p:sp>
      <p:sp>
        <p:nvSpPr>
          <p:cNvPr id="586" name="Google Shape;586;p30:notes"/>
          <p:cNvSpPr txBox="1">
            <a:spLocks noGrp="1"/>
          </p:cNvSpPr>
          <p:nvPr>
            <p:ph type="dt" idx="10"/>
          </p:nvPr>
        </p:nvSpPr>
        <p:spPr>
          <a:xfrm>
            <a:off x="3970937" y="0"/>
            <a:ext cx="3037837" cy="466435"/>
          </a:xfrm>
          <a:prstGeom prst="rect">
            <a:avLst/>
          </a:prstGeom>
          <a:noFill/>
          <a:ln>
            <a:noFill/>
          </a:ln>
        </p:spPr>
        <p:txBody>
          <a:bodyPr spcFirstLastPara="1" wrap="square" lIns="93150" tIns="46575" rIns="93150" bIns="465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4/2/2024</a:t>
            </a:r>
            <a:endParaRPr/>
          </a:p>
        </p:txBody>
      </p:sp>
      <p:sp>
        <p:nvSpPr>
          <p:cNvPr id="587" name="Google Shape;587;p30: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30</a:t>
            </a:fld>
            <a:endParaRPr sz="1200" b="0" i="0" u="none" strike="noStrike" cap="none">
              <a:solidFill>
                <a:srgbClr val="000000"/>
              </a:solidFill>
              <a:latin typeface="Arial"/>
              <a:ea typeface="Arial"/>
              <a:cs typeface="Arial"/>
              <a:sym typeface="Arial"/>
            </a:endParaRPr>
          </a:p>
        </p:txBody>
      </p:sp>
      <p:sp>
        <p:nvSpPr>
          <p:cNvPr id="588" name="Google Shape;588;p30:notes"/>
          <p:cNvSpPr txBox="1">
            <a:spLocks noGrp="1"/>
          </p:cNvSpPr>
          <p:nvPr>
            <p:ph type="dt" idx="3"/>
          </p:nvPr>
        </p:nvSpPr>
        <p:spPr>
          <a:xfrm>
            <a:off x="3970937" y="0"/>
            <a:ext cx="3037837" cy="466435"/>
          </a:xfrm>
          <a:prstGeom prst="rect">
            <a:avLst/>
          </a:prstGeom>
          <a:noFill/>
          <a:ln>
            <a:noFill/>
          </a:ln>
        </p:spPr>
        <p:txBody>
          <a:bodyPr spcFirstLastPara="1" wrap="square" lIns="93150" tIns="46575" rIns="93150" bIns="465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9/24/2024</a:t>
            </a:r>
            <a:endParaRPr sz="1200" b="0" i="0" u="none" strike="noStrike" cap="none">
              <a:solidFill>
                <a:srgbClr val="000000"/>
              </a:solidFill>
              <a:latin typeface="Arial"/>
              <a:ea typeface="Arial"/>
              <a:cs typeface="Arial"/>
              <a:sym typeface="Arial"/>
            </a:endParaRPr>
          </a:p>
        </p:txBody>
      </p:sp>
      <p:sp>
        <p:nvSpPr>
          <p:cNvPr id="589" name="Google Shape;589;p30:notes"/>
          <p:cNvSpPr txBox="1">
            <a:spLocks noGrp="1"/>
          </p:cNvSpPr>
          <p:nvPr>
            <p:ph type="sldNum" idx="4"/>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31: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333333"/>
              </a:buClr>
              <a:buSzPts val="1200"/>
              <a:buFont typeface="Lato"/>
              <a:buNone/>
            </a:pPr>
            <a:r>
              <a:rPr lang="en-US" b="0" i="0">
                <a:solidFill>
                  <a:srgbClr val="333333"/>
                </a:solidFill>
                <a:latin typeface="Lato"/>
                <a:ea typeface="Lato"/>
                <a:cs typeface="Lato"/>
                <a:sym typeface="Lato"/>
              </a:rPr>
              <a:t>This Slide shows the series for infant and toddler providers.  There are three certificate levels available- Emergent Literacy Aware, Emergent Literacy Informed, and Emergent Literacy Complenent.  Each one builds upon the previous level, so, for example,  you must complete the Level 1 and Level 2 coursework to obtain the Level two certificate. </a:t>
            </a:r>
            <a:endParaRPr/>
          </a:p>
          <a:p>
            <a:pPr marL="0" lvl="0" indent="0" algn="l" rtl="0">
              <a:lnSpc>
                <a:spcPct val="100000"/>
              </a:lnSpc>
              <a:spcBef>
                <a:spcPts val="0"/>
              </a:spcBef>
              <a:spcAft>
                <a:spcPts val="0"/>
              </a:spcAft>
              <a:buClr>
                <a:srgbClr val="000000"/>
              </a:buClr>
              <a:buSzPts val="1200"/>
              <a:buFont typeface="Calibri"/>
              <a:buNone/>
            </a:pPr>
            <a:endParaRPr b="0" i="0">
              <a:solidFill>
                <a:srgbClr val="333333"/>
              </a:solidFill>
              <a:latin typeface="Lato"/>
              <a:ea typeface="Lato"/>
              <a:cs typeface="Lato"/>
              <a:sym typeface="Lato"/>
            </a:endParaRPr>
          </a:p>
          <a:p>
            <a:pPr marL="0" lvl="0" indent="0" algn="l" rtl="0">
              <a:lnSpc>
                <a:spcPct val="100000"/>
              </a:lnSpc>
              <a:spcBef>
                <a:spcPts val="0"/>
              </a:spcBef>
              <a:spcAft>
                <a:spcPts val="0"/>
              </a:spcAft>
              <a:buClr>
                <a:srgbClr val="000000"/>
              </a:buClr>
              <a:buSzPts val="1200"/>
              <a:buFont typeface="Calibri"/>
              <a:buNone/>
            </a:pPr>
            <a:endParaRPr/>
          </a:p>
        </p:txBody>
      </p:sp>
      <p:sp>
        <p:nvSpPr>
          <p:cNvPr id="597" name="Google Shape;597;p31:notes"/>
          <p:cNvSpPr txBox="1">
            <a:spLocks noGrp="1"/>
          </p:cNvSpPr>
          <p:nvPr>
            <p:ph type="dt" idx="10"/>
          </p:nvPr>
        </p:nvSpPr>
        <p:spPr>
          <a:xfrm>
            <a:off x="3970937" y="0"/>
            <a:ext cx="3037837" cy="466435"/>
          </a:xfrm>
          <a:prstGeom prst="rect">
            <a:avLst/>
          </a:prstGeom>
          <a:noFill/>
          <a:ln>
            <a:noFill/>
          </a:ln>
        </p:spPr>
        <p:txBody>
          <a:bodyPr spcFirstLastPara="1" wrap="square" lIns="93150" tIns="46575" rIns="93150" bIns="465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4/2/2024</a:t>
            </a:r>
            <a:endParaRPr/>
          </a:p>
        </p:txBody>
      </p:sp>
      <p:sp>
        <p:nvSpPr>
          <p:cNvPr id="598" name="Google Shape;598;p31: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31</a:t>
            </a:fld>
            <a:endParaRPr sz="1200" b="0" i="0" u="none" strike="noStrike" cap="none">
              <a:solidFill>
                <a:srgbClr val="000000"/>
              </a:solidFill>
              <a:latin typeface="Arial"/>
              <a:ea typeface="Arial"/>
              <a:cs typeface="Arial"/>
              <a:sym typeface="Arial"/>
            </a:endParaRPr>
          </a:p>
        </p:txBody>
      </p:sp>
      <p:sp>
        <p:nvSpPr>
          <p:cNvPr id="599" name="Google Shape;599;p31:notes"/>
          <p:cNvSpPr txBox="1">
            <a:spLocks noGrp="1"/>
          </p:cNvSpPr>
          <p:nvPr>
            <p:ph type="dt" idx="3"/>
          </p:nvPr>
        </p:nvSpPr>
        <p:spPr>
          <a:xfrm>
            <a:off x="3970937" y="0"/>
            <a:ext cx="3037837" cy="466435"/>
          </a:xfrm>
          <a:prstGeom prst="rect">
            <a:avLst/>
          </a:prstGeom>
          <a:noFill/>
          <a:ln>
            <a:noFill/>
          </a:ln>
        </p:spPr>
        <p:txBody>
          <a:bodyPr spcFirstLastPara="1" wrap="square" lIns="93150" tIns="46575" rIns="93150" bIns="465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9/24/2024</a:t>
            </a:r>
            <a:endParaRPr sz="1200" b="0" i="0" u="none" strike="noStrike" cap="none">
              <a:solidFill>
                <a:srgbClr val="000000"/>
              </a:solidFill>
              <a:latin typeface="Arial"/>
              <a:ea typeface="Arial"/>
              <a:cs typeface="Arial"/>
              <a:sym typeface="Arial"/>
            </a:endParaRPr>
          </a:p>
        </p:txBody>
      </p:sp>
      <p:sp>
        <p:nvSpPr>
          <p:cNvPr id="600" name="Google Shape;600;p31:notes"/>
          <p:cNvSpPr txBox="1">
            <a:spLocks noGrp="1"/>
          </p:cNvSpPr>
          <p:nvPr>
            <p:ph type="sldNum" idx="4"/>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2: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333333"/>
              </a:buClr>
              <a:buSzPts val="1200"/>
              <a:buFont typeface="Lato"/>
              <a:buNone/>
            </a:pPr>
            <a:r>
              <a:rPr lang="en-US" b="0" i="0">
                <a:solidFill>
                  <a:srgbClr val="333333"/>
                </a:solidFill>
                <a:latin typeface="Lato"/>
                <a:ea typeface="Lato"/>
                <a:cs typeface="Lato"/>
                <a:sym typeface="Lato"/>
              </a:rPr>
              <a:t>This slides shows the same three levels, but this is the series for preschool teachers. You can see that some of the courses are marked with an asterisk to show that they are part of the Department of Education and Workforce Pathway G which meets the Science of Reading Professional Development requirement for preschool teachers in public schools. </a:t>
            </a:r>
            <a:endParaRPr/>
          </a:p>
          <a:p>
            <a:pPr marL="0" lvl="0" indent="0" algn="l" rtl="0">
              <a:lnSpc>
                <a:spcPct val="100000"/>
              </a:lnSpc>
              <a:spcBef>
                <a:spcPts val="0"/>
              </a:spcBef>
              <a:spcAft>
                <a:spcPts val="0"/>
              </a:spcAft>
              <a:buClr>
                <a:srgbClr val="000000"/>
              </a:buClr>
              <a:buSzPts val="1200"/>
              <a:buFont typeface="Calibri"/>
              <a:buNone/>
            </a:pPr>
            <a:endParaRPr b="0" i="0">
              <a:solidFill>
                <a:srgbClr val="333333"/>
              </a:solidFill>
              <a:latin typeface="Lato"/>
              <a:ea typeface="Lato"/>
              <a:cs typeface="Lato"/>
              <a:sym typeface="Lato"/>
            </a:endParaRPr>
          </a:p>
          <a:p>
            <a:pPr marL="0" lvl="0" indent="0" algn="l" rtl="0">
              <a:lnSpc>
                <a:spcPct val="100000"/>
              </a:lnSpc>
              <a:spcBef>
                <a:spcPts val="0"/>
              </a:spcBef>
              <a:spcAft>
                <a:spcPts val="0"/>
              </a:spcAft>
              <a:buClr>
                <a:srgbClr val="000000"/>
              </a:buClr>
              <a:buSzPts val="1200"/>
              <a:buFont typeface="Calibri"/>
              <a:buNone/>
            </a:pPr>
            <a:endParaRPr b="0" i="0">
              <a:solidFill>
                <a:srgbClr val="333333"/>
              </a:solidFill>
              <a:latin typeface="Lato"/>
              <a:ea typeface="Lato"/>
              <a:cs typeface="Lato"/>
              <a:sym typeface="Lato"/>
            </a:endParaRPr>
          </a:p>
          <a:p>
            <a:pPr marL="0" lvl="0" indent="0" algn="l" rtl="0">
              <a:lnSpc>
                <a:spcPct val="100000"/>
              </a:lnSpc>
              <a:spcBef>
                <a:spcPts val="0"/>
              </a:spcBef>
              <a:spcAft>
                <a:spcPts val="0"/>
              </a:spcAft>
              <a:buClr>
                <a:srgbClr val="333333"/>
              </a:buClr>
              <a:buSzPts val="1200"/>
              <a:buFont typeface="Lato"/>
              <a:buNone/>
            </a:pPr>
            <a:r>
              <a:rPr lang="en-US" b="0" i="1">
                <a:solidFill>
                  <a:srgbClr val="333333"/>
                </a:solidFill>
                <a:latin typeface="Lato"/>
                <a:ea typeface="Lato"/>
                <a:cs typeface="Lato"/>
                <a:sym typeface="Lato"/>
              </a:rPr>
              <a:t>(Additional information about how to be sure you receive credit in the OPR for your cox campus courses)</a:t>
            </a:r>
            <a:endParaRPr/>
          </a:p>
          <a:p>
            <a:pPr marL="0" lvl="0" indent="0" algn="l" rtl="0">
              <a:lnSpc>
                <a:spcPct val="100000"/>
              </a:lnSpc>
              <a:spcBef>
                <a:spcPts val="0"/>
              </a:spcBef>
              <a:spcAft>
                <a:spcPts val="0"/>
              </a:spcAft>
              <a:buClr>
                <a:srgbClr val="333333"/>
              </a:buClr>
              <a:buSzPts val="1200"/>
              <a:buFont typeface="Lato"/>
              <a:buNone/>
            </a:pPr>
            <a:r>
              <a:rPr lang="en-US" b="0" i="0">
                <a:solidFill>
                  <a:srgbClr val="333333"/>
                </a:solidFill>
                <a:latin typeface="Lato"/>
                <a:ea typeface="Lato"/>
                <a:cs typeface="Lato"/>
                <a:sym typeface="Lato"/>
              </a:rPr>
              <a:t>BEFORE completing coursework on Cox Campus:</a:t>
            </a:r>
            <a:endParaRPr/>
          </a:p>
          <a:p>
            <a:pPr marL="0" lvl="0" indent="-76200" algn="l" rtl="0">
              <a:lnSpc>
                <a:spcPct val="100000"/>
              </a:lnSpc>
              <a:spcBef>
                <a:spcPts val="0"/>
              </a:spcBef>
              <a:spcAft>
                <a:spcPts val="0"/>
              </a:spcAft>
              <a:buClr>
                <a:srgbClr val="333333"/>
              </a:buClr>
              <a:buSzPts val="1200"/>
              <a:buFont typeface="Arial"/>
              <a:buChar char="•"/>
            </a:pPr>
            <a:r>
              <a:rPr lang="en-US" b="0" i="0">
                <a:solidFill>
                  <a:srgbClr val="333333"/>
                </a:solidFill>
                <a:latin typeface="Lato"/>
                <a:ea typeface="Lato"/>
                <a:cs typeface="Lato"/>
                <a:sym typeface="Lato"/>
              </a:rPr>
              <a:t>Create a </a:t>
            </a:r>
            <a:r>
              <a:rPr lang="en-US" b="0" i="0" u="sng" strike="noStrike">
                <a:solidFill>
                  <a:schemeClr val="hlink"/>
                </a:solidFill>
                <a:latin typeface="Lato"/>
                <a:ea typeface="Lato"/>
                <a:cs typeface="Lato"/>
                <a:sym typeface="Lato"/>
                <a:hlinkClick r:id="rId3"/>
              </a:rPr>
              <a:t>Cox Campus Account</a:t>
            </a:r>
            <a:r>
              <a:rPr lang="en-US" b="0" i="0">
                <a:solidFill>
                  <a:srgbClr val="333333"/>
                </a:solidFill>
                <a:latin typeface="Lato"/>
                <a:ea typeface="Lato"/>
                <a:cs typeface="Lato"/>
                <a:sym typeface="Lato"/>
              </a:rPr>
              <a:t> with a profile. </a:t>
            </a:r>
            <a:r>
              <a:rPr lang="en-US" b="1" i="0">
                <a:solidFill>
                  <a:srgbClr val="333333"/>
                </a:solidFill>
                <a:latin typeface="Lato"/>
                <a:ea typeface="Lato"/>
                <a:cs typeface="Lato"/>
                <a:sym typeface="Lato"/>
              </a:rPr>
              <a:t>Must include your state, Ohio and your OPIN.</a:t>
            </a:r>
            <a:br>
              <a:rPr lang="en-US" b="0" i="0">
                <a:solidFill>
                  <a:srgbClr val="333333"/>
                </a:solidFill>
                <a:latin typeface="Lato"/>
                <a:ea typeface="Lato"/>
                <a:cs typeface="Lato"/>
                <a:sym typeface="Lato"/>
              </a:rPr>
            </a:br>
            <a:r>
              <a:rPr lang="en-US" b="0" i="0">
                <a:solidFill>
                  <a:srgbClr val="333333"/>
                </a:solidFill>
                <a:latin typeface="Lato"/>
                <a:ea typeface="Lato"/>
                <a:cs typeface="Lato"/>
                <a:sym typeface="Lato"/>
              </a:rPr>
              <a:t>See – </a:t>
            </a:r>
            <a:r>
              <a:rPr lang="en-US" b="0" i="0" u="sng" strike="noStrike">
                <a:solidFill>
                  <a:schemeClr val="hlink"/>
                </a:solidFill>
                <a:latin typeface="Lato"/>
                <a:ea typeface="Lato"/>
                <a:cs typeface="Lato"/>
                <a:sym typeface="Lato"/>
                <a:hlinkClick r:id="rId4"/>
              </a:rPr>
              <a:t>OCCRRA Support Page</a:t>
            </a:r>
            <a:endParaRPr b="0" i="0">
              <a:solidFill>
                <a:srgbClr val="333333"/>
              </a:solidFill>
              <a:latin typeface="Lato"/>
              <a:ea typeface="Lato"/>
              <a:cs typeface="Lato"/>
              <a:sym typeface="Lato"/>
            </a:endParaRPr>
          </a:p>
          <a:p>
            <a:pPr marL="0" lvl="0" indent="-76200" algn="l" rtl="0">
              <a:lnSpc>
                <a:spcPct val="100000"/>
              </a:lnSpc>
              <a:spcBef>
                <a:spcPts val="0"/>
              </a:spcBef>
              <a:spcAft>
                <a:spcPts val="0"/>
              </a:spcAft>
              <a:buClr>
                <a:srgbClr val="333333"/>
              </a:buClr>
              <a:buSzPts val="1200"/>
              <a:buFont typeface="Arial"/>
              <a:buChar char="•"/>
            </a:pPr>
            <a:r>
              <a:rPr lang="en-US" b="0" i="0">
                <a:solidFill>
                  <a:srgbClr val="333333"/>
                </a:solidFill>
                <a:latin typeface="Lato"/>
                <a:ea typeface="Lato"/>
                <a:cs typeface="Lato"/>
                <a:sym typeface="Lato"/>
              </a:rPr>
              <a:t>Not all Cox Campus courses are Ohio approved.</a:t>
            </a:r>
            <a:endParaRPr/>
          </a:p>
          <a:p>
            <a:pPr marL="0" lvl="0" indent="0" algn="l" rtl="0">
              <a:lnSpc>
                <a:spcPct val="100000"/>
              </a:lnSpc>
              <a:spcBef>
                <a:spcPts val="0"/>
              </a:spcBef>
              <a:spcAft>
                <a:spcPts val="0"/>
              </a:spcAft>
              <a:buClr>
                <a:srgbClr val="333333"/>
              </a:buClr>
              <a:buSzPts val="1200"/>
              <a:buFont typeface="Lato"/>
              <a:buNone/>
            </a:pPr>
            <a:r>
              <a:rPr lang="en-US" b="0" i="0">
                <a:solidFill>
                  <a:srgbClr val="333333"/>
                </a:solidFill>
                <a:latin typeface="Lato"/>
                <a:ea typeface="Lato"/>
                <a:cs typeface="Lato"/>
                <a:sym typeface="Lato"/>
              </a:rPr>
              <a:t>Please see OCCRRA's approved training list or </a:t>
            </a:r>
            <a:r>
              <a:rPr lang="en-US" b="0" i="0" u="sng" strike="noStrike">
                <a:solidFill>
                  <a:schemeClr val="hlink"/>
                </a:solidFill>
                <a:latin typeface="Lato"/>
                <a:ea typeface="Lato"/>
                <a:cs typeface="Lato"/>
                <a:sym typeface="Lato"/>
                <a:hlinkClick r:id="rId5"/>
              </a:rPr>
              <a:t>Courses Approved on OCCRRA</a:t>
            </a:r>
            <a:r>
              <a:rPr lang="en-US" b="0" i="0" u="none" strike="noStrike">
                <a:solidFill>
                  <a:srgbClr val="337AB7"/>
                </a:solidFill>
                <a:latin typeface="Lato"/>
                <a:ea typeface="Lato"/>
                <a:cs typeface="Lato"/>
                <a:sym typeface="Lato"/>
              </a:rPr>
              <a:t> https://coxcampus.org/support/courses-approved-on-occrra/</a:t>
            </a:r>
            <a:br>
              <a:rPr lang="en-US" b="0" i="0">
                <a:solidFill>
                  <a:srgbClr val="333333"/>
                </a:solidFill>
                <a:latin typeface="Lato"/>
                <a:ea typeface="Lato"/>
                <a:cs typeface="Lato"/>
                <a:sym typeface="Lato"/>
              </a:rPr>
            </a:br>
            <a:r>
              <a:rPr lang="en-US" b="0" i="0">
                <a:solidFill>
                  <a:srgbClr val="333333"/>
                </a:solidFill>
                <a:latin typeface="Lato"/>
                <a:ea typeface="Lato"/>
                <a:cs typeface="Lato"/>
                <a:sym typeface="Lato"/>
              </a:rPr>
              <a:t>Upon completing </a:t>
            </a:r>
            <a:r>
              <a:rPr lang="en-US" b="1" i="0">
                <a:solidFill>
                  <a:srgbClr val="333333"/>
                </a:solidFill>
                <a:latin typeface="Lato"/>
                <a:ea typeface="Lato"/>
                <a:cs typeface="Lato"/>
                <a:sym typeface="Lato"/>
              </a:rPr>
              <a:t>an approved course</a:t>
            </a:r>
            <a:r>
              <a:rPr lang="en-US" b="0" i="0">
                <a:solidFill>
                  <a:srgbClr val="333333"/>
                </a:solidFill>
                <a:latin typeface="Lato"/>
                <a:ea typeface="Lato"/>
                <a:cs typeface="Lato"/>
                <a:sym typeface="Lato"/>
              </a:rPr>
              <a:t>, credit will be submitted to OCCRRA.</a:t>
            </a:r>
            <a:endParaRPr/>
          </a:p>
          <a:p>
            <a:pPr marL="0" lvl="0" indent="0" algn="l" rtl="0">
              <a:lnSpc>
                <a:spcPct val="100000"/>
              </a:lnSpc>
              <a:spcBef>
                <a:spcPts val="0"/>
              </a:spcBef>
              <a:spcAft>
                <a:spcPts val="0"/>
              </a:spcAft>
              <a:buClr>
                <a:srgbClr val="000000"/>
              </a:buClr>
              <a:buSzPts val="1200"/>
              <a:buFont typeface="Calibri"/>
              <a:buNone/>
            </a:pPr>
            <a:endParaRPr/>
          </a:p>
        </p:txBody>
      </p:sp>
      <p:sp>
        <p:nvSpPr>
          <p:cNvPr id="608" name="Google Shape;608;p32:notes"/>
          <p:cNvSpPr txBox="1">
            <a:spLocks noGrp="1"/>
          </p:cNvSpPr>
          <p:nvPr>
            <p:ph type="dt" idx="10"/>
          </p:nvPr>
        </p:nvSpPr>
        <p:spPr>
          <a:xfrm>
            <a:off x="3970937" y="0"/>
            <a:ext cx="3037837" cy="466435"/>
          </a:xfrm>
          <a:prstGeom prst="rect">
            <a:avLst/>
          </a:prstGeom>
          <a:noFill/>
          <a:ln>
            <a:noFill/>
          </a:ln>
        </p:spPr>
        <p:txBody>
          <a:bodyPr spcFirstLastPara="1" wrap="square" lIns="93150" tIns="46575" rIns="93150" bIns="465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4/2/2024</a:t>
            </a:r>
            <a:endParaRPr/>
          </a:p>
        </p:txBody>
      </p:sp>
      <p:sp>
        <p:nvSpPr>
          <p:cNvPr id="609" name="Google Shape;609;p32: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32</a:t>
            </a:fld>
            <a:endParaRPr sz="1200" b="0" i="0" u="none" strike="noStrike" cap="none">
              <a:solidFill>
                <a:srgbClr val="000000"/>
              </a:solidFill>
              <a:latin typeface="Arial"/>
              <a:ea typeface="Arial"/>
              <a:cs typeface="Arial"/>
              <a:sym typeface="Arial"/>
            </a:endParaRPr>
          </a:p>
        </p:txBody>
      </p:sp>
      <p:sp>
        <p:nvSpPr>
          <p:cNvPr id="610" name="Google Shape;610;p32:notes"/>
          <p:cNvSpPr txBox="1">
            <a:spLocks noGrp="1"/>
          </p:cNvSpPr>
          <p:nvPr>
            <p:ph type="dt" idx="3"/>
          </p:nvPr>
        </p:nvSpPr>
        <p:spPr>
          <a:xfrm>
            <a:off x="3970937" y="0"/>
            <a:ext cx="3037837" cy="466435"/>
          </a:xfrm>
          <a:prstGeom prst="rect">
            <a:avLst/>
          </a:prstGeom>
          <a:noFill/>
          <a:ln>
            <a:noFill/>
          </a:ln>
        </p:spPr>
        <p:txBody>
          <a:bodyPr spcFirstLastPara="1" wrap="square" lIns="93150" tIns="46575" rIns="93150" bIns="465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9/24/2024</a:t>
            </a:r>
            <a:endParaRPr sz="1200" b="0" i="0" u="none" strike="noStrike" cap="none">
              <a:solidFill>
                <a:srgbClr val="000000"/>
              </a:solidFill>
              <a:latin typeface="Arial"/>
              <a:ea typeface="Arial"/>
              <a:cs typeface="Arial"/>
              <a:sym typeface="Arial"/>
            </a:endParaRPr>
          </a:p>
        </p:txBody>
      </p:sp>
      <p:sp>
        <p:nvSpPr>
          <p:cNvPr id="611" name="Google Shape;611;p32:notes"/>
          <p:cNvSpPr txBox="1">
            <a:spLocks noGrp="1"/>
          </p:cNvSpPr>
          <p:nvPr>
            <p:ph type="sldNum" idx="4"/>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33: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endParaRPr/>
          </a:p>
        </p:txBody>
      </p:sp>
      <p:sp>
        <p:nvSpPr>
          <p:cNvPr id="619" name="Google Shape;619;p33: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33</a:t>
            </a:fld>
            <a:endParaRPr/>
          </a:p>
        </p:txBody>
      </p:sp>
      <p:sp>
        <p:nvSpPr>
          <p:cNvPr id="620" name="Google Shape;620;p33: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4:notes"/>
          <p:cNvSpPr>
            <a:spLocks noGrp="1" noRot="1" noChangeAspect="1"/>
          </p:cNvSpPr>
          <p:nvPr>
            <p:ph type="sldImg" idx="2"/>
          </p:nvPr>
        </p:nvSpPr>
        <p:spPr>
          <a:xfrm>
            <a:off x="720725" y="1165225"/>
            <a:ext cx="5591175" cy="3144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34: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endParaRPr/>
          </a:p>
        </p:txBody>
      </p:sp>
      <p:sp>
        <p:nvSpPr>
          <p:cNvPr id="641" name="Google Shape;641;p34: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34</a:t>
            </a:fld>
            <a:endParaRPr/>
          </a:p>
        </p:txBody>
      </p:sp>
      <p:sp>
        <p:nvSpPr>
          <p:cNvPr id="642" name="Google Shape;642;p34: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35: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endParaRPr/>
          </a:p>
        </p:txBody>
      </p:sp>
      <p:sp>
        <p:nvSpPr>
          <p:cNvPr id="648" name="Google Shape;648;p35: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36:notes"/>
          <p:cNvSpPr txBox="1">
            <a:spLocks noGrp="1"/>
          </p:cNvSpPr>
          <p:nvPr>
            <p:ph type="body" idx="1"/>
          </p:nvPr>
        </p:nvSpPr>
        <p:spPr>
          <a:xfrm>
            <a:off x="701043" y="4473894"/>
            <a:ext cx="5608316" cy="36604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658" name="Google Shape;658;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720725" y="1165225"/>
            <a:ext cx="5591175" cy="3144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endParaRPr/>
          </a:p>
        </p:txBody>
      </p:sp>
      <p:sp>
        <p:nvSpPr>
          <p:cNvPr id="106" name="Google Shape;106;p4: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4</a:t>
            </a:fld>
            <a:endParaRPr/>
          </a:p>
        </p:txBody>
      </p:sp>
      <p:sp>
        <p:nvSpPr>
          <p:cNvPr id="107" name="Google Shape;107;p4: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Ohio expanded it’s ASQ services on July 1.This expansion…</a:t>
            </a:r>
            <a:endParaRPr b="0"/>
          </a:p>
          <a:p>
            <a:pPr marL="17145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Increased the age availability from B-3 to B to age 5 for all Ohio children and providers serving children B through age 5</a:t>
            </a:r>
            <a:endParaRPr/>
          </a:p>
          <a:p>
            <a:pPr marL="17145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Provides ongoing monitoring of growth and developmental progress. Helpful reminders occur through push notifications on the Sparkler family app. Parents receive a reminder message when it is time to complete their child’s next age-interval screening. Providers can view screenings that are due directly from their dashboard. This monitoring piece can improve child outcomes by tracking each child’s developmental growth over time.</a:t>
            </a:r>
            <a:endParaRPr/>
          </a:p>
          <a:p>
            <a:pPr marL="171450" lvl="0" indent="-171450" algn="l" rtl="0">
              <a:lnSpc>
                <a:spcPct val="100000"/>
              </a:lnSpc>
              <a:spcBef>
                <a:spcPts val="0"/>
              </a:spcBef>
              <a:spcAft>
                <a:spcPts val="0"/>
              </a:spcAft>
              <a:buClr>
                <a:srgbClr val="000000"/>
              </a:buClr>
              <a:buSzPts val="1200"/>
              <a:buFont typeface="Arial"/>
              <a:buChar char="•"/>
            </a:pPr>
            <a:r>
              <a:rPr lang="en-US" sz="1200" b="0" i="0" u="none" strike="noStrike" cap="none">
                <a:solidFill>
                  <a:srgbClr val="000000"/>
                </a:solidFill>
                <a:latin typeface="Calibri"/>
                <a:ea typeface="Calibri"/>
                <a:cs typeface="Calibri"/>
                <a:sym typeface="Calibri"/>
              </a:rPr>
              <a:t>The final expansion component was to increase access to the screening by offering them is a variety of languages. The ASQ-3 and ASQ:SE-2 screenings are now available in English, Spanish, Chinese, French and Arabic </a:t>
            </a:r>
            <a:endParaRPr/>
          </a:p>
          <a:p>
            <a:pPr marL="0" lvl="0" indent="0" algn="l" rtl="0">
              <a:lnSpc>
                <a:spcPct val="100000"/>
              </a:lnSpc>
              <a:spcBef>
                <a:spcPts val="0"/>
              </a:spcBef>
              <a:spcAft>
                <a:spcPts val="0"/>
              </a:spcAft>
              <a:buClr>
                <a:srgbClr val="000000"/>
              </a:buClr>
              <a:buSzPts val="1200"/>
              <a:buFont typeface="Calibri"/>
              <a:buNone/>
            </a:pPr>
            <a:endParaRPr/>
          </a:p>
        </p:txBody>
      </p:sp>
      <p:sp>
        <p:nvSpPr>
          <p:cNvPr id="114" name="Google Shape;114;p5: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5</a:t>
            </a:fld>
            <a:endParaRPr/>
          </a:p>
        </p:txBody>
      </p:sp>
      <p:sp>
        <p:nvSpPr>
          <p:cNvPr id="115" name="Google Shape;115;p5: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The ASQ is a formal research-based instrument that asks questions about a child’s development, including language, motor, cognitive, social, and emotional development.</a:t>
            </a:r>
            <a:endParaRPr b="0"/>
          </a:p>
          <a:p>
            <a:pPr marL="0" lvl="0" indent="0" algn="l" rtl="0">
              <a:lnSpc>
                <a:spcPct val="100000"/>
              </a:lnSpc>
              <a:spcBef>
                <a:spcPts val="0"/>
              </a:spcBef>
              <a:spcAft>
                <a:spcPts val="0"/>
              </a:spcAft>
              <a:buClr>
                <a:srgbClr val="000000"/>
              </a:buClr>
              <a:buSzPts val="1200"/>
              <a:buFont typeface="Calibri"/>
              <a:buNone/>
            </a:pPr>
            <a:br>
              <a:rPr lang="en-US" sz="1200" b="0" i="0" u="none" strike="noStrike" cap="none">
                <a:solidFill>
                  <a:srgbClr val="000000"/>
                </a:solidFill>
                <a:latin typeface="Calibri"/>
                <a:ea typeface="Calibri"/>
                <a:cs typeface="Calibri"/>
                <a:sym typeface="Calibri"/>
              </a:rPr>
            </a:br>
            <a:r>
              <a:rPr lang="en-US" sz="1200" b="0" i="0" u="none" strike="noStrike" cap="none">
                <a:solidFill>
                  <a:srgbClr val="000000"/>
                </a:solidFill>
                <a:latin typeface="Calibri"/>
                <a:ea typeface="Calibri"/>
                <a:cs typeface="Calibri"/>
                <a:sym typeface="Calibri"/>
              </a:rPr>
              <a:t>The questionnaires can be used with children as young as 1 month. They are currently available using Ohio’s ASQ Online for birth through age 5.</a:t>
            </a:r>
            <a:endParaRPr b="0"/>
          </a:p>
          <a:p>
            <a:pPr marL="0" lvl="0" indent="0" algn="l" rtl="0">
              <a:lnSpc>
                <a:spcPct val="100000"/>
              </a:lnSpc>
              <a:spcBef>
                <a:spcPts val="0"/>
              </a:spcBef>
              <a:spcAft>
                <a:spcPts val="0"/>
              </a:spcAft>
              <a:buClr>
                <a:srgbClr val="000000"/>
              </a:buClr>
              <a:buSzPts val="1200"/>
              <a:buFont typeface="Calibri"/>
              <a:buNone/>
            </a:pPr>
            <a:br>
              <a:rPr lang="en-US"/>
            </a:br>
            <a:endParaRPr/>
          </a:p>
        </p:txBody>
      </p:sp>
      <p:sp>
        <p:nvSpPr>
          <p:cNvPr id="122" name="Google Shape;122;p6: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6</a:t>
            </a:fld>
            <a:endParaRPr/>
          </a:p>
        </p:txBody>
      </p:sp>
      <p:sp>
        <p:nvSpPr>
          <p:cNvPr id="123" name="Google Shape;123;p6: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7: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a:t>Ohio offers all families and providers of young children birth through age five the Ages and Stages Questionnaires through the Sparkler platform. These developmental screening tools can be used to: </a:t>
            </a:r>
            <a:endParaRPr/>
          </a:p>
          <a:p>
            <a:pPr marL="0" lvl="0" indent="0" algn="l" rtl="0">
              <a:lnSpc>
                <a:spcPct val="100000"/>
              </a:lnSpc>
              <a:spcBef>
                <a:spcPts val="0"/>
              </a:spcBef>
              <a:spcAft>
                <a:spcPts val="0"/>
              </a:spcAft>
              <a:buClr>
                <a:srgbClr val="000000"/>
              </a:buClr>
              <a:buSzPts val="1200"/>
              <a:buFont typeface="Calibri"/>
              <a:buNone/>
            </a:pPr>
            <a:endParaRPr/>
          </a:p>
          <a:p>
            <a:pPr marL="0" lvl="0" indent="0" algn="l" rtl="0">
              <a:lnSpc>
                <a:spcPct val="100000"/>
              </a:lnSpc>
              <a:spcBef>
                <a:spcPts val="0"/>
              </a:spcBef>
              <a:spcAft>
                <a:spcPts val="0"/>
              </a:spcAft>
              <a:buClr>
                <a:srgbClr val="000000"/>
              </a:buClr>
              <a:buSzPts val="1200"/>
              <a:buFont typeface="Calibri"/>
              <a:buNone/>
            </a:pPr>
            <a:endParaRPr/>
          </a:p>
          <a:p>
            <a:pPr marL="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I do want to point out, that the ASQ should not be used with children who are receiving early intervention or preschool special education. Those children have already been identified and would not benefit from developmental screening. They have already received an in-depth assessment. This is an important exemption for providers who are participating in Ohio’s SUTQ to keep in mind. </a:t>
            </a:r>
            <a:endParaRPr/>
          </a:p>
        </p:txBody>
      </p:sp>
      <p:sp>
        <p:nvSpPr>
          <p:cNvPr id="130" name="Google Shape;130;p7: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7</a:t>
            </a:fld>
            <a:endParaRPr/>
          </a:p>
        </p:txBody>
      </p:sp>
      <p:sp>
        <p:nvSpPr>
          <p:cNvPr id="131" name="Google Shape;131;p7: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171450" lvl="0" indent="-171450" algn="l" rtl="0">
              <a:lnSpc>
                <a:spcPct val="100000"/>
              </a:lnSpc>
              <a:spcBef>
                <a:spcPts val="0"/>
              </a:spcBef>
              <a:spcAft>
                <a:spcPts val="0"/>
              </a:spcAft>
              <a:buClr>
                <a:srgbClr val="000000"/>
              </a:buClr>
              <a:buSzPts val="1200"/>
              <a:buFont typeface="Arial"/>
              <a:buChar char="•"/>
            </a:pPr>
            <a:r>
              <a:rPr lang="en-US"/>
              <a:t>Ask parents/caregivers for permission to view the completed screening results</a:t>
            </a:r>
            <a:endParaRPr/>
          </a:p>
          <a:p>
            <a:pPr marL="171450" lvl="0" indent="-171450" algn="l" rtl="0">
              <a:lnSpc>
                <a:spcPct val="100000"/>
              </a:lnSpc>
              <a:spcBef>
                <a:spcPts val="0"/>
              </a:spcBef>
              <a:spcAft>
                <a:spcPts val="0"/>
              </a:spcAft>
              <a:buClr>
                <a:srgbClr val="000000"/>
              </a:buClr>
              <a:buSzPts val="1200"/>
              <a:buFont typeface="Arial"/>
              <a:buChar char="•"/>
            </a:pPr>
            <a:r>
              <a:rPr lang="en-US"/>
              <a:t>Ask parents/caregivers for permission to view the child’s IFSP/IEP. Knowing a child’s goals is essential to assisting and enhancing a child’s developmental progress</a:t>
            </a:r>
            <a:endParaRPr/>
          </a:p>
          <a:p>
            <a:pPr marL="171450" lvl="0" indent="-171450" algn="l" rtl="0">
              <a:lnSpc>
                <a:spcPct val="100000"/>
              </a:lnSpc>
              <a:spcBef>
                <a:spcPts val="0"/>
              </a:spcBef>
              <a:spcAft>
                <a:spcPts val="0"/>
              </a:spcAft>
              <a:buClr>
                <a:srgbClr val="000000"/>
              </a:buClr>
              <a:buSzPts val="1200"/>
              <a:buFont typeface="Arial"/>
              <a:buChar char="•"/>
            </a:pPr>
            <a:r>
              <a:rPr lang="en-US"/>
              <a:t>It is important to develop a supportive, trusting relationship with parents/caregivers. Doing so requires respecting their decisions. In time, it may be appropriate to ask parents/caregivers again to allow their child to be screened. </a:t>
            </a:r>
            <a:endParaRPr/>
          </a:p>
        </p:txBody>
      </p:sp>
      <p:sp>
        <p:nvSpPr>
          <p:cNvPr id="138" name="Google Shape;138;p8: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8</a:t>
            </a:fld>
            <a:endParaRPr/>
          </a:p>
        </p:txBody>
      </p:sp>
      <p:sp>
        <p:nvSpPr>
          <p:cNvPr id="139" name="Google Shape;139;p8: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9:notes"/>
          <p:cNvSpPr txBox="1">
            <a:spLocks noGrp="1"/>
          </p:cNvSpPr>
          <p:nvPr>
            <p:ph type="body" idx="1"/>
          </p:nvPr>
        </p:nvSpPr>
        <p:spPr>
          <a:xfrm>
            <a:off x="701043" y="4473894"/>
            <a:ext cx="5608316" cy="3660462"/>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Sparkler is a platform that will make using expanded ASQ Online services even easier for both families and providers. This tool is live as of Monday, September 16</a:t>
            </a:r>
            <a:r>
              <a:rPr lang="en-US" sz="1200" b="0" i="0" u="none" strike="noStrike" cap="none" baseline="30000">
                <a:solidFill>
                  <a:srgbClr val="000000"/>
                </a:solidFill>
                <a:latin typeface="Calibri"/>
                <a:ea typeface="Calibri"/>
                <a:cs typeface="Calibri"/>
                <a:sym typeface="Calibri"/>
              </a:rPr>
              <a:t>th</a:t>
            </a:r>
            <a:r>
              <a:rPr lang="en-US" sz="1200" b="0" i="0" u="none" strike="noStrike" cap="none">
                <a:solidFill>
                  <a:srgbClr val="000000"/>
                </a:solidFill>
                <a:latin typeface="Calibri"/>
                <a:ea typeface="Calibri"/>
                <a:cs typeface="Calibri"/>
                <a:sym typeface="Calibri"/>
              </a:rPr>
              <a:t>!</a:t>
            </a:r>
            <a:endParaRPr b="0"/>
          </a:p>
          <a:p>
            <a:pPr marL="0" lvl="0" indent="0" algn="l" rtl="0">
              <a:lnSpc>
                <a:spcPct val="100000"/>
              </a:lnSpc>
              <a:spcBef>
                <a:spcPts val="0"/>
              </a:spcBef>
              <a:spcAft>
                <a:spcPts val="0"/>
              </a:spcAft>
              <a:buClr>
                <a:srgbClr val="000000"/>
              </a:buClr>
              <a:buSzPts val="1200"/>
              <a:buFont typeface="Calibri"/>
              <a:buNone/>
            </a:pPr>
            <a:br>
              <a:rPr lang="en-US" sz="1200" b="0" i="0" u="none" strike="noStrike" cap="none">
                <a:solidFill>
                  <a:srgbClr val="000000"/>
                </a:solidFill>
                <a:latin typeface="Calibri"/>
                <a:ea typeface="Calibri"/>
                <a:cs typeface="Calibri"/>
                <a:sym typeface="Calibri"/>
              </a:rPr>
            </a:br>
            <a:br>
              <a:rPr lang="en-US" sz="1200" b="0" i="0" u="none" strike="noStrike" cap="none">
                <a:solidFill>
                  <a:srgbClr val="000000"/>
                </a:solidFill>
                <a:latin typeface="Calibri"/>
                <a:ea typeface="Calibri"/>
                <a:cs typeface="Calibri"/>
                <a:sym typeface="Calibri"/>
              </a:rPr>
            </a:br>
            <a:endParaRPr b="0"/>
          </a:p>
          <a:p>
            <a:pPr marL="0" lvl="0" indent="0" algn="l" rtl="0">
              <a:lnSpc>
                <a:spcPct val="100000"/>
              </a:lnSpc>
              <a:spcBef>
                <a:spcPts val="0"/>
              </a:spcBef>
              <a:spcAft>
                <a:spcPts val="0"/>
              </a:spcAft>
              <a:buClr>
                <a:srgbClr val="000000"/>
              </a:buClr>
              <a:buSzPts val="1200"/>
              <a:buFont typeface="Calibri"/>
              <a:buNone/>
            </a:pPr>
            <a:br>
              <a:rPr lang="en-US"/>
            </a:br>
            <a:endParaRPr/>
          </a:p>
        </p:txBody>
      </p:sp>
      <p:sp>
        <p:nvSpPr>
          <p:cNvPr id="146" name="Google Shape;146;p9:notes"/>
          <p:cNvSpPr txBox="1">
            <a:spLocks noGrp="1"/>
          </p:cNvSpPr>
          <p:nvPr>
            <p:ph type="sldNum" idx="12"/>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9</a:t>
            </a:fld>
            <a:endParaRPr/>
          </a:p>
        </p:txBody>
      </p:sp>
      <p:sp>
        <p:nvSpPr>
          <p:cNvPr id="147" name="Google Shape;147;p9:notes"/>
          <p:cNvSpPr txBox="1">
            <a:spLocks noGrp="1"/>
          </p:cNvSpPr>
          <p:nvPr>
            <p:ph type="sldNum" idx="3"/>
          </p:nvPr>
        </p:nvSpPr>
        <p:spPr>
          <a:xfrm>
            <a:off x="3970937" y="8829967"/>
            <a:ext cx="3037837" cy="466435"/>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Questions GOV">
  <p:cSld name="1_Questions GOV">
    <p:bg>
      <p:bgPr>
        <a:blipFill>
          <a:blip r:embed="rId2">
            <a:alphaModFix/>
          </a:blip>
          <a:stretch>
            <a:fillRect/>
          </a:stretch>
        </a:blipFill>
        <a:effectLst/>
      </p:bgPr>
    </p:bg>
    <p:spTree>
      <p:nvGrpSpPr>
        <p:cNvPr id="1" name="Shape 21"/>
        <p:cNvGrpSpPr/>
        <p:nvPr/>
      </p:nvGrpSpPr>
      <p:grpSpPr>
        <a:xfrm>
          <a:off x="0" y="0"/>
          <a:ext cx="0" cy="0"/>
          <a:chOff x="0" y="0"/>
          <a:chExt cx="0" cy="0"/>
        </a:xfrm>
      </p:grpSpPr>
      <p:cxnSp>
        <p:nvCxnSpPr>
          <p:cNvPr id="22" name="Google Shape;22;p2"/>
          <p:cNvCxnSpPr/>
          <p:nvPr/>
        </p:nvCxnSpPr>
        <p:spPr>
          <a:xfrm>
            <a:off x="4477661" y="3027240"/>
            <a:ext cx="3236683" cy="0"/>
          </a:xfrm>
          <a:prstGeom prst="straightConnector1">
            <a:avLst/>
          </a:prstGeom>
          <a:noFill/>
          <a:ln w="25400" cap="flat" cmpd="sng">
            <a:solidFill>
              <a:srgbClr val="C12637"/>
            </a:solidFill>
            <a:prstDash val="solid"/>
            <a:miter lim="8000"/>
            <a:headEnd type="none" w="sm" len="sm"/>
            <a:tailEnd type="none" w="sm" len="sm"/>
          </a:ln>
        </p:spPr>
      </p:cxnSp>
      <p:pic>
        <p:nvPicPr>
          <p:cNvPr id="23" name="Google Shape;23;p2"/>
          <p:cNvPicPr preferRelativeResize="0"/>
          <p:nvPr/>
        </p:nvPicPr>
        <p:blipFill rotWithShape="1">
          <a:blip r:embed="rId3">
            <a:alphaModFix/>
          </a:blip>
          <a:srcRect/>
          <a:stretch/>
        </p:blipFill>
        <p:spPr>
          <a:xfrm>
            <a:off x="3404393" y="5734595"/>
            <a:ext cx="5383219" cy="76809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ighlight Text">
  <p:cSld name="Highlight 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body" idx="1"/>
          </p:nvPr>
        </p:nvSpPr>
        <p:spPr>
          <a:xfrm>
            <a:off x="386809" y="1189242"/>
            <a:ext cx="5219166" cy="830266"/>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0"/>
              </a:spcBef>
              <a:spcAft>
                <a:spcPts val="0"/>
              </a:spcAft>
              <a:buSzPts val="2400"/>
              <a:buChar char="•"/>
              <a:defRPr>
                <a:latin typeface="Calibri"/>
                <a:ea typeface="Calibri"/>
                <a:cs typeface="Calibri"/>
                <a:sym typeface="Calibri"/>
              </a:defRPr>
            </a:lvl1pPr>
            <a:lvl2pPr marL="914400" lvl="1" indent="-342900" algn="l">
              <a:lnSpc>
                <a:spcPct val="10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2060"/>
              </a:buClr>
              <a:buSzPts val="3600"/>
              <a:buFont typeface="Calibri"/>
              <a:buNone/>
              <a:defRPr sz="36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esenter Title">
  <p:cSld name="Presenter Title">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386810" y="1114428"/>
            <a:ext cx="5219169" cy="83026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0"/>
              </a:spcBef>
              <a:spcAft>
                <a:spcPts val="0"/>
              </a:spcAft>
              <a:buSzPts val="2400"/>
              <a:buNone/>
              <a:defRPr sz="2400">
                <a:solidFill>
                  <a:schemeClr val="dk1"/>
                </a:solidFill>
                <a:latin typeface="Arial"/>
                <a:ea typeface="Arial"/>
                <a:cs typeface="Arial"/>
                <a:sym typeface="Arial"/>
              </a:defRPr>
            </a:lvl1pPr>
            <a:lvl2pPr marL="914400" lvl="1" indent="-342900" algn="l">
              <a:lnSpc>
                <a:spcPct val="10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body" idx="2"/>
          </p:nvPr>
        </p:nvSpPr>
        <p:spPr>
          <a:xfrm>
            <a:off x="381001" y="4511176"/>
            <a:ext cx="5235550" cy="133642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0"/>
              </a:spcBef>
              <a:spcAft>
                <a:spcPts val="0"/>
              </a:spcAft>
              <a:buSzPts val="2000"/>
              <a:buNone/>
              <a:defRPr sz="2000" b="0">
                <a:latin typeface="Arial"/>
                <a:ea typeface="Arial"/>
                <a:cs typeface="Arial"/>
                <a:sym typeface="Arial"/>
              </a:defRPr>
            </a:lvl1pPr>
            <a:lvl2pPr marL="914400" lvl="1" indent="-342900" algn="l">
              <a:lnSpc>
                <a:spcPct val="10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3"/>
          </p:nvPr>
        </p:nvSpPr>
        <p:spPr>
          <a:xfrm>
            <a:off x="381001" y="3507165"/>
            <a:ext cx="5240310" cy="62486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0"/>
              </a:spcBef>
              <a:spcAft>
                <a:spcPts val="0"/>
              </a:spcAft>
              <a:buSzPts val="2000"/>
              <a:buNone/>
              <a:defRPr sz="2000">
                <a:solidFill>
                  <a:srgbClr val="A5A5A5"/>
                </a:solidFill>
                <a:latin typeface="Arial"/>
                <a:ea typeface="Arial"/>
                <a:cs typeface="Arial"/>
                <a:sym typeface="Arial"/>
              </a:defRPr>
            </a:lvl1pPr>
            <a:lvl2pPr marL="914400" lvl="1" indent="-342900" algn="l">
              <a:lnSpc>
                <a:spcPct val="10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4"/>
          </p:nvPr>
        </p:nvSpPr>
        <p:spPr>
          <a:xfrm>
            <a:off x="376240" y="2556086"/>
            <a:ext cx="5240310" cy="479092"/>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SzPts val="2800"/>
              <a:buFont typeface="Arial"/>
              <a:buNone/>
              <a:defRPr sz="2800" b="1" cap="none">
                <a:solidFill>
                  <a:srgbClr val="002060"/>
                </a:solidFill>
                <a:latin typeface="Arial"/>
                <a:ea typeface="Arial"/>
                <a:cs typeface="Arial"/>
                <a:sym typeface="Arial"/>
              </a:defRPr>
            </a:lvl1pPr>
            <a:lvl2pPr marL="914400" lvl="1" indent="-342900" algn="l">
              <a:lnSpc>
                <a:spcPct val="10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5"/>
          </p:nvPr>
        </p:nvSpPr>
        <p:spPr>
          <a:xfrm>
            <a:off x="376240" y="3027689"/>
            <a:ext cx="5240310" cy="479092"/>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SzPts val="2800"/>
              <a:buFont typeface="Arial"/>
              <a:buNone/>
              <a:defRPr sz="2800" b="1" cap="none">
                <a:solidFill>
                  <a:srgbClr val="002060"/>
                </a:solidFill>
                <a:latin typeface="Arial"/>
                <a:ea typeface="Arial"/>
                <a:cs typeface="Arial"/>
                <a:sym typeface="Arial"/>
              </a:defRPr>
            </a:lvl1pPr>
            <a:lvl2pPr marL="914400" lvl="1" indent="-342900" algn="l">
              <a:lnSpc>
                <a:spcPct val="10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a:spLocks noGrp="1"/>
          </p:cNvSpPr>
          <p:nvPr>
            <p:ph type="pic" idx="6"/>
          </p:nvPr>
        </p:nvSpPr>
        <p:spPr>
          <a:xfrm>
            <a:off x="5825484" y="1114428"/>
            <a:ext cx="5985516" cy="4701756"/>
          </a:xfrm>
          <a:prstGeom prst="rect">
            <a:avLst/>
          </a:prstGeom>
          <a:noFill/>
          <a:ln>
            <a:noFill/>
          </a:ln>
        </p:spPr>
      </p:sp>
      <p:sp>
        <p:nvSpPr>
          <p:cNvPr id="34" name="Google Shape;34;p4"/>
          <p:cNvSpPr txBox="1">
            <a:spLocks noGrp="1"/>
          </p:cNvSpPr>
          <p:nvPr>
            <p:ph type="title"/>
          </p:nvPr>
        </p:nvSpPr>
        <p:spPr>
          <a:xfrm>
            <a:off x="386810" y="503033"/>
            <a:ext cx="10515600" cy="5699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2060"/>
              </a:buClr>
              <a:buSzPts val="3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205902" y="6356350"/>
            <a:ext cx="7935098"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609600" y="704453"/>
            <a:ext cx="10972800" cy="67403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rgbClr val="0E3F75"/>
              </a:buClr>
              <a:buSzPts val="4200"/>
              <a:buFont typeface="Arial"/>
              <a:buNone/>
              <a:defRPr sz="4200" b="1">
                <a:solidFill>
                  <a:srgbClr val="0E3F7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609600" y="1580159"/>
            <a:ext cx="10972800" cy="4525963"/>
          </a:xfrm>
          <a:prstGeom prst="rect">
            <a:avLst/>
          </a:prstGeom>
          <a:noFill/>
          <a:ln>
            <a:noFill/>
          </a:ln>
        </p:spPr>
        <p:txBody>
          <a:bodyPr spcFirstLastPara="1" wrap="square" lIns="91425" tIns="45700" rIns="91425" bIns="45700" anchor="t" anchorCtr="0">
            <a:normAutofit/>
          </a:bodyPr>
          <a:lstStyle>
            <a:lvl1pPr marL="457200" lvl="0" indent="-431800" algn="l">
              <a:lnSpc>
                <a:spcPct val="120000"/>
              </a:lnSpc>
              <a:spcBef>
                <a:spcPts val="0"/>
              </a:spcBef>
              <a:spcAft>
                <a:spcPts val="0"/>
              </a:spcAft>
              <a:buClr>
                <a:srgbClr val="C12637"/>
              </a:buClr>
              <a:buSzPts val="3200"/>
              <a:buChar char="•"/>
              <a:defRPr sz="3200">
                <a:latin typeface="Arial"/>
                <a:ea typeface="Arial"/>
                <a:cs typeface="Arial"/>
                <a:sym typeface="Arial"/>
              </a:defRPr>
            </a:lvl1pPr>
            <a:lvl2pPr marL="914400" lvl="1" indent="-406400" algn="l">
              <a:lnSpc>
                <a:spcPct val="100000"/>
              </a:lnSpc>
              <a:spcBef>
                <a:spcPts val="500"/>
              </a:spcBef>
              <a:spcAft>
                <a:spcPts val="0"/>
              </a:spcAft>
              <a:buSzPts val="2800"/>
              <a:buChar char="o"/>
              <a:defRPr sz="2800">
                <a:latin typeface="Arial"/>
                <a:ea typeface="Arial"/>
                <a:cs typeface="Arial"/>
                <a:sym typeface="Arial"/>
              </a:defRPr>
            </a:lvl2pPr>
            <a:lvl3pPr marL="1371600" lvl="2" indent="-406400" algn="l">
              <a:lnSpc>
                <a:spcPct val="90000"/>
              </a:lnSpc>
              <a:spcBef>
                <a:spcPts val="500"/>
              </a:spcBef>
              <a:spcAft>
                <a:spcPts val="0"/>
              </a:spcAft>
              <a:buSzPts val="2800"/>
              <a:buChar char="▪"/>
              <a:defRPr sz="2800">
                <a:latin typeface="Arial"/>
                <a:ea typeface="Arial"/>
                <a:cs typeface="Arial"/>
                <a:sym typeface="Arial"/>
              </a:defRPr>
            </a:lvl3pPr>
            <a:lvl4pPr marL="1828800" lvl="3" indent="-355600" algn="l">
              <a:lnSpc>
                <a:spcPct val="90000"/>
              </a:lnSpc>
              <a:spcBef>
                <a:spcPts val="500"/>
              </a:spcBef>
              <a:spcAft>
                <a:spcPts val="0"/>
              </a:spcAft>
              <a:buSzPts val="2000"/>
              <a:buChar char="⮚"/>
              <a:defRPr sz="2000">
                <a:latin typeface="Arial"/>
                <a:ea typeface="Arial"/>
                <a:cs typeface="Arial"/>
                <a:sym typeface="Arial"/>
              </a:defRPr>
            </a:lvl4pPr>
            <a:lvl5pPr marL="2286000" lvl="4" indent="-381000" algn="l">
              <a:lnSpc>
                <a:spcPct val="90000"/>
              </a:lnSpc>
              <a:spcBef>
                <a:spcPts val="500"/>
              </a:spcBef>
              <a:spcAft>
                <a:spcPts val="0"/>
              </a:spcAft>
              <a:buSzPts val="2400"/>
              <a:buChar char="❖"/>
              <a:defRPr>
                <a:latin typeface="Arial"/>
                <a:ea typeface="Arial"/>
                <a:cs typeface="Arial"/>
                <a:sym typeface="Arial"/>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5"/>
          <p:cNvPicPr preferRelativeResize="0"/>
          <p:nvPr/>
        </p:nvPicPr>
        <p:blipFill rotWithShape="1">
          <a:blip r:embed="rId2">
            <a:alphaModFix/>
          </a:blip>
          <a:srcRect/>
          <a:stretch/>
        </p:blipFill>
        <p:spPr>
          <a:xfrm>
            <a:off x="-1" y="-36630"/>
            <a:ext cx="12207240" cy="5394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esenter Title">
  <p:cSld name="Presenter Title 2">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376239" y="2556086"/>
            <a:ext cx="5240307" cy="47909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SzPts val="2800"/>
              <a:buNone/>
              <a:defRPr sz="2800" b="1" cap="none">
                <a:solidFill>
                  <a:srgbClr val="002060"/>
                </a:solidFill>
                <a:latin typeface="Calibri"/>
                <a:ea typeface="Calibri"/>
                <a:cs typeface="Calibri"/>
                <a:sym typeface="Calibri"/>
              </a:defRPr>
            </a:lvl1pPr>
            <a:lvl2pPr marL="914400" lvl="1" indent="-342900" algn="l">
              <a:lnSpc>
                <a:spcPct val="10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2"/>
          </p:nvPr>
        </p:nvSpPr>
        <p:spPr>
          <a:xfrm>
            <a:off x="376239" y="3027688"/>
            <a:ext cx="5240307" cy="47909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SzPts val="2800"/>
              <a:buNone/>
              <a:defRPr sz="2800" b="1" cap="none">
                <a:solidFill>
                  <a:srgbClr val="002060"/>
                </a:solidFill>
                <a:latin typeface="Calibri"/>
                <a:ea typeface="Calibri"/>
                <a:cs typeface="Calibri"/>
                <a:sym typeface="Calibri"/>
              </a:defRPr>
            </a:lvl1pPr>
            <a:lvl2pPr marL="914400" lvl="1" indent="-342900" algn="l">
              <a:lnSpc>
                <a:spcPct val="10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a:spLocks noGrp="1"/>
          </p:cNvSpPr>
          <p:nvPr>
            <p:ph type="pic" idx="3"/>
          </p:nvPr>
        </p:nvSpPr>
        <p:spPr>
          <a:xfrm>
            <a:off x="5825486" y="1114425"/>
            <a:ext cx="5985516" cy="4701753"/>
          </a:xfrm>
          <a:prstGeom prst="rect">
            <a:avLst/>
          </a:prstGeom>
          <a:noFill/>
          <a:ln>
            <a:noFill/>
          </a:ln>
        </p:spPr>
      </p:sp>
      <p:sp>
        <p:nvSpPr>
          <p:cNvPr id="45" name="Google Shape;45;p6"/>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2060"/>
              </a:buClr>
              <a:buSzPts val="3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estions GOV">
  <p:cSld name="Questions GOV">
    <p:bg>
      <p:bgPr>
        <a:blipFill>
          <a:blip r:embed="rId2">
            <a:alphaModFix/>
          </a:blip>
          <a:stretch>
            <a:fillRect/>
          </a:stretch>
        </a:blipFill>
        <a:effectLst/>
      </p:bgPr>
    </p:bg>
    <p:spTree>
      <p:nvGrpSpPr>
        <p:cNvPr id="1" name="Shape 46"/>
        <p:cNvGrpSpPr/>
        <p:nvPr/>
      </p:nvGrpSpPr>
      <p:grpSpPr>
        <a:xfrm>
          <a:off x="0" y="0"/>
          <a:ext cx="0" cy="0"/>
          <a:chOff x="0" y="0"/>
          <a:chExt cx="0" cy="0"/>
        </a:xfrm>
      </p:grpSpPr>
      <p:cxnSp>
        <p:nvCxnSpPr>
          <p:cNvPr id="47" name="Google Shape;47;p7"/>
          <p:cNvCxnSpPr/>
          <p:nvPr/>
        </p:nvCxnSpPr>
        <p:spPr>
          <a:xfrm>
            <a:off x="4477661" y="3027240"/>
            <a:ext cx="3236683" cy="0"/>
          </a:xfrm>
          <a:prstGeom prst="straightConnector1">
            <a:avLst/>
          </a:prstGeom>
          <a:noFill/>
          <a:ln w="25400" cap="flat" cmpd="sng">
            <a:solidFill>
              <a:srgbClr val="C12637"/>
            </a:solidFill>
            <a:prstDash val="solid"/>
            <a:miter lim="8000"/>
            <a:headEnd type="none" w="sm" len="sm"/>
            <a:tailEnd type="none" w="sm" len="sm"/>
          </a:ln>
        </p:spPr>
      </p:cxnSp>
      <p:pic>
        <p:nvPicPr>
          <p:cNvPr id="48" name="Google Shape;48;p7"/>
          <p:cNvPicPr preferRelativeResize="0"/>
          <p:nvPr/>
        </p:nvPicPr>
        <p:blipFill rotWithShape="1">
          <a:blip r:embed="rId3">
            <a:alphaModFix/>
          </a:blip>
          <a:srcRect/>
          <a:stretch/>
        </p:blipFill>
        <p:spPr>
          <a:xfrm>
            <a:off x="3404393" y="5734595"/>
            <a:ext cx="5383219" cy="768096"/>
          </a:xfrm>
          <a:prstGeom prst="rect">
            <a:avLst/>
          </a:prstGeom>
          <a:noFill/>
          <a:ln>
            <a:noFill/>
          </a:ln>
        </p:spPr>
      </p:pic>
      <p:sp>
        <p:nvSpPr>
          <p:cNvPr id="49" name="Google Shape;49;p7"/>
          <p:cNvSpPr txBox="1">
            <a:spLocks noGrp="1"/>
          </p:cNvSpPr>
          <p:nvPr>
            <p:ph type="body" idx="1"/>
          </p:nvPr>
        </p:nvSpPr>
        <p:spPr>
          <a:xfrm>
            <a:off x="1204785" y="2196834"/>
            <a:ext cx="9834562" cy="90646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0"/>
              </a:spcBef>
              <a:spcAft>
                <a:spcPts val="0"/>
              </a:spcAft>
              <a:buSzPts val="3600"/>
              <a:buNone/>
              <a:defRPr sz="3600" b="1" i="0" u="none" strike="noStrike" cap="none">
                <a:solidFill>
                  <a:srgbClr val="002060"/>
                </a:solidFill>
                <a:latin typeface="Calibri"/>
                <a:ea typeface="Calibri"/>
                <a:cs typeface="Calibri"/>
                <a:sym typeface="Calibri"/>
              </a:defRPr>
            </a:lvl1pPr>
            <a:lvl2pPr marL="914400" lvl="1" indent="-381000" algn="l">
              <a:lnSpc>
                <a:spcPct val="100000"/>
              </a:lnSpc>
              <a:spcBef>
                <a:spcPts val="500"/>
              </a:spcBef>
              <a:spcAft>
                <a:spcPts val="0"/>
              </a:spcAft>
              <a:buSzPts val="2400"/>
              <a:buChar char="o"/>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3221832" y="3200400"/>
            <a:ext cx="6647688" cy="914400"/>
          </a:xfrm>
          <a:prstGeom prst="rect">
            <a:avLst/>
          </a:prstGeom>
          <a:noFill/>
          <a:ln>
            <a:noFill/>
          </a:ln>
        </p:spPr>
        <p:txBody>
          <a:bodyPr spcFirstLastPara="1" wrap="square" lIns="91425" tIns="45700" rIns="91425" bIns="45700" anchor="t" anchorCtr="0">
            <a:noAutofit/>
          </a:bodyPr>
          <a:lstStyle>
            <a:lvl1pPr marL="457200" lvl="0" indent="-228600" algn="l">
              <a:lnSpc>
                <a:spcPct val="120000"/>
              </a:lnSpc>
              <a:spcBef>
                <a:spcPts val="0"/>
              </a:spcBef>
              <a:spcAft>
                <a:spcPts val="0"/>
              </a:spcAft>
              <a:buSzPts val="2400"/>
              <a:buNone/>
              <a:defRPr sz="2400" b="0" i="0" u="none" strike="noStrike" cap="none">
                <a:solidFill>
                  <a:srgbClr val="002060"/>
                </a:solidFill>
                <a:latin typeface="Calibri"/>
                <a:ea typeface="Calibri"/>
                <a:cs typeface="Calibri"/>
                <a:sym typeface="Calibri"/>
              </a:defRPr>
            </a:lvl1pPr>
            <a:lvl2pPr marL="914400" lvl="1" indent="-342900" algn="l">
              <a:lnSpc>
                <a:spcPct val="10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p:nvPr/>
        </p:nvSpPr>
        <p:spPr>
          <a:xfrm>
            <a:off x="11734800" y="6400800"/>
            <a:ext cx="4572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Open Sans"/>
                <a:ea typeface="Open Sans"/>
                <a:cs typeface="Open Sans"/>
                <a:sym typeface="Open Sans"/>
              </a:rPr>
              <a:t>‹#›</a:t>
            </a:fld>
            <a:endParaRPr sz="1200" b="1">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Highlight Text">
  <p:cSld name="1_Highlight 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F2F2F2"/>
              </a:buClr>
              <a:buSzPts val="1200"/>
              <a:buFont typeface="Open Sans"/>
              <a:buNone/>
              <a:defRPr sz="120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F2F2F2"/>
              </a:buClr>
              <a:buSzPts val="1200"/>
              <a:buFont typeface="Open Sans"/>
              <a:buNone/>
              <a:defRPr sz="120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F2F2F2"/>
              </a:buClr>
              <a:buSzPts val="1200"/>
              <a:buFont typeface="Open Sans"/>
              <a:buNone/>
              <a:defRPr sz="120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F2F2F2"/>
              </a:buClr>
              <a:buSzPts val="1200"/>
              <a:buFont typeface="Open Sans"/>
              <a:buNone/>
              <a:defRPr sz="120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F2F2F2"/>
              </a:buClr>
              <a:buSzPts val="1200"/>
              <a:buFont typeface="Open Sans"/>
              <a:buNone/>
              <a:defRPr sz="120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F2F2F2"/>
              </a:buClr>
              <a:buSzPts val="1200"/>
              <a:buFont typeface="Open Sans"/>
              <a:buNone/>
              <a:defRPr sz="120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F2F2F2"/>
              </a:buClr>
              <a:buSzPts val="1200"/>
              <a:buFont typeface="Open Sans"/>
              <a:buNone/>
              <a:defRPr sz="120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F2F2F2"/>
              </a:buClr>
              <a:buSzPts val="1200"/>
              <a:buFont typeface="Open Sans"/>
              <a:buNone/>
              <a:defRPr sz="120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F2F2F2"/>
              </a:buClr>
              <a:buSzPts val="1200"/>
              <a:buFont typeface="Open Sans"/>
              <a:buNone/>
              <a:defRPr sz="12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8"/>
          <p:cNvSpPr txBox="1">
            <a:spLocks noGrp="1"/>
          </p:cNvSpPr>
          <p:nvPr>
            <p:ph type="body" idx="1"/>
          </p:nvPr>
        </p:nvSpPr>
        <p:spPr>
          <a:xfrm>
            <a:off x="381003" y="1731398"/>
            <a:ext cx="11430000" cy="42359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0"/>
              </a:spcBef>
              <a:spcAft>
                <a:spcPts val="0"/>
              </a:spcAft>
              <a:buSzPts val="1800"/>
              <a:buChar char="•"/>
              <a:defRPr/>
            </a:lvl1pPr>
            <a:lvl2pPr marL="914400" lvl="1" indent="-342900" algn="l">
              <a:lnSpc>
                <a:spcPct val="10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54329" algn="l">
              <a:lnSpc>
                <a:spcPct val="120000"/>
              </a:lnSpc>
              <a:spcBef>
                <a:spcPts val="500"/>
              </a:spcBef>
              <a:spcAft>
                <a:spcPts val="0"/>
              </a:spcAft>
              <a:buSzPts val="198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title"/>
          </p:nvPr>
        </p:nvSpPr>
        <p:spPr>
          <a:xfrm>
            <a:off x="381003" y="438281"/>
            <a:ext cx="11430000" cy="98286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02060"/>
              </a:buClr>
              <a:buSzPts val="3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
        <p:cNvGrpSpPr/>
        <p:nvPr/>
      </p:nvGrpSpPr>
      <p:grpSpPr>
        <a:xfrm>
          <a:off x="0" y="0"/>
          <a:ext cx="0" cy="0"/>
          <a:chOff x="0" y="0"/>
          <a:chExt cx="0" cy="0"/>
        </a:xfrm>
      </p:grpSpPr>
      <p:sp>
        <p:nvSpPr>
          <p:cNvPr id="16" name="Google Shape;16;p1"/>
          <p:cNvSpPr txBox="1">
            <a:spLocks noGrp="1"/>
          </p:cNvSpPr>
          <p:nvPr>
            <p:ph type="body" idx="1"/>
          </p:nvPr>
        </p:nvSpPr>
        <p:spPr>
          <a:xfrm>
            <a:off x="381003" y="1658246"/>
            <a:ext cx="11430000" cy="423593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20000"/>
              </a:lnSpc>
              <a:spcBef>
                <a:spcPts val="0"/>
              </a:spcBef>
              <a:spcAft>
                <a:spcPts val="0"/>
              </a:spcAft>
              <a:buClr>
                <a:srgbClr val="C12637"/>
              </a:buClr>
              <a:buSzPts val="2400"/>
              <a:buFont typeface="Arial"/>
              <a:buChar char="•"/>
              <a:defRPr sz="2400" b="0" i="0" u="none" strike="noStrike" cap="none">
                <a:solidFill>
                  <a:srgbClr val="2A2F36"/>
                </a:solidFill>
                <a:latin typeface="Calibri"/>
                <a:ea typeface="Calibri"/>
                <a:cs typeface="Calibri"/>
                <a:sym typeface="Calibri"/>
              </a:defRPr>
            </a:lvl1pPr>
            <a:lvl2pPr marL="914400" marR="0" lvl="1" indent="-381000" algn="l" rtl="0">
              <a:lnSpc>
                <a:spcPct val="100000"/>
              </a:lnSpc>
              <a:spcBef>
                <a:spcPts val="500"/>
              </a:spcBef>
              <a:spcAft>
                <a:spcPts val="0"/>
              </a:spcAft>
              <a:buClr>
                <a:srgbClr val="C12637"/>
              </a:buClr>
              <a:buSzPts val="2400"/>
              <a:buFont typeface="Courier New"/>
              <a:buChar char="o"/>
              <a:defRPr sz="2400" b="0" i="0" u="none" strike="noStrike" cap="none">
                <a:solidFill>
                  <a:srgbClr val="2A2F36"/>
                </a:solidFill>
                <a:latin typeface="Calibri"/>
                <a:ea typeface="Calibri"/>
                <a:cs typeface="Calibri"/>
                <a:sym typeface="Calibri"/>
              </a:defRPr>
            </a:lvl2pPr>
            <a:lvl3pPr marL="1371600" marR="0" lvl="2" indent="-381000" algn="l" rtl="0">
              <a:lnSpc>
                <a:spcPct val="90000"/>
              </a:lnSpc>
              <a:spcBef>
                <a:spcPts val="500"/>
              </a:spcBef>
              <a:spcAft>
                <a:spcPts val="0"/>
              </a:spcAft>
              <a:buClr>
                <a:srgbClr val="C12637"/>
              </a:buClr>
              <a:buSzPts val="2400"/>
              <a:buFont typeface="Noto Sans Symbols"/>
              <a:buChar char="▪"/>
              <a:defRPr sz="2400" b="0" i="0" u="none" strike="noStrike" cap="none">
                <a:solidFill>
                  <a:srgbClr val="2A2F3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C12637"/>
              </a:buClr>
              <a:buSzPts val="2400"/>
              <a:buFont typeface="Noto Sans Symbols"/>
              <a:buChar char="⮚"/>
              <a:defRPr sz="2400" b="0" i="0" u="none" strike="noStrike" cap="none">
                <a:solidFill>
                  <a:srgbClr val="2A2F3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C12637"/>
              </a:buClr>
              <a:buSzPts val="2400"/>
              <a:buFont typeface="Noto Sans Symbols"/>
              <a:buChar char="❖"/>
              <a:defRPr sz="2400" b="0" i="0" u="none" strike="noStrike" cap="none">
                <a:solidFill>
                  <a:srgbClr val="2A2F36"/>
                </a:solidFill>
                <a:latin typeface="Calibri"/>
                <a:ea typeface="Calibri"/>
                <a:cs typeface="Calibri"/>
                <a:sym typeface="Calibri"/>
              </a:defRPr>
            </a:lvl5pPr>
            <a:lvl6pPr marL="2743200" marR="0" lvl="5" indent="-396239" algn="l" rtl="0">
              <a:lnSpc>
                <a:spcPct val="120000"/>
              </a:lnSpc>
              <a:spcBef>
                <a:spcPts val="500"/>
              </a:spcBef>
              <a:spcAft>
                <a:spcPts val="0"/>
              </a:spcAft>
              <a:buClr>
                <a:srgbClr val="C12637"/>
              </a:buClr>
              <a:buSzPts val="2640"/>
              <a:buFont typeface="Arial"/>
              <a:buChar char="•"/>
              <a:defRPr sz="2400" b="0" i="0" u="none" strike="noStrike" cap="none">
                <a:solidFill>
                  <a:srgbClr val="2A2F36"/>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1"/>
          <p:cNvSpPr txBox="1">
            <a:spLocks noGrp="1"/>
          </p:cNvSpPr>
          <p:nvPr>
            <p:ph type="title"/>
          </p:nvPr>
        </p:nvSpPr>
        <p:spPr>
          <a:xfrm>
            <a:off x="381003" y="365129"/>
            <a:ext cx="11430000" cy="98286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02060"/>
              </a:buClr>
              <a:buSzPts val="3600"/>
              <a:buFont typeface="Calibri"/>
              <a:buNone/>
              <a:defRPr sz="3600" b="1" i="0" u="none" strike="noStrike" cap="none">
                <a:solidFill>
                  <a:srgbClr val="00206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1"/>
          <p:cNvSpPr/>
          <p:nvPr/>
        </p:nvSpPr>
        <p:spPr>
          <a:xfrm>
            <a:off x="381003" y="-36210"/>
            <a:ext cx="987552" cy="91074"/>
          </a:xfrm>
          <a:prstGeom prst="rect">
            <a:avLst/>
          </a:prstGeom>
          <a:solidFill>
            <a:srgbClr val="C12637"/>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351"/>
              <a:buFont typeface="Calibri"/>
              <a:buNone/>
            </a:pPr>
            <a:endParaRPr sz="1351" b="0" i="0" u="none" strike="noStrike" cap="none">
              <a:solidFill>
                <a:srgbClr val="FFFFFF"/>
              </a:solidFill>
              <a:latin typeface="Arial"/>
              <a:ea typeface="Arial"/>
              <a:cs typeface="Arial"/>
              <a:sym typeface="Arial"/>
            </a:endParaRPr>
          </a:p>
        </p:txBody>
      </p:sp>
      <p:pic>
        <p:nvPicPr>
          <p:cNvPr id="19" name="Google Shape;19;p1" descr="Text&#10;&#10;Description automatically generated"/>
          <p:cNvPicPr preferRelativeResize="0"/>
          <p:nvPr/>
        </p:nvPicPr>
        <p:blipFill rotWithShape="1">
          <a:blip r:embed="rId9">
            <a:alphaModFix/>
          </a:blip>
          <a:srcRect/>
          <a:stretch/>
        </p:blipFill>
        <p:spPr>
          <a:xfrm>
            <a:off x="93074" y="6387251"/>
            <a:ext cx="1603379" cy="376860"/>
          </a:xfrm>
          <a:prstGeom prst="rect">
            <a:avLst/>
          </a:prstGeom>
          <a:noFill/>
          <a:ln>
            <a:noFill/>
          </a:ln>
        </p:spPr>
      </p:pic>
      <p:sp>
        <p:nvSpPr>
          <p:cNvPr id="20" name="Google Shape;20;p1"/>
          <p:cNvSpPr txBox="1"/>
          <p:nvPr/>
        </p:nvSpPr>
        <p:spPr>
          <a:xfrm>
            <a:off x="11734800" y="6400800"/>
            <a:ext cx="4572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200" b="1" i="0" u="none" strike="noStrike" cap="none">
                <a:solidFill>
                  <a:srgbClr val="7F7F7F"/>
                </a:solidFill>
                <a:latin typeface="Open Sans"/>
                <a:ea typeface="Open Sans"/>
                <a:cs typeface="Open Sans"/>
                <a:sym typeface="Open Sans"/>
              </a:rPr>
              <a:t>‹#›</a:t>
            </a:fld>
            <a:endParaRPr sz="1200" b="1" i="0" u="none" strike="noStrike" cap="none">
              <a:solidFill>
                <a:srgbClr val="7F7F7F"/>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helpmegrow/ASQproviders" TargetMode="External"/><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asq@helpmegrow.org" TargetMode="External"/><Relationship Id="rId5" Type="http://schemas.openxmlformats.org/officeDocument/2006/relationships/hyperlink" Target="https://us02web.zoom.us/meeting/register/tJ0rdOyhqjMsGNVrR9vqmnrix4_6cOKAj8dv" TargetMode="External"/><Relationship Id="rId4" Type="http://schemas.openxmlformats.org/officeDocument/2006/relationships/hyperlink" Target="https://calendly.com/jbabcock-brightbeginningskids/getting-started-ohio-s-asq-online-sparkler-dashboar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inkbabies.org/policy-priorities-infant-and-early-childhood-mental-healt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dc.gov/childrensmentalhealth/data.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Misty.Cole@childrenandyouth.ohio.gov"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s://education.ohio.gov/Topics/Learning-in-Ohio/Literacy/Implementing-Ohio%E2%80%99s-Plan-to-Raise-Literacy-Ach-1/Emergent-Literacy"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8.jpg"/><Relationship Id="rId5" Type="http://schemas.openxmlformats.org/officeDocument/2006/relationships/hyperlink" Target="https://education.ohio.gov/getattachment/Topics/Learning-in-Ohio/Literacy/Implementing-Ohio%E2%80%99s-Plan-to-Raise-Literacy-Ach-1/Emergent-Literacy/Language-and-Literacy-Professional-Development.pdf.aspx?lang=en-US" TargetMode="External"/><Relationship Id="rId4" Type="http://schemas.openxmlformats.org/officeDocument/2006/relationships/hyperlink" Target="https://education.ohio.gov/getattachment/Topics/Learning-in-Ohio/Literacy/Implementing-Ohio%E2%80%99s-Plan-to-Raise-Literacy-Ach-1/Emergent-Literacy/B-K-Entry-Implementation-Guide.pdf.aspx?lang=en-U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9"/>
          <p:cNvSpPr txBox="1"/>
          <p:nvPr/>
        </p:nvSpPr>
        <p:spPr>
          <a:xfrm>
            <a:off x="975360" y="2458075"/>
            <a:ext cx="10325493"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0E3F75"/>
                </a:solidFill>
                <a:latin typeface="Arial"/>
                <a:ea typeface="Arial"/>
                <a:cs typeface="Arial"/>
                <a:sym typeface="Arial"/>
              </a:rPr>
              <a:t>EARLY CARE AND EDUCATION PROVIDER MEETING</a:t>
            </a:r>
            <a:endParaRPr/>
          </a:p>
          <a:p>
            <a:pPr marL="0" marR="0" lvl="0" indent="0" algn="ctr" rtl="0">
              <a:spcBef>
                <a:spcPts val="0"/>
              </a:spcBef>
              <a:spcAft>
                <a:spcPts val="0"/>
              </a:spcAft>
              <a:buNone/>
            </a:pPr>
            <a:r>
              <a:rPr lang="en-US" sz="2800" b="0" i="1" u="none" strike="noStrike" cap="none">
                <a:solidFill>
                  <a:srgbClr val="0E3F75"/>
                </a:solidFill>
                <a:latin typeface="Arial"/>
                <a:ea typeface="Arial"/>
                <a:cs typeface="Arial"/>
                <a:sym typeface="Arial"/>
              </a:rPr>
              <a:t>September 24,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THE SPARKLER EXPERIENCE</a:t>
            </a:r>
            <a:endParaRPr/>
          </a:p>
        </p:txBody>
      </p:sp>
      <p:pic>
        <p:nvPicPr>
          <p:cNvPr id="159" name="Google Shape;159;p18"/>
          <p:cNvPicPr preferRelativeResize="0"/>
          <p:nvPr/>
        </p:nvPicPr>
        <p:blipFill rotWithShape="1">
          <a:blip r:embed="rId3">
            <a:alphaModFix/>
          </a:blip>
          <a:srcRect/>
          <a:stretch/>
        </p:blipFill>
        <p:spPr>
          <a:xfrm>
            <a:off x="696371" y="1217593"/>
            <a:ext cx="10094062" cy="49260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200"/>
              <a:buFont typeface="Calibri"/>
              <a:buNone/>
            </a:pPr>
            <a:r>
              <a:rPr lang="en-US" sz="3200"/>
              <a:t>SPARKLER’S DEVELOPMENTAL SCREENING FUNCTIONALITY</a:t>
            </a:r>
            <a:endParaRPr/>
          </a:p>
        </p:txBody>
      </p:sp>
      <p:pic>
        <p:nvPicPr>
          <p:cNvPr id="165" name="Google Shape;165;p19"/>
          <p:cNvPicPr preferRelativeResize="0"/>
          <p:nvPr/>
        </p:nvPicPr>
        <p:blipFill rotWithShape="1">
          <a:blip r:embed="rId3">
            <a:alphaModFix/>
          </a:blip>
          <a:srcRect/>
          <a:stretch/>
        </p:blipFill>
        <p:spPr>
          <a:xfrm>
            <a:off x="773253" y="1150369"/>
            <a:ext cx="10129156" cy="50027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MOBILE ASQ-3, </a:t>
            </a:r>
            <a:r>
              <a:rPr lang="en-US" sz="1800"/>
              <a:t>CONTINUED</a:t>
            </a:r>
            <a:endParaRPr/>
          </a:p>
        </p:txBody>
      </p:sp>
      <p:pic>
        <p:nvPicPr>
          <p:cNvPr id="171" name="Google Shape;171;p20"/>
          <p:cNvPicPr preferRelativeResize="0"/>
          <p:nvPr/>
        </p:nvPicPr>
        <p:blipFill rotWithShape="1">
          <a:blip r:embed="rId3">
            <a:alphaModFix/>
          </a:blip>
          <a:srcRect/>
          <a:stretch/>
        </p:blipFill>
        <p:spPr>
          <a:xfrm>
            <a:off x="695325" y="1245051"/>
            <a:ext cx="10801350" cy="49040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WHAT HAPPENS WHEN A FAMILY TAKES AN ASQ?</a:t>
            </a:r>
            <a:endParaRPr/>
          </a:p>
        </p:txBody>
      </p:sp>
      <p:pic>
        <p:nvPicPr>
          <p:cNvPr id="179" name="Google Shape;179;p21" descr="https://lh7-rt.googleusercontent.com/slidesz/AGV_vUeE1VKFk58_8Ju_zJzIX0Lon2ugO2rKgsm6DfNuwzjJlk9igmHT04aR7KPL-_PkHhJvN4ScXrUUkUal6tHWkKIAF_yBzjT7vU-_bKOdZmoZZ-afL0QKNfd5g2W85e8JsrMwX6ITloqn0-GnZAw2y8MmFqRalmnP=s2048?key=1DydoAG0DDUODXcnEnzthw"/>
          <p:cNvPicPr preferRelativeResize="0"/>
          <p:nvPr/>
        </p:nvPicPr>
        <p:blipFill rotWithShape="1">
          <a:blip r:embed="rId3">
            <a:alphaModFix/>
          </a:blip>
          <a:srcRect/>
          <a:stretch/>
        </p:blipFill>
        <p:spPr>
          <a:xfrm>
            <a:off x="1676400" y="1297648"/>
            <a:ext cx="8353425" cy="4988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body" idx="4294967295"/>
          </p:nvPr>
        </p:nvSpPr>
        <p:spPr>
          <a:xfrm>
            <a:off x="386807" y="1189241"/>
            <a:ext cx="11338467" cy="5165729"/>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400"/>
              <a:buChar char="•"/>
            </a:pPr>
            <a:r>
              <a:rPr lang="en-US" b="1">
                <a:latin typeface="Arial"/>
                <a:ea typeface="Arial"/>
                <a:cs typeface="Arial"/>
                <a:sym typeface="Arial"/>
              </a:rPr>
              <a:t>Cost effective</a:t>
            </a:r>
            <a:r>
              <a:rPr lang="en-US">
                <a:latin typeface="Arial"/>
                <a:ea typeface="Arial"/>
                <a:cs typeface="Arial"/>
                <a:sym typeface="Arial"/>
              </a:rPr>
              <a:t> and free to use for Ohio’s providers and caregivers</a:t>
            </a:r>
            <a:endParaRPr b="1">
              <a:latin typeface="Arial"/>
              <a:ea typeface="Arial"/>
              <a:cs typeface="Arial"/>
              <a:sym typeface="Arial"/>
            </a:endParaRPr>
          </a:p>
          <a:p>
            <a:pPr marL="228600" lvl="0" indent="-228600" algn="l" rtl="0">
              <a:lnSpc>
                <a:spcPct val="150000"/>
              </a:lnSpc>
              <a:spcBef>
                <a:spcPts val="500"/>
              </a:spcBef>
              <a:spcAft>
                <a:spcPts val="0"/>
              </a:spcAft>
              <a:buSzPts val="2400"/>
              <a:buChar char="•"/>
            </a:pPr>
            <a:r>
              <a:rPr lang="en-US" b="1">
                <a:latin typeface="Arial"/>
                <a:ea typeface="Arial"/>
                <a:cs typeface="Arial"/>
                <a:sym typeface="Arial"/>
              </a:rPr>
              <a:t>Immediate</a:t>
            </a:r>
            <a:r>
              <a:rPr lang="en-US">
                <a:latin typeface="Arial"/>
                <a:ea typeface="Arial"/>
                <a:cs typeface="Arial"/>
                <a:sym typeface="Arial"/>
              </a:rPr>
              <a:t> access to screening results and customizable reports that can increase partnerships with parents/caregivers.</a:t>
            </a:r>
            <a:endParaRPr/>
          </a:p>
          <a:p>
            <a:pPr marL="228600" lvl="0" indent="-228600" algn="l" rtl="0">
              <a:lnSpc>
                <a:spcPct val="150000"/>
              </a:lnSpc>
              <a:spcBef>
                <a:spcPts val="500"/>
              </a:spcBef>
              <a:spcAft>
                <a:spcPts val="0"/>
              </a:spcAft>
              <a:buSzPts val="2400"/>
              <a:buChar char="•"/>
            </a:pPr>
            <a:r>
              <a:rPr lang="en-US" b="1">
                <a:latin typeface="Arial"/>
                <a:ea typeface="Arial"/>
                <a:cs typeface="Arial"/>
                <a:sym typeface="Arial"/>
              </a:rPr>
              <a:t>Meets </a:t>
            </a:r>
            <a:r>
              <a:rPr lang="en-US">
                <a:latin typeface="Arial"/>
                <a:ea typeface="Arial"/>
                <a:cs typeface="Arial"/>
                <a:sym typeface="Arial"/>
              </a:rPr>
              <a:t>the developmental screening requirement of Ohio’s revised Learning &amp; Development quality rating standard (ECE)</a:t>
            </a:r>
            <a:endParaRPr b="1">
              <a:latin typeface="Arial"/>
              <a:ea typeface="Arial"/>
              <a:cs typeface="Arial"/>
              <a:sym typeface="Arial"/>
            </a:endParaRPr>
          </a:p>
          <a:p>
            <a:pPr marL="228600" lvl="0" indent="-228600" algn="l" rtl="0">
              <a:lnSpc>
                <a:spcPct val="150000"/>
              </a:lnSpc>
              <a:spcBef>
                <a:spcPts val="500"/>
              </a:spcBef>
              <a:spcAft>
                <a:spcPts val="0"/>
              </a:spcAft>
              <a:buSzPts val="2400"/>
              <a:buChar char="•"/>
            </a:pPr>
            <a:r>
              <a:rPr lang="en-US">
                <a:latin typeface="Arial"/>
                <a:ea typeface="Arial"/>
                <a:cs typeface="Arial"/>
                <a:sym typeface="Arial"/>
              </a:rPr>
              <a:t>Increases </a:t>
            </a:r>
            <a:r>
              <a:rPr lang="en-US" b="1">
                <a:latin typeface="Arial"/>
                <a:ea typeface="Arial"/>
                <a:cs typeface="Arial"/>
                <a:sym typeface="Arial"/>
              </a:rPr>
              <a:t>communication </a:t>
            </a:r>
            <a:r>
              <a:rPr lang="en-US">
                <a:latin typeface="Arial"/>
                <a:ea typeface="Arial"/>
                <a:cs typeface="Arial"/>
                <a:sym typeface="Arial"/>
              </a:rPr>
              <a:t>with parents </a:t>
            </a:r>
            <a:endParaRPr/>
          </a:p>
          <a:p>
            <a:pPr marL="228600" lvl="0" indent="-228600" algn="l" rtl="0">
              <a:lnSpc>
                <a:spcPct val="150000"/>
              </a:lnSpc>
              <a:spcBef>
                <a:spcPts val="500"/>
              </a:spcBef>
              <a:spcAft>
                <a:spcPts val="0"/>
              </a:spcAft>
              <a:buSzPts val="2400"/>
              <a:buChar char="•"/>
            </a:pPr>
            <a:r>
              <a:rPr lang="en-US" b="1">
                <a:latin typeface="Arial"/>
                <a:ea typeface="Arial"/>
                <a:cs typeface="Arial"/>
                <a:sym typeface="Arial"/>
              </a:rPr>
              <a:t>Improved </a:t>
            </a:r>
            <a:r>
              <a:rPr lang="en-US">
                <a:latin typeface="Arial"/>
                <a:ea typeface="Arial"/>
                <a:cs typeface="Arial"/>
                <a:sym typeface="Arial"/>
              </a:rPr>
              <a:t>child outcomes with ongoing monitoring</a:t>
            </a:r>
            <a:endParaRPr b="1">
              <a:latin typeface="Arial"/>
              <a:ea typeface="Arial"/>
              <a:cs typeface="Arial"/>
              <a:sym typeface="Arial"/>
            </a:endParaRPr>
          </a:p>
          <a:p>
            <a:pPr marL="228600" lvl="0" indent="-82550" algn="l" rtl="0">
              <a:lnSpc>
                <a:spcPct val="120000"/>
              </a:lnSpc>
              <a:spcBef>
                <a:spcPts val="500"/>
              </a:spcBef>
              <a:spcAft>
                <a:spcPts val="0"/>
              </a:spcAft>
              <a:buSzPts val="2300"/>
              <a:buNone/>
            </a:pPr>
            <a:endParaRPr sz="2300" b="1"/>
          </a:p>
        </p:txBody>
      </p:sp>
      <p:sp>
        <p:nvSpPr>
          <p:cNvPr id="187" name="Google Shape;187;p22"/>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000"/>
              <a:buFont typeface="Calibri"/>
              <a:buNone/>
            </a:pPr>
            <a:r>
              <a:rPr lang="en-US" sz="3000"/>
              <a:t>BENEFITS FOR PROVIDERS USING OHIO’S ASQ ONLINE SERVICE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body" idx="4294967295"/>
          </p:nvPr>
        </p:nvSpPr>
        <p:spPr>
          <a:xfrm>
            <a:off x="386808" y="1189241"/>
            <a:ext cx="11367041" cy="4880775"/>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700"/>
              <a:buChar char="•"/>
            </a:pPr>
            <a:r>
              <a:rPr lang="en-US" sz="2700">
                <a:latin typeface="Arial"/>
                <a:ea typeface="Arial"/>
                <a:cs typeface="Arial"/>
                <a:sym typeface="Arial"/>
              </a:rPr>
              <a:t>How to videos, FAQs and other helpful resources at </a:t>
            </a:r>
            <a:r>
              <a:rPr lang="en-US" sz="2700" u="sng">
                <a:solidFill>
                  <a:schemeClr val="hlink"/>
                </a:solidFill>
                <a:latin typeface="Arial"/>
                <a:ea typeface="Arial"/>
                <a:cs typeface="Arial"/>
                <a:sym typeface="Arial"/>
                <a:hlinkClick r:id="rId3"/>
              </a:rPr>
              <a:t>www.helpmegrow/ASQproviders</a:t>
            </a:r>
            <a:r>
              <a:rPr lang="en-US" sz="2700">
                <a:latin typeface="Arial"/>
                <a:ea typeface="Arial"/>
                <a:cs typeface="Arial"/>
                <a:sym typeface="Arial"/>
              </a:rPr>
              <a:t> </a:t>
            </a:r>
            <a:endParaRPr/>
          </a:p>
          <a:p>
            <a:pPr marL="228600" lvl="0" indent="-228600" algn="l" rtl="0">
              <a:lnSpc>
                <a:spcPct val="120000"/>
              </a:lnSpc>
              <a:spcBef>
                <a:spcPts val="500"/>
              </a:spcBef>
              <a:spcAft>
                <a:spcPts val="0"/>
              </a:spcAft>
              <a:buSzPts val="2700"/>
              <a:buChar char="•"/>
            </a:pPr>
            <a:r>
              <a:rPr lang="en-US" sz="2700">
                <a:latin typeface="Arial"/>
                <a:ea typeface="Arial"/>
                <a:cs typeface="Arial"/>
                <a:sym typeface="Arial"/>
              </a:rPr>
              <a:t>1:1 Sparkler Set-up and Implementation sessions </a:t>
            </a:r>
            <a:r>
              <a:rPr lang="en-US" sz="2700" u="sng">
                <a:solidFill>
                  <a:schemeClr val="hlink"/>
                </a:solidFill>
                <a:latin typeface="Arial"/>
                <a:ea typeface="Arial"/>
                <a:cs typeface="Arial"/>
                <a:sym typeface="Arial"/>
                <a:hlinkClick r:id="rId4"/>
              </a:rPr>
              <a:t>https://calendly.com/jbabcock-brightbeginningskids/getting-started-ohio-s-asq-online-sparkler-dashboard</a:t>
            </a:r>
            <a:r>
              <a:rPr lang="en-US" sz="2700">
                <a:latin typeface="Arial"/>
                <a:ea typeface="Arial"/>
                <a:cs typeface="Arial"/>
                <a:sym typeface="Arial"/>
              </a:rPr>
              <a:t> </a:t>
            </a:r>
            <a:endParaRPr/>
          </a:p>
          <a:p>
            <a:pPr marL="228600" lvl="0" indent="-228600" algn="l" rtl="0">
              <a:lnSpc>
                <a:spcPct val="120000"/>
              </a:lnSpc>
              <a:spcBef>
                <a:spcPts val="500"/>
              </a:spcBef>
              <a:spcAft>
                <a:spcPts val="0"/>
              </a:spcAft>
              <a:buSzPts val="2700"/>
              <a:buChar char="•"/>
            </a:pPr>
            <a:r>
              <a:rPr lang="en-US" sz="2700">
                <a:latin typeface="Arial"/>
                <a:ea typeface="Arial"/>
                <a:cs typeface="Arial"/>
                <a:sym typeface="Arial"/>
              </a:rPr>
              <a:t>ASQ Open Office Hours every Wednesday at 1:30pm  </a:t>
            </a:r>
            <a:r>
              <a:rPr lang="en-US" sz="2700" u="sng">
                <a:solidFill>
                  <a:schemeClr val="hlink"/>
                </a:solidFill>
                <a:latin typeface="Arial"/>
                <a:ea typeface="Arial"/>
                <a:cs typeface="Arial"/>
                <a:sym typeface="Arial"/>
                <a:hlinkClick r:id="rId5"/>
              </a:rPr>
              <a:t>https://us02web.zoom.us/meeting/register/tJ0rdOyhqjMsGNVrR9vqmnrix4_6cOKAj8dv</a:t>
            </a:r>
            <a:r>
              <a:rPr lang="en-US" sz="2700">
                <a:latin typeface="Arial"/>
                <a:ea typeface="Arial"/>
                <a:cs typeface="Arial"/>
                <a:sym typeface="Arial"/>
              </a:rPr>
              <a:t> </a:t>
            </a:r>
            <a:endParaRPr/>
          </a:p>
          <a:p>
            <a:pPr marL="228600" lvl="0" indent="-228600" algn="l" rtl="0">
              <a:lnSpc>
                <a:spcPct val="120000"/>
              </a:lnSpc>
              <a:spcBef>
                <a:spcPts val="500"/>
              </a:spcBef>
              <a:spcAft>
                <a:spcPts val="0"/>
              </a:spcAft>
              <a:buSzPts val="2700"/>
              <a:buChar char="•"/>
            </a:pPr>
            <a:r>
              <a:rPr lang="en-US" sz="2700">
                <a:latin typeface="Arial"/>
                <a:ea typeface="Arial"/>
                <a:cs typeface="Arial"/>
                <a:sym typeface="Arial"/>
              </a:rPr>
              <a:t>Email questions to </a:t>
            </a:r>
            <a:r>
              <a:rPr lang="en-US" sz="2700" u="sng">
                <a:solidFill>
                  <a:schemeClr val="hlink"/>
                </a:solidFill>
                <a:latin typeface="Arial"/>
                <a:ea typeface="Arial"/>
                <a:cs typeface="Arial"/>
                <a:sym typeface="Arial"/>
                <a:hlinkClick r:id="rId6"/>
              </a:rPr>
              <a:t>asq@helpmegrow.org</a:t>
            </a:r>
            <a:r>
              <a:rPr lang="en-US" sz="2700">
                <a:latin typeface="Arial"/>
                <a:ea typeface="Arial"/>
                <a:cs typeface="Arial"/>
                <a:sym typeface="Arial"/>
              </a:rPr>
              <a:t> </a:t>
            </a:r>
            <a:endParaRPr/>
          </a:p>
        </p:txBody>
      </p:sp>
      <p:sp>
        <p:nvSpPr>
          <p:cNvPr id="195" name="Google Shape;195;p23"/>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SPARKLER SUPPORT FOR PROVIDERS</a:t>
            </a:r>
            <a:endParaRPr/>
          </a:p>
        </p:txBody>
      </p:sp>
      <p:pic>
        <p:nvPicPr>
          <p:cNvPr id="196" name="Google Shape;196;p23" descr="https://lh7-rt.googleusercontent.com/slidesz/AGV_vUdlbqxKPzOQQwbXn-uCLkrQf1J57FsMIsfJho0-rVGkiiISpypUo3BXNEl-DUbUAZ2qSixpT-zPuYHwkX5CT8q2auxYYPcvrbwxIOR7kc24_KhWyiMSU2y4JHdsODkZczJS1BCc2470azVC5Q0rDoDBlSnxUTlt=s2048?key=1DydoAG0DDUODXcnEnzthw"/>
          <p:cNvPicPr preferRelativeResize="0"/>
          <p:nvPr/>
        </p:nvPicPr>
        <p:blipFill rotWithShape="1">
          <a:blip r:embed="rId7">
            <a:alphaModFix/>
          </a:blip>
          <a:srcRect/>
          <a:stretch/>
        </p:blipFill>
        <p:spPr>
          <a:xfrm>
            <a:off x="9372600" y="787983"/>
            <a:ext cx="1933575" cy="19175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p:nvPr/>
        </p:nvSpPr>
        <p:spPr>
          <a:xfrm>
            <a:off x="1059141" y="1869740"/>
            <a:ext cx="1007371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0E3F75"/>
                </a:solidFill>
                <a:latin typeface="Arial"/>
                <a:ea typeface="Arial"/>
                <a:cs typeface="Arial"/>
                <a:sym typeface="Arial"/>
              </a:rPr>
              <a:t>INFANT AND EARLY CHILDHOOD MENTAL HEALTH CONSULTATION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INFANT AND EARLY CHILDHOOD MENTAL HEALTH CONSULTATION</a:t>
            </a:r>
            <a:endParaRPr/>
          </a:p>
        </p:txBody>
      </p:sp>
      <p:sp>
        <p:nvSpPr>
          <p:cNvPr id="211" name="Google Shape;211;p25"/>
          <p:cNvSpPr/>
          <p:nvPr/>
        </p:nvSpPr>
        <p:spPr>
          <a:xfrm>
            <a:off x="397403" y="1870321"/>
            <a:ext cx="2952700" cy="2978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92828"/>
              </a:buClr>
              <a:buSzPts val="2800"/>
              <a:buFont typeface="Calibri"/>
              <a:buNone/>
            </a:pPr>
            <a:r>
              <a:rPr lang="en-US" sz="2800" b="1" i="0" u="none" strike="noStrike" cap="none">
                <a:solidFill>
                  <a:srgbClr val="292828"/>
                </a:solidFill>
                <a:latin typeface="Calibri"/>
                <a:ea typeface="Calibri"/>
                <a:cs typeface="Calibri"/>
                <a:sym typeface="Calibri"/>
              </a:rPr>
              <a:t>What is IECMHC?</a:t>
            </a:r>
            <a:endParaRPr/>
          </a:p>
        </p:txBody>
      </p:sp>
      <p:cxnSp>
        <p:nvCxnSpPr>
          <p:cNvPr id="212" name="Google Shape;212;p25"/>
          <p:cNvCxnSpPr/>
          <p:nvPr/>
        </p:nvCxnSpPr>
        <p:spPr>
          <a:xfrm>
            <a:off x="450017" y="2250355"/>
            <a:ext cx="3657600" cy="0"/>
          </a:xfrm>
          <a:prstGeom prst="straightConnector1">
            <a:avLst/>
          </a:prstGeom>
          <a:noFill/>
          <a:ln w="38100" cap="flat" cmpd="sng">
            <a:solidFill>
              <a:schemeClr val="accent1"/>
            </a:solidFill>
            <a:prstDash val="solid"/>
            <a:miter lim="800000"/>
            <a:headEnd type="none" w="sm" len="sm"/>
            <a:tailEnd type="none" w="sm" len="sm"/>
          </a:ln>
        </p:spPr>
      </p:cxnSp>
      <p:sp>
        <p:nvSpPr>
          <p:cNvPr id="213" name="Google Shape;213;p25"/>
          <p:cNvSpPr/>
          <p:nvPr/>
        </p:nvSpPr>
        <p:spPr>
          <a:xfrm>
            <a:off x="523480" y="2332505"/>
            <a:ext cx="6158674" cy="10964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D3C3C"/>
              </a:buClr>
              <a:buSzPts val="1800"/>
              <a:buFont typeface="Calibri"/>
              <a:buNone/>
            </a:pPr>
            <a:r>
              <a:rPr lang="en-US" sz="1800" b="0" i="0" u="none" strike="noStrike" cap="none">
                <a:solidFill>
                  <a:srgbClr val="3D3C3C"/>
                </a:solidFill>
                <a:latin typeface="Calibri"/>
                <a:ea typeface="Calibri"/>
                <a:cs typeface="Calibri"/>
                <a:sym typeface="Calibri"/>
              </a:rPr>
              <a:t>IECMHC is a prevention-based approach that pairs a mental health consultant with adults who work with infants and young children in the different settings where they learn and grow.</a:t>
            </a:r>
            <a:endParaRPr/>
          </a:p>
        </p:txBody>
      </p:sp>
      <p:sp>
        <p:nvSpPr>
          <p:cNvPr id="214" name="Google Shape;214;p25"/>
          <p:cNvSpPr/>
          <p:nvPr/>
        </p:nvSpPr>
        <p:spPr>
          <a:xfrm>
            <a:off x="407997" y="3509924"/>
            <a:ext cx="2952700" cy="2978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92828"/>
              </a:buClr>
              <a:buSzPts val="2800"/>
              <a:buFont typeface="Calibri"/>
              <a:buNone/>
            </a:pPr>
            <a:r>
              <a:rPr lang="en-US" sz="2800" b="1" i="0" u="none" strike="noStrike" cap="none">
                <a:solidFill>
                  <a:srgbClr val="292828"/>
                </a:solidFill>
                <a:latin typeface="Calibri"/>
                <a:ea typeface="Calibri"/>
                <a:cs typeface="Calibri"/>
                <a:sym typeface="Calibri"/>
              </a:rPr>
              <a:t>IECMHC is NOT</a:t>
            </a:r>
            <a:endParaRPr/>
          </a:p>
        </p:txBody>
      </p:sp>
      <p:cxnSp>
        <p:nvCxnSpPr>
          <p:cNvPr id="215" name="Google Shape;215;p25"/>
          <p:cNvCxnSpPr/>
          <p:nvPr/>
        </p:nvCxnSpPr>
        <p:spPr>
          <a:xfrm>
            <a:off x="460611" y="3889958"/>
            <a:ext cx="3657600" cy="0"/>
          </a:xfrm>
          <a:prstGeom prst="straightConnector1">
            <a:avLst/>
          </a:prstGeom>
          <a:noFill/>
          <a:ln w="38100" cap="flat" cmpd="sng">
            <a:solidFill>
              <a:schemeClr val="accent1"/>
            </a:solidFill>
            <a:prstDash val="solid"/>
            <a:miter lim="800000"/>
            <a:headEnd type="none" w="sm" len="sm"/>
            <a:tailEnd type="none" w="sm" len="sm"/>
          </a:ln>
        </p:spPr>
      </p:cxnSp>
      <p:sp>
        <p:nvSpPr>
          <p:cNvPr id="216" name="Google Shape;216;p25"/>
          <p:cNvSpPr/>
          <p:nvPr/>
        </p:nvSpPr>
        <p:spPr>
          <a:xfrm>
            <a:off x="534073" y="3972108"/>
            <a:ext cx="6016195" cy="1096495"/>
          </a:xfrm>
          <a:prstGeom prst="rect">
            <a:avLst/>
          </a:prstGeom>
          <a:noFill/>
          <a:ln>
            <a:noFill/>
          </a:ln>
        </p:spPr>
        <p:txBody>
          <a:bodyPr spcFirstLastPara="1" wrap="square" lIns="91425" tIns="45700" rIns="91425" bIns="45700" anchor="t" anchorCtr="0">
            <a:noAutofit/>
          </a:bodyPr>
          <a:lstStyle/>
          <a:p>
            <a:pPr marL="461963" marR="0" lvl="0" indent="-234949" algn="l" rtl="0">
              <a:lnSpc>
                <a:spcPct val="100000"/>
              </a:lnSpc>
              <a:spcBef>
                <a:spcPts val="0"/>
              </a:spcBef>
              <a:spcAft>
                <a:spcPts val="0"/>
              </a:spcAft>
              <a:buClr>
                <a:srgbClr val="3D3C3C"/>
              </a:buClr>
              <a:buSzPts val="1800"/>
              <a:buFont typeface="Arial"/>
              <a:buChar char="•"/>
            </a:pPr>
            <a:r>
              <a:rPr lang="en-US" sz="1800" b="0" i="0" u="none" strike="noStrike" cap="none">
                <a:solidFill>
                  <a:srgbClr val="3D3C3C"/>
                </a:solidFill>
                <a:latin typeface="Calibri"/>
                <a:ea typeface="Calibri"/>
                <a:cs typeface="Calibri"/>
                <a:sym typeface="Calibri"/>
              </a:rPr>
              <a:t>Mental health consultation is </a:t>
            </a:r>
            <a:r>
              <a:rPr lang="en-US" sz="1800" b="1" i="0" u="none" strike="noStrike" cap="none">
                <a:solidFill>
                  <a:srgbClr val="3D3C3C"/>
                </a:solidFill>
                <a:latin typeface="Calibri"/>
                <a:ea typeface="Calibri"/>
                <a:cs typeface="Calibri"/>
                <a:sym typeface="Calibri"/>
              </a:rPr>
              <a:t>not</a:t>
            </a:r>
            <a:r>
              <a:rPr lang="en-US" sz="1800" b="0" i="0" u="none" strike="noStrike" cap="none">
                <a:solidFill>
                  <a:srgbClr val="3D3C3C"/>
                </a:solidFill>
                <a:latin typeface="Calibri"/>
                <a:ea typeface="Calibri"/>
                <a:cs typeface="Calibri"/>
                <a:sym typeface="Calibri"/>
              </a:rPr>
              <a:t> about “fixing kids.” </a:t>
            </a:r>
            <a:endParaRPr/>
          </a:p>
          <a:p>
            <a:pPr marL="461963" marR="0" lvl="0" indent="-234949" algn="l" rtl="0">
              <a:lnSpc>
                <a:spcPct val="100000"/>
              </a:lnSpc>
              <a:spcBef>
                <a:spcPts val="0"/>
              </a:spcBef>
              <a:spcAft>
                <a:spcPts val="0"/>
              </a:spcAft>
              <a:buClr>
                <a:srgbClr val="3D3C3C"/>
              </a:buClr>
              <a:buSzPts val="1800"/>
              <a:buFont typeface="Arial"/>
              <a:buChar char="•"/>
            </a:pPr>
            <a:r>
              <a:rPr lang="en-US" sz="1800" b="0" i="0" u="none" strike="noStrike" cap="none">
                <a:solidFill>
                  <a:srgbClr val="3D3C3C"/>
                </a:solidFill>
                <a:latin typeface="Calibri"/>
                <a:ea typeface="Calibri"/>
                <a:cs typeface="Calibri"/>
                <a:sym typeface="Calibri"/>
              </a:rPr>
              <a:t>It is </a:t>
            </a:r>
            <a:r>
              <a:rPr lang="en-US" sz="1800" b="1" i="0" u="none" strike="noStrike" cap="none">
                <a:solidFill>
                  <a:srgbClr val="3D3C3C"/>
                </a:solidFill>
                <a:latin typeface="Calibri"/>
                <a:ea typeface="Calibri"/>
                <a:cs typeface="Calibri"/>
                <a:sym typeface="Calibri"/>
              </a:rPr>
              <a:t>not</a:t>
            </a:r>
            <a:r>
              <a:rPr lang="en-US" sz="1800" b="0" i="0" u="none" strike="noStrike" cap="none">
                <a:solidFill>
                  <a:srgbClr val="3D3C3C"/>
                </a:solidFill>
                <a:latin typeface="Calibri"/>
                <a:ea typeface="Calibri"/>
                <a:cs typeface="Calibri"/>
                <a:sym typeface="Calibri"/>
              </a:rPr>
              <a:t> therapy. </a:t>
            </a:r>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rgbClr val="3D3C3C"/>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a:solidFill>
                  <a:srgbClr val="3D3C3C"/>
                </a:solidFill>
                <a:latin typeface="Calibri"/>
                <a:ea typeface="Calibri"/>
                <a:cs typeface="Calibri"/>
                <a:sym typeface="Calibri"/>
              </a:rPr>
              <a:t>Mental health consultation equips teachers/caregivers to facilitate children’s healthy social and emotional development.</a:t>
            </a:r>
            <a:endParaRPr/>
          </a:p>
        </p:txBody>
      </p:sp>
      <p:sp>
        <p:nvSpPr>
          <p:cNvPr id="217" name="Google Shape;217;p25"/>
          <p:cNvSpPr txBox="1"/>
          <p:nvPr/>
        </p:nvSpPr>
        <p:spPr>
          <a:xfrm>
            <a:off x="5323860" y="6476213"/>
            <a:ext cx="673327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1" u="none" strike="noStrike" cap="none">
                <a:solidFill>
                  <a:schemeClr val="dk1"/>
                </a:solidFill>
                <a:latin typeface="Calibri"/>
                <a:ea typeface="Calibri"/>
                <a:cs typeface="Calibri"/>
                <a:sym typeface="Calibri"/>
              </a:rPr>
              <a:t>Adapted from Georgetown COE for Infant &amp; Early Childhood Mental Health Consultation </a:t>
            </a:r>
            <a:endParaRPr/>
          </a:p>
        </p:txBody>
      </p:sp>
      <p:pic>
        <p:nvPicPr>
          <p:cNvPr id="218" name="Google Shape;218;p25"/>
          <p:cNvPicPr preferRelativeResize="0"/>
          <p:nvPr/>
        </p:nvPicPr>
        <p:blipFill rotWithShape="1">
          <a:blip r:embed="rId3">
            <a:alphaModFix/>
          </a:blip>
          <a:srcRect l="38750" r="-5140"/>
          <a:stretch/>
        </p:blipFill>
        <p:spPr>
          <a:xfrm>
            <a:off x="7915766" y="929785"/>
            <a:ext cx="5402683" cy="5425186"/>
          </a:xfrm>
          <a:prstGeom prst="ellipse">
            <a:avLst/>
          </a:prstGeom>
          <a:noFill/>
          <a:ln>
            <a:noFill/>
          </a:ln>
        </p:spPr>
      </p:pic>
      <p:sp>
        <p:nvSpPr>
          <p:cNvPr id="219" name="Google Shape;219;p25"/>
          <p:cNvSpPr/>
          <p:nvPr/>
        </p:nvSpPr>
        <p:spPr>
          <a:xfrm>
            <a:off x="12192000" y="453838"/>
            <a:ext cx="2039007" cy="610952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IECMH CONSULTANTS</a:t>
            </a:r>
            <a:endParaRPr/>
          </a:p>
        </p:txBody>
      </p:sp>
      <p:sp>
        <p:nvSpPr>
          <p:cNvPr id="227" name="Google Shape;227;p26"/>
          <p:cNvSpPr txBox="1"/>
          <p:nvPr/>
        </p:nvSpPr>
        <p:spPr>
          <a:xfrm>
            <a:off x="386809" y="1421233"/>
            <a:ext cx="11515259"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a:solidFill>
                  <a:schemeClr val="dk1"/>
                </a:solidFill>
                <a:latin typeface="Calibri"/>
                <a:ea typeface="Calibri"/>
                <a:cs typeface="Calibri"/>
                <a:sym typeface="Calibri"/>
              </a:rPr>
              <a:t>IECMH Consultants are </a:t>
            </a:r>
            <a:r>
              <a:rPr lang="en-US" sz="2400" b="1" i="0">
                <a:solidFill>
                  <a:schemeClr val="accent1"/>
                </a:solidFill>
                <a:latin typeface="Calibri"/>
                <a:ea typeface="Calibri"/>
                <a:cs typeface="Calibri"/>
                <a:sym typeface="Calibri"/>
              </a:rPr>
              <a:t>highly trained licensed </a:t>
            </a:r>
            <a:r>
              <a:rPr lang="en-US" sz="2400" b="1">
                <a:solidFill>
                  <a:schemeClr val="accent1"/>
                </a:solidFill>
                <a:latin typeface="Calibri"/>
                <a:ea typeface="Calibri"/>
                <a:cs typeface="Calibri"/>
                <a:sym typeface="Calibri"/>
              </a:rPr>
              <a:t>professionals </a:t>
            </a:r>
            <a:r>
              <a:rPr lang="en-US" sz="2400">
                <a:solidFill>
                  <a:schemeClr val="dk1"/>
                </a:solidFill>
                <a:latin typeface="Calibri"/>
                <a:ea typeface="Calibri"/>
                <a:cs typeface="Calibri"/>
                <a:sym typeface="Calibri"/>
              </a:rPr>
              <a:t>with knowledge in:</a:t>
            </a:r>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Child development</a:t>
            </a:r>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 effects of stress and trauma on families</a:t>
            </a:r>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 important of attachment for young children</a:t>
            </a:r>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 impact of adult mental health on developing children</a:t>
            </a:r>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The ability to work in diverse early childhood programs or other settings</a:t>
            </a:r>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Accessing local mental health treatment when deemed appropriate</a:t>
            </a:r>
            <a:endParaRPr/>
          </a:p>
          <a:p>
            <a:pPr marL="800100" marR="0" lvl="1"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Mental health practices and psychological concepts related to adult functioning</a:t>
            </a:r>
            <a:endParaRPr/>
          </a:p>
          <a:p>
            <a:pPr marL="800100" marR="0" lvl="1" indent="-190500" algn="l" rtl="0">
              <a:spcBef>
                <a:spcPts val="0"/>
              </a:spcBef>
              <a:spcAft>
                <a:spcPts val="0"/>
              </a:spcAft>
              <a:buClr>
                <a:schemeClr val="dk1"/>
              </a:buClr>
              <a:buSzPts val="2400"/>
              <a:buFont typeface="Arial"/>
              <a:buNone/>
            </a:pPr>
            <a:endParaRPr sz="2400" b="0" i="0" u="none" strike="noStrike" cap="none">
              <a:solidFill>
                <a:srgbClr val="444444"/>
              </a:solidFill>
              <a:latin typeface="Calibri"/>
              <a:ea typeface="Calibri"/>
              <a:cs typeface="Calibri"/>
              <a:sym typeface="Calibri"/>
            </a:endParaRPr>
          </a:p>
        </p:txBody>
      </p:sp>
      <p:sp>
        <p:nvSpPr>
          <p:cNvPr id="228" name="Google Shape;228;p26"/>
          <p:cNvSpPr/>
          <p:nvPr/>
        </p:nvSpPr>
        <p:spPr>
          <a:xfrm>
            <a:off x="778015" y="1955641"/>
            <a:ext cx="365760" cy="365760"/>
          </a:xfrm>
          <a:prstGeom prst="ellipse">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92828"/>
              </a:solidFill>
              <a:latin typeface="Open Sans"/>
              <a:ea typeface="Open Sans"/>
              <a:cs typeface="Open Sans"/>
              <a:sym typeface="Open Sans"/>
            </a:endParaRPr>
          </a:p>
        </p:txBody>
      </p:sp>
      <p:sp>
        <p:nvSpPr>
          <p:cNvPr id="229" name="Google Shape;229;p26"/>
          <p:cNvSpPr/>
          <p:nvPr/>
        </p:nvSpPr>
        <p:spPr>
          <a:xfrm>
            <a:off x="778015" y="2490049"/>
            <a:ext cx="365760" cy="365760"/>
          </a:xfrm>
          <a:prstGeom prst="ellipse">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92828"/>
              </a:solidFill>
              <a:latin typeface="Open Sans"/>
              <a:ea typeface="Open Sans"/>
              <a:cs typeface="Open Sans"/>
              <a:sym typeface="Open Sans"/>
            </a:endParaRPr>
          </a:p>
        </p:txBody>
      </p:sp>
      <p:sp>
        <p:nvSpPr>
          <p:cNvPr id="230" name="Google Shape;230;p26"/>
          <p:cNvSpPr/>
          <p:nvPr/>
        </p:nvSpPr>
        <p:spPr>
          <a:xfrm>
            <a:off x="778015" y="3090892"/>
            <a:ext cx="365760" cy="365760"/>
          </a:xfrm>
          <a:prstGeom prst="ellipse">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92828"/>
              </a:solidFill>
              <a:latin typeface="Open Sans"/>
              <a:ea typeface="Open Sans"/>
              <a:cs typeface="Open Sans"/>
              <a:sym typeface="Open Sans"/>
            </a:endParaRPr>
          </a:p>
        </p:txBody>
      </p:sp>
      <p:sp>
        <p:nvSpPr>
          <p:cNvPr id="231" name="Google Shape;231;p26"/>
          <p:cNvSpPr/>
          <p:nvPr/>
        </p:nvSpPr>
        <p:spPr>
          <a:xfrm>
            <a:off x="778015" y="3636432"/>
            <a:ext cx="365760" cy="365760"/>
          </a:xfrm>
          <a:prstGeom prst="ellipse">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92828"/>
              </a:solidFill>
              <a:latin typeface="Open Sans"/>
              <a:ea typeface="Open Sans"/>
              <a:cs typeface="Open Sans"/>
              <a:sym typeface="Open Sans"/>
            </a:endParaRPr>
          </a:p>
        </p:txBody>
      </p:sp>
      <p:sp>
        <p:nvSpPr>
          <p:cNvPr id="232" name="Google Shape;232;p26"/>
          <p:cNvSpPr/>
          <p:nvPr/>
        </p:nvSpPr>
        <p:spPr>
          <a:xfrm>
            <a:off x="778015" y="4170840"/>
            <a:ext cx="365760" cy="365760"/>
          </a:xfrm>
          <a:prstGeom prst="ellipse">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92828"/>
              </a:solidFill>
              <a:latin typeface="Open Sans"/>
              <a:ea typeface="Open Sans"/>
              <a:cs typeface="Open Sans"/>
              <a:sym typeface="Open Sans"/>
            </a:endParaRPr>
          </a:p>
        </p:txBody>
      </p:sp>
      <p:sp>
        <p:nvSpPr>
          <p:cNvPr id="233" name="Google Shape;233;p26"/>
          <p:cNvSpPr/>
          <p:nvPr/>
        </p:nvSpPr>
        <p:spPr>
          <a:xfrm>
            <a:off x="778015" y="4719479"/>
            <a:ext cx="365760" cy="365760"/>
          </a:xfrm>
          <a:prstGeom prst="ellipse">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92828"/>
              </a:solidFill>
              <a:latin typeface="Open Sans"/>
              <a:ea typeface="Open Sans"/>
              <a:cs typeface="Open Sans"/>
              <a:sym typeface="Open Sans"/>
            </a:endParaRPr>
          </a:p>
        </p:txBody>
      </p:sp>
      <p:sp>
        <p:nvSpPr>
          <p:cNvPr id="234" name="Google Shape;234;p26"/>
          <p:cNvSpPr/>
          <p:nvPr/>
        </p:nvSpPr>
        <p:spPr>
          <a:xfrm>
            <a:off x="778015" y="5253887"/>
            <a:ext cx="365760" cy="365760"/>
          </a:xfrm>
          <a:prstGeom prst="ellipse">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292828"/>
              </a:solidFill>
              <a:latin typeface="Open Sans"/>
              <a:ea typeface="Open Sans"/>
              <a:cs typeface="Open Sans"/>
              <a:sym typeface="Open Sans"/>
            </a:endParaRPr>
          </a:p>
        </p:txBody>
      </p:sp>
      <p:pic>
        <p:nvPicPr>
          <p:cNvPr id="235" name="Google Shape;235;p26" descr="Family with boy with solid fill"/>
          <p:cNvPicPr preferRelativeResize="0"/>
          <p:nvPr/>
        </p:nvPicPr>
        <p:blipFill rotWithShape="1">
          <a:blip r:embed="rId3">
            <a:alphaModFix/>
          </a:blip>
          <a:srcRect/>
          <a:stretch/>
        </p:blipFill>
        <p:spPr>
          <a:xfrm>
            <a:off x="833588" y="3123470"/>
            <a:ext cx="274320" cy="274320"/>
          </a:xfrm>
          <a:prstGeom prst="rect">
            <a:avLst/>
          </a:prstGeom>
          <a:noFill/>
          <a:ln>
            <a:noFill/>
          </a:ln>
        </p:spPr>
      </p:pic>
      <p:pic>
        <p:nvPicPr>
          <p:cNvPr id="236" name="Google Shape;236;p26" descr="Woman changing Baby with solid fill"/>
          <p:cNvPicPr preferRelativeResize="0"/>
          <p:nvPr/>
        </p:nvPicPr>
        <p:blipFill rotWithShape="1">
          <a:blip r:embed="rId4">
            <a:alphaModFix/>
          </a:blip>
          <a:srcRect/>
          <a:stretch/>
        </p:blipFill>
        <p:spPr>
          <a:xfrm>
            <a:off x="833588" y="2001361"/>
            <a:ext cx="274320" cy="274320"/>
          </a:xfrm>
          <a:prstGeom prst="rect">
            <a:avLst/>
          </a:prstGeom>
          <a:noFill/>
          <a:ln>
            <a:noFill/>
          </a:ln>
        </p:spPr>
      </p:pic>
      <p:pic>
        <p:nvPicPr>
          <p:cNvPr id="237" name="Google Shape;237;p26" descr="Aspiration with solid fill"/>
          <p:cNvPicPr preferRelativeResize="0"/>
          <p:nvPr/>
        </p:nvPicPr>
        <p:blipFill rotWithShape="1">
          <a:blip r:embed="rId5">
            <a:alphaModFix/>
          </a:blip>
          <a:srcRect/>
          <a:stretch/>
        </p:blipFill>
        <p:spPr>
          <a:xfrm>
            <a:off x="823735" y="4209444"/>
            <a:ext cx="274320" cy="274320"/>
          </a:xfrm>
          <a:prstGeom prst="rect">
            <a:avLst/>
          </a:prstGeom>
          <a:noFill/>
          <a:ln>
            <a:noFill/>
          </a:ln>
        </p:spPr>
      </p:pic>
      <p:pic>
        <p:nvPicPr>
          <p:cNvPr id="238" name="Google Shape;238;p26" descr="Brain with solid fill"/>
          <p:cNvPicPr preferRelativeResize="0"/>
          <p:nvPr/>
        </p:nvPicPr>
        <p:blipFill rotWithShape="1">
          <a:blip r:embed="rId6">
            <a:alphaModFix/>
          </a:blip>
          <a:srcRect/>
          <a:stretch/>
        </p:blipFill>
        <p:spPr>
          <a:xfrm>
            <a:off x="823735" y="3682152"/>
            <a:ext cx="274320" cy="274320"/>
          </a:xfrm>
          <a:prstGeom prst="rect">
            <a:avLst/>
          </a:prstGeom>
          <a:noFill/>
          <a:ln>
            <a:noFill/>
          </a:ln>
        </p:spPr>
      </p:pic>
      <p:pic>
        <p:nvPicPr>
          <p:cNvPr id="239" name="Google Shape;239;p26" descr="Mental Health with solid fill"/>
          <p:cNvPicPr preferRelativeResize="0"/>
          <p:nvPr/>
        </p:nvPicPr>
        <p:blipFill rotWithShape="1">
          <a:blip r:embed="rId7">
            <a:alphaModFix/>
          </a:blip>
          <a:srcRect/>
          <a:stretch/>
        </p:blipFill>
        <p:spPr>
          <a:xfrm>
            <a:off x="823735" y="5296375"/>
            <a:ext cx="274320" cy="274320"/>
          </a:xfrm>
          <a:prstGeom prst="rect">
            <a:avLst/>
          </a:prstGeom>
          <a:noFill/>
          <a:ln>
            <a:noFill/>
          </a:ln>
        </p:spPr>
      </p:pic>
      <p:pic>
        <p:nvPicPr>
          <p:cNvPr id="240" name="Google Shape;240;p26" descr="Meditation with solid fill"/>
          <p:cNvPicPr preferRelativeResize="0"/>
          <p:nvPr/>
        </p:nvPicPr>
        <p:blipFill rotWithShape="1">
          <a:blip r:embed="rId8">
            <a:alphaModFix/>
          </a:blip>
          <a:srcRect/>
          <a:stretch/>
        </p:blipFill>
        <p:spPr>
          <a:xfrm>
            <a:off x="823735" y="4755003"/>
            <a:ext cx="274320" cy="274320"/>
          </a:xfrm>
          <a:prstGeom prst="rect">
            <a:avLst/>
          </a:prstGeom>
          <a:noFill/>
          <a:ln>
            <a:noFill/>
          </a:ln>
        </p:spPr>
      </p:pic>
      <p:pic>
        <p:nvPicPr>
          <p:cNvPr id="241" name="Google Shape;241;p26"/>
          <p:cNvPicPr preferRelativeResize="0"/>
          <p:nvPr/>
        </p:nvPicPr>
        <p:blipFill rotWithShape="1">
          <a:blip r:embed="rId9">
            <a:alphaModFix/>
          </a:blip>
          <a:srcRect/>
          <a:stretch/>
        </p:blipFill>
        <p:spPr>
          <a:xfrm>
            <a:off x="823735" y="2525071"/>
            <a:ext cx="282892" cy="2828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7"/>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SERVICES PROVIDED BY IECMH CONSULTANTS</a:t>
            </a:r>
            <a:endParaRPr/>
          </a:p>
        </p:txBody>
      </p:sp>
      <p:sp>
        <p:nvSpPr>
          <p:cNvPr id="249" name="Google Shape;249;p27"/>
          <p:cNvSpPr/>
          <p:nvPr/>
        </p:nvSpPr>
        <p:spPr>
          <a:xfrm>
            <a:off x="441233" y="1256868"/>
            <a:ext cx="8400730" cy="502209"/>
          </a:xfrm>
          <a:prstGeom prst="rect">
            <a:avLst/>
          </a:prstGeom>
          <a:solidFill>
            <a:schemeClr val="lt1"/>
          </a:solidFill>
          <a:ln>
            <a:noFill/>
          </a:ln>
        </p:spPr>
        <p:txBody>
          <a:bodyPr spcFirstLastPara="1" wrap="square" lIns="0" tIns="44450" rIns="0" bIns="44450" anchor="ctr" anchorCtr="0">
            <a:noAutofit/>
          </a:bodyPr>
          <a:lstStyle/>
          <a:p>
            <a:pPr marL="174625" marR="0" lvl="0" indent="0" algn="l" rtl="0">
              <a:lnSpc>
                <a:spcPct val="100000"/>
              </a:lnSpc>
              <a:spcBef>
                <a:spcPts val="0"/>
              </a:spcBef>
              <a:spcAft>
                <a:spcPts val="0"/>
              </a:spcAft>
              <a:buClr>
                <a:schemeClr val="dk1"/>
              </a:buClr>
              <a:buSzPts val="2800"/>
              <a:buFont typeface="Noto Sans Symbols"/>
              <a:buNone/>
            </a:pPr>
            <a:r>
              <a:rPr lang="en-US" sz="2800" b="1" i="0" u="none" strike="noStrike" cap="none">
                <a:solidFill>
                  <a:schemeClr val="dk1"/>
                </a:solidFill>
                <a:latin typeface="Calibri"/>
                <a:ea typeface="Calibri"/>
                <a:cs typeface="Calibri"/>
                <a:sym typeface="Calibri"/>
              </a:rPr>
              <a:t>Services Provided </a:t>
            </a:r>
            <a:endParaRPr/>
          </a:p>
        </p:txBody>
      </p:sp>
      <p:sp>
        <p:nvSpPr>
          <p:cNvPr id="250" name="Google Shape;250;p27"/>
          <p:cNvSpPr/>
          <p:nvPr/>
        </p:nvSpPr>
        <p:spPr>
          <a:xfrm>
            <a:off x="564409" y="1702370"/>
            <a:ext cx="7045081" cy="4297680"/>
          </a:xfrm>
          <a:custGeom>
            <a:avLst/>
            <a:gdLst/>
            <a:ahLst/>
            <a:cxnLst/>
            <a:rect l="l" t="t" r="r" b="b"/>
            <a:pathLst>
              <a:path w="2035629" h="4169228" extrusionOk="0">
                <a:moveTo>
                  <a:pt x="0" y="0"/>
                </a:moveTo>
                <a:lnTo>
                  <a:pt x="2035629" y="0"/>
                </a:lnTo>
                <a:lnTo>
                  <a:pt x="2035629" y="4169228"/>
                </a:lnTo>
              </a:path>
            </a:pathLst>
          </a:custGeom>
          <a:noFill/>
          <a:ln w="381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25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Consultation</a:t>
            </a:r>
            <a:r>
              <a:rPr lang="en-US" sz="1800" i="0" u="none" strike="noStrike" cap="none">
                <a:solidFill>
                  <a:srgbClr val="000000"/>
                </a:solidFill>
                <a:latin typeface="Calibri"/>
                <a:ea typeface="Calibri"/>
                <a:cs typeface="Calibri"/>
                <a:sym typeface="Calibri"/>
              </a:rPr>
              <a:t> to a whole program, classroom, or child/family</a:t>
            </a:r>
            <a:endParaRPr/>
          </a:p>
          <a:p>
            <a:pPr marL="342900" marR="0" lvl="0" indent="-342900" algn="l" rtl="0">
              <a:lnSpc>
                <a:spcPct val="125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Resources</a:t>
            </a:r>
            <a:r>
              <a:rPr lang="en-US" sz="1800" i="0" u="none" strike="noStrike" cap="none">
                <a:solidFill>
                  <a:srgbClr val="000000"/>
                </a:solidFill>
                <a:latin typeface="Calibri"/>
                <a:ea typeface="Calibri"/>
                <a:cs typeface="Calibri"/>
                <a:sym typeface="Calibri"/>
              </a:rPr>
              <a:t> for staff wellness/family wellness</a:t>
            </a:r>
            <a:endParaRPr/>
          </a:p>
          <a:p>
            <a:pPr marL="342900" marR="0" lvl="0" indent="-342900" algn="l" rtl="0">
              <a:lnSpc>
                <a:spcPct val="125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S/E screenings and assessments</a:t>
            </a:r>
            <a:endParaRPr/>
          </a:p>
          <a:p>
            <a:pPr marL="342900" marR="0" lvl="0" indent="-342900" algn="l" rtl="0">
              <a:lnSpc>
                <a:spcPct val="125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Classroom tools </a:t>
            </a:r>
            <a:r>
              <a:rPr lang="en-US" sz="1800" i="0" u="none" strike="noStrike" cap="none">
                <a:solidFill>
                  <a:srgbClr val="000000"/>
                </a:solidFill>
                <a:latin typeface="Calibri"/>
                <a:ea typeface="Calibri"/>
                <a:cs typeface="Calibri"/>
                <a:sym typeface="Calibri"/>
              </a:rPr>
              <a:t>to increase social emotional outcomes for young children</a:t>
            </a:r>
            <a:endParaRPr/>
          </a:p>
          <a:p>
            <a:pPr marL="342900" marR="0" lvl="0" indent="-342900" algn="l" rtl="0">
              <a:lnSpc>
                <a:spcPct val="125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Referrals</a:t>
            </a:r>
            <a:r>
              <a:rPr lang="en-US" sz="1800" i="0" u="none" strike="noStrike" cap="none">
                <a:solidFill>
                  <a:srgbClr val="000000"/>
                </a:solidFill>
                <a:latin typeface="Calibri"/>
                <a:ea typeface="Calibri"/>
                <a:cs typeface="Calibri"/>
                <a:sym typeface="Calibri"/>
              </a:rPr>
              <a:t> to mental health treatment for children/adults </a:t>
            </a:r>
            <a:endParaRPr/>
          </a:p>
          <a:p>
            <a:pPr marL="342900" marR="0" lvl="0" indent="-342900" algn="l" rtl="0">
              <a:lnSpc>
                <a:spcPct val="125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Meetings</a:t>
            </a:r>
            <a:r>
              <a:rPr lang="en-US" sz="1800" i="0" u="none" strike="noStrike" cap="none">
                <a:solidFill>
                  <a:srgbClr val="000000"/>
                </a:solidFill>
                <a:latin typeface="Calibri"/>
                <a:ea typeface="Calibri"/>
                <a:cs typeface="Calibri"/>
                <a:sym typeface="Calibri"/>
              </a:rPr>
              <a:t> with educators and families regarding </a:t>
            </a:r>
            <a:r>
              <a:rPr lang="en-US" sz="1800" b="1" i="0" u="none" strike="noStrike" cap="none">
                <a:solidFill>
                  <a:srgbClr val="000000"/>
                </a:solidFill>
                <a:latin typeface="Calibri"/>
                <a:ea typeface="Calibri"/>
                <a:cs typeface="Calibri"/>
                <a:sym typeface="Calibri"/>
              </a:rPr>
              <a:t>social emotional needs </a:t>
            </a:r>
            <a:r>
              <a:rPr lang="en-US" sz="1800" i="0" u="none" strike="noStrike" cap="none">
                <a:solidFill>
                  <a:srgbClr val="000000"/>
                </a:solidFill>
                <a:latin typeface="Calibri"/>
                <a:ea typeface="Calibri"/>
                <a:cs typeface="Calibri"/>
                <a:sym typeface="Calibri"/>
              </a:rPr>
              <a:t>of children</a:t>
            </a:r>
            <a:endParaRPr/>
          </a:p>
          <a:p>
            <a:pPr marL="342900" marR="0" lvl="0" indent="-342900" algn="l" rtl="0">
              <a:lnSpc>
                <a:spcPct val="125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Intervention planning </a:t>
            </a:r>
            <a:r>
              <a:rPr lang="en-US" sz="1800" i="0" u="none" strike="noStrike" cap="none">
                <a:solidFill>
                  <a:srgbClr val="000000"/>
                </a:solidFill>
                <a:latin typeface="Calibri"/>
                <a:ea typeface="Calibri"/>
                <a:cs typeface="Calibri"/>
                <a:sym typeface="Calibri"/>
              </a:rPr>
              <a:t>and implementation</a:t>
            </a:r>
            <a:endParaRPr/>
          </a:p>
          <a:p>
            <a:pPr marL="342900" marR="0" lvl="0" indent="-342900" algn="l" rtl="0">
              <a:lnSpc>
                <a:spcPct val="125000"/>
              </a:lnSpc>
              <a:spcBef>
                <a:spcPts val="0"/>
              </a:spcBef>
              <a:spcAft>
                <a:spcPts val="0"/>
              </a:spcAft>
              <a:buClr>
                <a:srgbClr val="000000"/>
              </a:buClr>
              <a:buSzPts val="1800"/>
              <a:buFont typeface="Arial"/>
              <a:buChar char="•"/>
            </a:pPr>
            <a:r>
              <a:rPr lang="en-US" sz="1800" i="0" u="none" strike="noStrike" cap="none">
                <a:solidFill>
                  <a:srgbClr val="000000"/>
                </a:solidFill>
                <a:latin typeface="Calibri"/>
                <a:ea typeface="Calibri"/>
                <a:cs typeface="Calibri"/>
                <a:sym typeface="Calibri"/>
              </a:rPr>
              <a:t>Individual or group </a:t>
            </a:r>
            <a:r>
              <a:rPr lang="en-US" sz="1800" b="1" i="0" u="none" strike="noStrike" cap="none">
                <a:solidFill>
                  <a:srgbClr val="000000"/>
                </a:solidFill>
                <a:latin typeface="Calibri"/>
                <a:ea typeface="Calibri"/>
                <a:cs typeface="Calibri"/>
                <a:sym typeface="Calibri"/>
              </a:rPr>
              <a:t>adult resilience surveys/plans</a:t>
            </a:r>
            <a:endParaRPr/>
          </a:p>
          <a:p>
            <a:pPr marL="342900" marR="0" lvl="0" indent="-342900" algn="l" rtl="0">
              <a:lnSpc>
                <a:spcPct val="125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Crisis management </a:t>
            </a:r>
            <a:r>
              <a:rPr lang="en-US" sz="1800" i="0" u="none" strike="noStrike" cap="none">
                <a:solidFill>
                  <a:srgbClr val="000000"/>
                </a:solidFill>
                <a:latin typeface="Calibri"/>
                <a:ea typeface="Calibri"/>
                <a:cs typeface="Calibri"/>
                <a:sym typeface="Calibri"/>
              </a:rPr>
              <a:t>resources/planning</a:t>
            </a:r>
            <a:endParaRPr/>
          </a:p>
          <a:p>
            <a:pPr marL="342900" marR="0" lvl="0" indent="-342900" algn="l" rtl="0">
              <a:lnSpc>
                <a:spcPct val="125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Trauma Information</a:t>
            </a:r>
            <a:endParaRPr/>
          </a:p>
          <a:p>
            <a:pPr marL="342900" marR="0" lvl="0" indent="-342900" algn="l" rtl="0">
              <a:lnSpc>
                <a:spcPct val="125000"/>
              </a:lnSpc>
              <a:spcBef>
                <a:spcPts val="0"/>
              </a:spcBef>
              <a:spcAft>
                <a:spcPts val="0"/>
              </a:spcAft>
              <a:buClr>
                <a:srgbClr val="000000"/>
              </a:buClr>
              <a:buSzPts val="1800"/>
              <a:buFont typeface="Arial"/>
              <a:buChar char="•"/>
            </a:pPr>
            <a:r>
              <a:rPr lang="en-US" sz="1800" b="1" i="0" u="none" strike="noStrike" cap="none">
                <a:solidFill>
                  <a:srgbClr val="000000"/>
                </a:solidFill>
                <a:latin typeface="Calibri"/>
                <a:ea typeface="Calibri"/>
                <a:cs typeface="Calibri"/>
                <a:sym typeface="Calibri"/>
              </a:rPr>
              <a:t>Professional development </a:t>
            </a:r>
            <a:r>
              <a:rPr lang="en-US" sz="1800" i="0" u="none" strike="noStrike" cap="none">
                <a:solidFill>
                  <a:srgbClr val="000000"/>
                </a:solidFill>
                <a:latin typeface="Calibri"/>
                <a:ea typeface="Calibri"/>
                <a:cs typeface="Calibri"/>
                <a:sym typeface="Calibri"/>
              </a:rPr>
              <a:t>opportunities</a:t>
            </a:r>
            <a:endParaRPr sz="1800" i="0" u="none" strike="noStrike" cap="none">
              <a:solidFill>
                <a:srgbClr val="000000"/>
              </a:solidFill>
              <a:latin typeface="Calibri"/>
              <a:ea typeface="Calibri"/>
              <a:cs typeface="Calibri"/>
              <a:sym typeface="Calibri"/>
            </a:endParaRPr>
          </a:p>
        </p:txBody>
      </p:sp>
      <p:pic>
        <p:nvPicPr>
          <p:cNvPr id="251" name="Google Shape;251;p27"/>
          <p:cNvPicPr preferRelativeResize="0"/>
          <p:nvPr/>
        </p:nvPicPr>
        <p:blipFill rotWithShape="1">
          <a:blip r:embed="rId3">
            <a:alphaModFix/>
          </a:blip>
          <a:srcRect l="22582" r="11187"/>
          <a:stretch/>
        </p:blipFill>
        <p:spPr>
          <a:xfrm>
            <a:off x="7915766" y="929785"/>
            <a:ext cx="5402683" cy="5425186"/>
          </a:xfrm>
          <a:prstGeom prst="ellipse">
            <a:avLst/>
          </a:prstGeom>
          <a:noFill/>
          <a:ln>
            <a:noFill/>
          </a:ln>
        </p:spPr>
      </p:pic>
      <p:sp>
        <p:nvSpPr>
          <p:cNvPr id="252" name="Google Shape;252;p27"/>
          <p:cNvSpPr/>
          <p:nvPr/>
        </p:nvSpPr>
        <p:spPr>
          <a:xfrm>
            <a:off x="12192000" y="453838"/>
            <a:ext cx="2039007" cy="610952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l="324" t="191" r="-219" b="-190"/>
          <a:stretch/>
        </p:blipFill>
        <p:spPr>
          <a:xfrm>
            <a:off x="2649188" y="438912"/>
            <a:ext cx="9566370" cy="6438774"/>
          </a:xfrm>
          <a:prstGeom prst="rect">
            <a:avLst/>
          </a:prstGeom>
          <a:noFill/>
          <a:ln>
            <a:noFill/>
          </a:ln>
        </p:spPr>
      </p:pic>
      <p:sp>
        <p:nvSpPr>
          <p:cNvPr id="70" name="Google Shape;70;p10"/>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latin typeface="Calibri"/>
                <a:ea typeface="Calibri"/>
                <a:cs typeface="Calibri"/>
                <a:sym typeface="Calibri"/>
              </a:rPr>
              <a:t>AGENDA</a:t>
            </a:r>
            <a:endParaRPr/>
          </a:p>
        </p:txBody>
      </p:sp>
      <p:sp>
        <p:nvSpPr>
          <p:cNvPr id="71" name="Google Shape;71;p10"/>
          <p:cNvSpPr/>
          <p:nvPr/>
        </p:nvSpPr>
        <p:spPr>
          <a:xfrm>
            <a:off x="2460631" y="438912"/>
            <a:ext cx="9754927" cy="6438774"/>
          </a:xfrm>
          <a:prstGeom prst="rect">
            <a:avLst/>
          </a:prstGeom>
          <a:gradFill>
            <a:gsLst>
              <a:gs pos="0">
                <a:schemeClr val="lt1"/>
              </a:gs>
              <a:gs pos="35000">
                <a:srgbClr val="FFFFFF"/>
              </a:gs>
              <a:gs pos="58000">
                <a:srgbClr val="FFFFFF">
                  <a:alpha val="70980"/>
                </a:srgbClr>
              </a:gs>
              <a:gs pos="95000">
                <a:srgbClr val="FFFFFF">
                  <a:alpha val="21960"/>
                </a:srgbClr>
              </a:gs>
              <a:gs pos="100000">
                <a:srgbClr val="FFFFFF">
                  <a:alpha val="2196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 name="Google Shape;72;p10"/>
          <p:cNvSpPr txBox="1"/>
          <p:nvPr/>
        </p:nvSpPr>
        <p:spPr>
          <a:xfrm>
            <a:off x="1317091" y="1569352"/>
            <a:ext cx="7040099" cy="38779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Welcome</a:t>
            </a:r>
            <a:br>
              <a:rPr lang="en-US" sz="2800" b="0" i="0" u="none" strike="noStrike" cap="none">
                <a:solidFill>
                  <a:schemeClr val="dk1"/>
                </a:solidFill>
                <a:latin typeface="Arial"/>
                <a:ea typeface="Arial"/>
                <a:cs typeface="Arial"/>
                <a:sym typeface="Arial"/>
              </a:rPr>
            </a:br>
            <a:endParaRPr sz="24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ASQ Expansion/Sparkler App</a:t>
            </a:r>
            <a:br>
              <a:rPr lang="en-US" sz="2800" b="0" i="0" u="none" strike="noStrike" cap="none">
                <a:solidFill>
                  <a:schemeClr val="dk1"/>
                </a:solidFill>
                <a:latin typeface="Arial"/>
                <a:ea typeface="Arial"/>
                <a:cs typeface="Arial"/>
                <a:sym typeface="Arial"/>
              </a:rPr>
            </a:br>
            <a:endParaRPr sz="2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Infant and Early Childhood Mental Health</a:t>
            </a:r>
            <a:endParaRPr/>
          </a:p>
          <a:p>
            <a:pPr marL="0" marR="0" lvl="0" indent="0" algn="l" rtl="0">
              <a:spcBef>
                <a:spcPts val="0"/>
              </a:spcBef>
              <a:spcAft>
                <a:spcPts val="0"/>
              </a:spcAft>
              <a:buNone/>
            </a:pP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Step Up To Quality Updates</a:t>
            </a:r>
            <a:endParaRPr/>
          </a:p>
          <a:p>
            <a:pPr marL="0" marR="0" lvl="0" indent="0" algn="l" rtl="0">
              <a:spcBef>
                <a:spcPts val="1200"/>
              </a:spcBef>
              <a:spcAft>
                <a:spcPts val="0"/>
              </a:spcAft>
              <a:buNone/>
            </a:pPr>
            <a:r>
              <a:rPr lang="en-US" sz="1600" b="0" i="0" u="none" strike="noStrike" cap="none">
                <a:solidFill>
                  <a:schemeClr val="dk1"/>
                </a:solidFill>
                <a:latin typeface="Arial"/>
                <a:ea typeface="Arial"/>
                <a:cs typeface="Arial"/>
                <a:sym typeface="Arial"/>
              </a:rPr>
              <a:t> </a:t>
            </a:r>
            <a:br>
              <a:rPr lang="en-US" sz="105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Child Care Funding Updates  </a:t>
            </a:r>
            <a:endParaRPr/>
          </a:p>
        </p:txBody>
      </p:sp>
      <p:sp>
        <p:nvSpPr>
          <p:cNvPr id="73" name="Google Shape;73;p10"/>
          <p:cNvSpPr/>
          <p:nvPr/>
        </p:nvSpPr>
        <p:spPr>
          <a:xfrm>
            <a:off x="637214" y="1343472"/>
            <a:ext cx="510268" cy="4127284"/>
          </a:xfrm>
          <a:prstGeom prst="rect">
            <a:avLst/>
          </a:prstGeom>
          <a:noFill/>
          <a:ln>
            <a:noFill/>
          </a:ln>
        </p:spPr>
        <p:txBody>
          <a:bodyPr spcFirstLastPara="1" wrap="square" lIns="91425" tIns="45700" rIns="91425" bIns="45700" anchor="t" anchorCtr="0">
            <a:noAutofit/>
          </a:bodyPr>
          <a:lstStyle/>
          <a:p>
            <a:pPr marL="0" marR="0" lvl="0" indent="0" algn="r" rtl="0">
              <a:lnSpc>
                <a:spcPct val="147727"/>
              </a:lnSpc>
              <a:spcBef>
                <a:spcPts val="0"/>
              </a:spcBef>
              <a:spcAft>
                <a:spcPts val="0"/>
              </a:spcAft>
              <a:buClr>
                <a:schemeClr val="accent2"/>
              </a:buClr>
              <a:buSzPts val="4400"/>
              <a:buFont typeface="Calibri"/>
              <a:buNone/>
            </a:pPr>
            <a:r>
              <a:rPr lang="en-US" sz="4400" b="1" i="0" u="none" strike="noStrike" cap="none">
                <a:solidFill>
                  <a:schemeClr val="accent2"/>
                </a:solidFill>
                <a:latin typeface="Calibri"/>
                <a:ea typeface="Calibri"/>
                <a:cs typeface="Calibri"/>
                <a:sym typeface="Calibri"/>
              </a:rPr>
              <a:t>1</a:t>
            </a:r>
            <a:endParaRPr/>
          </a:p>
          <a:p>
            <a:pPr marL="0" marR="0" lvl="0" indent="0" algn="r" rtl="0">
              <a:lnSpc>
                <a:spcPct val="147727"/>
              </a:lnSpc>
              <a:spcBef>
                <a:spcPts val="0"/>
              </a:spcBef>
              <a:spcAft>
                <a:spcPts val="0"/>
              </a:spcAft>
              <a:buClr>
                <a:schemeClr val="accent2"/>
              </a:buClr>
              <a:buSzPts val="4400"/>
              <a:buFont typeface="Calibri"/>
              <a:buNone/>
            </a:pPr>
            <a:r>
              <a:rPr lang="en-US" sz="4400" b="1" i="0" u="none" strike="noStrike" cap="none">
                <a:solidFill>
                  <a:schemeClr val="accent2"/>
                </a:solidFill>
                <a:latin typeface="Calibri"/>
                <a:ea typeface="Calibri"/>
                <a:cs typeface="Calibri"/>
                <a:sym typeface="Calibri"/>
              </a:rPr>
              <a:t>2</a:t>
            </a:r>
            <a:endParaRPr/>
          </a:p>
          <a:p>
            <a:pPr marL="0" marR="0" lvl="0" indent="0" algn="r" rtl="0">
              <a:lnSpc>
                <a:spcPct val="147727"/>
              </a:lnSpc>
              <a:spcBef>
                <a:spcPts val="0"/>
              </a:spcBef>
              <a:spcAft>
                <a:spcPts val="0"/>
              </a:spcAft>
              <a:buClr>
                <a:schemeClr val="accent2"/>
              </a:buClr>
              <a:buSzPts val="4400"/>
              <a:buFont typeface="Calibri"/>
              <a:buNone/>
            </a:pPr>
            <a:r>
              <a:rPr lang="en-US" sz="4400" b="1" i="0" u="none" strike="noStrike" cap="none">
                <a:solidFill>
                  <a:schemeClr val="accent2"/>
                </a:solidFill>
                <a:latin typeface="Calibri"/>
                <a:ea typeface="Calibri"/>
                <a:cs typeface="Calibri"/>
                <a:sym typeface="Calibri"/>
              </a:rPr>
              <a:t>3</a:t>
            </a:r>
            <a:endParaRPr/>
          </a:p>
          <a:p>
            <a:pPr marL="0" marR="0" lvl="0" indent="0" algn="r" rtl="0">
              <a:lnSpc>
                <a:spcPct val="147727"/>
              </a:lnSpc>
              <a:spcBef>
                <a:spcPts val="0"/>
              </a:spcBef>
              <a:spcAft>
                <a:spcPts val="0"/>
              </a:spcAft>
              <a:buClr>
                <a:schemeClr val="accent2"/>
              </a:buClr>
              <a:buSzPts val="4400"/>
              <a:buFont typeface="Calibri"/>
              <a:buNone/>
            </a:pPr>
            <a:r>
              <a:rPr lang="en-US" sz="4400" b="1" i="0" u="none" strike="noStrike" cap="none">
                <a:solidFill>
                  <a:schemeClr val="accent2"/>
                </a:solidFill>
                <a:latin typeface="Calibri"/>
                <a:ea typeface="Calibri"/>
                <a:cs typeface="Calibri"/>
                <a:sym typeface="Calibri"/>
              </a:rPr>
              <a:t>4</a:t>
            </a:r>
            <a:endParaRPr/>
          </a:p>
          <a:p>
            <a:pPr marL="0" marR="0" lvl="0" indent="0" algn="r" rtl="0">
              <a:lnSpc>
                <a:spcPct val="147727"/>
              </a:lnSpc>
              <a:spcBef>
                <a:spcPts val="0"/>
              </a:spcBef>
              <a:spcAft>
                <a:spcPts val="0"/>
              </a:spcAft>
              <a:buClr>
                <a:schemeClr val="accent2"/>
              </a:buClr>
              <a:buSzPts val="4400"/>
              <a:buFont typeface="Calibri"/>
              <a:buNone/>
            </a:pPr>
            <a:r>
              <a:rPr lang="en-US" sz="4400" b="1" i="0" u="none" strike="noStrike" cap="none">
                <a:solidFill>
                  <a:schemeClr val="accent2"/>
                </a:solidFill>
                <a:latin typeface="Calibri"/>
                <a:ea typeface="Calibri"/>
                <a:cs typeface="Calibri"/>
                <a:sym typeface="Calibri"/>
              </a:rPr>
              <a:t>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8"/>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WHY IT MATTERS FOR CHILDREN</a:t>
            </a:r>
            <a:endParaRPr/>
          </a:p>
        </p:txBody>
      </p:sp>
      <p:sp>
        <p:nvSpPr>
          <p:cNvPr id="260" name="Google Shape;260;p28"/>
          <p:cNvSpPr txBox="1"/>
          <p:nvPr/>
        </p:nvSpPr>
        <p:spPr>
          <a:xfrm>
            <a:off x="2495227" y="6550590"/>
            <a:ext cx="992408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0" i="0" u="none" strike="noStrike" cap="none">
                <a:solidFill>
                  <a:schemeClr val="dk1"/>
                </a:solidFill>
                <a:latin typeface="Proxima Nova"/>
                <a:ea typeface="Proxima Nova"/>
                <a:cs typeface="Proxima Nova"/>
                <a:sym typeface="Proxima Nova"/>
              </a:rPr>
              <a:t>Think Babies. (2022). </a:t>
            </a:r>
            <a:r>
              <a:rPr lang="en-US" sz="1050" b="0" i="0" u="sng" strike="noStrike" cap="none">
                <a:solidFill>
                  <a:schemeClr val="hlink"/>
                </a:solidFill>
                <a:latin typeface="Proxima Nova"/>
                <a:ea typeface="Proxima Nova"/>
                <a:cs typeface="Proxima Nova"/>
                <a:sym typeface="Proxima Nova"/>
                <a:hlinkClick r:id="rId3"/>
              </a:rPr>
              <a:t>Infant and early childhood mental health</a:t>
            </a:r>
            <a:r>
              <a:rPr lang="en-US" sz="1050" b="0" i="0" u="none" strike="noStrike" cap="none">
                <a:solidFill>
                  <a:schemeClr val="dk1"/>
                </a:solidFill>
                <a:latin typeface="Proxima Nova"/>
                <a:ea typeface="Proxima Nova"/>
                <a:cs typeface="Proxima Nova"/>
                <a:sym typeface="Proxima Nova"/>
              </a:rPr>
              <a:t>. Centers for Disease Control and Prevention (2022, June 3). </a:t>
            </a:r>
            <a:r>
              <a:rPr lang="en-US" sz="1050" b="0" i="0" u="sng" strike="noStrike" cap="none">
                <a:solidFill>
                  <a:schemeClr val="hlink"/>
                </a:solidFill>
                <a:latin typeface="Proxima Nova"/>
                <a:ea typeface="Proxima Nova"/>
                <a:cs typeface="Proxima Nova"/>
                <a:sym typeface="Proxima Nova"/>
                <a:hlinkClick r:id="rId4"/>
              </a:rPr>
              <a:t>Data and statistics on children’s mental health</a:t>
            </a:r>
            <a:r>
              <a:rPr lang="en-US" sz="1050" b="0" i="0" u="none" strike="noStrike" cap="none">
                <a:solidFill>
                  <a:schemeClr val="dk1"/>
                </a:solidFill>
                <a:latin typeface="Proxima Nova"/>
                <a:ea typeface="Proxima Nova"/>
                <a:cs typeface="Proxima Nova"/>
                <a:sym typeface="Proxima Nova"/>
              </a:rPr>
              <a:t>.</a:t>
            </a:r>
            <a:endParaRPr sz="1050">
              <a:solidFill>
                <a:schemeClr val="dk1"/>
              </a:solidFill>
              <a:latin typeface="Calibri"/>
              <a:ea typeface="Calibri"/>
              <a:cs typeface="Calibri"/>
              <a:sym typeface="Calibri"/>
            </a:endParaRPr>
          </a:p>
        </p:txBody>
      </p:sp>
      <p:grpSp>
        <p:nvGrpSpPr>
          <p:cNvPr id="261" name="Google Shape;261;p28"/>
          <p:cNvGrpSpPr/>
          <p:nvPr/>
        </p:nvGrpSpPr>
        <p:grpSpPr>
          <a:xfrm>
            <a:off x="781916" y="1498104"/>
            <a:ext cx="3426621" cy="3861792"/>
            <a:chOff x="781916" y="1498104"/>
            <a:chExt cx="3426621" cy="3861792"/>
          </a:xfrm>
        </p:grpSpPr>
        <p:sp>
          <p:nvSpPr>
            <p:cNvPr id="262" name="Google Shape;262;p28"/>
            <p:cNvSpPr/>
            <p:nvPr/>
          </p:nvSpPr>
          <p:spPr>
            <a:xfrm>
              <a:off x="2285580" y="3011805"/>
              <a:ext cx="419292" cy="8343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28700"/>
                <a:buFont typeface="Open Sans"/>
                <a:buNone/>
              </a:pPr>
              <a:r>
                <a:rPr lang="en-US" sz="28700" b="0" i="0" u="none" strike="noStrike" cap="none">
                  <a:solidFill>
                    <a:schemeClr val="accent1"/>
                  </a:solidFill>
                  <a:latin typeface="Open Sans"/>
                  <a:ea typeface="Open Sans"/>
                  <a:cs typeface="Open Sans"/>
                  <a:sym typeface="Open Sans"/>
                </a:rPr>
                <a:t>1</a:t>
              </a:r>
              <a:endParaRPr sz="8000" b="0" i="0" u="none" strike="noStrike" cap="none">
                <a:solidFill>
                  <a:schemeClr val="accent1"/>
                </a:solidFill>
                <a:latin typeface="Open Sans"/>
                <a:ea typeface="Open Sans"/>
                <a:cs typeface="Open Sans"/>
                <a:sym typeface="Open Sans"/>
              </a:endParaRPr>
            </a:p>
          </p:txBody>
        </p:sp>
        <p:sp>
          <p:nvSpPr>
            <p:cNvPr id="263" name="Google Shape;263;p28"/>
            <p:cNvSpPr/>
            <p:nvPr/>
          </p:nvSpPr>
          <p:spPr>
            <a:xfrm>
              <a:off x="781916" y="1498104"/>
              <a:ext cx="3426621" cy="3861792"/>
            </a:xfrm>
            <a:prstGeom prst="rect">
              <a:avLst/>
            </a:prstGeom>
            <a:solidFill>
              <a:srgbClr val="FFFFFF">
                <a:alpha val="80000"/>
              </a:srgbClr>
            </a:solidFill>
            <a:ln w="28575" cap="flat" cmpd="sng">
              <a:solidFill>
                <a:schemeClr val="accen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400" b="1">
                  <a:solidFill>
                    <a:srgbClr val="3D3C3C"/>
                  </a:solidFill>
                  <a:latin typeface="Open Sans"/>
                  <a:ea typeface="Open Sans"/>
                  <a:cs typeface="Open Sans"/>
                  <a:sym typeface="Open Sans"/>
                </a:rPr>
                <a:t>Between 10-16% of young children experience mental health conditions including PTSD and anxiety.</a:t>
              </a:r>
              <a:endParaRPr/>
            </a:p>
          </p:txBody>
        </p:sp>
      </p:grpSp>
      <p:grpSp>
        <p:nvGrpSpPr>
          <p:cNvPr id="264" name="Google Shape;264;p28"/>
          <p:cNvGrpSpPr/>
          <p:nvPr/>
        </p:nvGrpSpPr>
        <p:grpSpPr>
          <a:xfrm>
            <a:off x="4360301" y="1498104"/>
            <a:ext cx="3426621" cy="3861792"/>
            <a:chOff x="4382688" y="1498104"/>
            <a:chExt cx="3426621" cy="3861792"/>
          </a:xfrm>
        </p:grpSpPr>
        <p:sp>
          <p:nvSpPr>
            <p:cNvPr id="265" name="Google Shape;265;p28"/>
            <p:cNvSpPr/>
            <p:nvPr/>
          </p:nvSpPr>
          <p:spPr>
            <a:xfrm>
              <a:off x="5886353" y="3011805"/>
              <a:ext cx="419292" cy="8343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2"/>
                </a:buClr>
                <a:buSzPts val="28700"/>
                <a:buFont typeface="Open Sans"/>
                <a:buNone/>
              </a:pPr>
              <a:r>
                <a:rPr lang="en-US" sz="28700" b="0" i="0" u="none" strike="noStrike" cap="none">
                  <a:solidFill>
                    <a:schemeClr val="accent2"/>
                  </a:solidFill>
                  <a:latin typeface="Open Sans"/>
                  <a:ea typeface="Open Sans"/>
                  <a:cs typeface="Open Sans"/>
                  <a:sym typeface="Open Sans"/>
                </a:rPr>
                <a:t>2</a:t>
              </a:r>
              <a:endParaRPr sz="8000" b="0" i="0" u="none" strike="noStrike" cap="none">
                <a:solidFill>
                  <a:schemeClr val="accent2"/>
                </a:solidFill>
                <a:latin typeface="Open Sans"/>
                <a:ea typeface="Open Sans"/>
                <a:cs typeface="Open Sans"/>
                <a:sym typeface="Open Sans"/>
              </a:endParaRPr>
            </a:p>
          </p:txBody>
        </p:sp>
        <p:sp>
          <p:nvSpPr>
            <p:cNvPr id="266" name="Google Shape;266;p28"/>
            <p:cNvSpPr/>
            <p:nvPr/>
          </p:nvSpPr>
          <p:spPr>
            <a:xfrm>
              <a:off x="4382688" y="1498104"/>
              <a:ext cx="3426621" cy="3861792"/>
            </a:xfrm>
            <a:prstGeom prst="rect">
              <a:avLst/>
            </a:prstGeom>
            <a:solidFill>
              <a:srgbClr val="FFFFFF">
                <a:alpha val="80000"/>
              </a:srgbClr>
            </a:solidFill>
            <a:ln w="28575" cap="flat" cmpd="sng">
              <a:solidFill>
                <a:schemeClr val="accent2"/>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400" b="1">
                  <a:solidFill>
                    <a:srgbClr val="3D3C3C"/>
                  </a:solidFill>
                  <a:latin typeface="Open Sans"/>
                  <a:ea typeface="Open Sans"/>
                  <a:cs typeface="Open Sans"/>
                  <a:sym typeface="Open Sans"/>
                </a:rPr>
                <a:t>For babies in poverty, that number increases to 22%.</a:t>
              </a:r>
              <a:endParaRPr/>
            </a:p>
          </p:txBody>
        </p:sp>
      </p:grpSp>
      <p:grpSp>
        <p:nvGrpSpPr>
          <p:cNvPr id="267" name="Google Shape;267;p28"/>
          <p:cNvGrpSpPr/>
          <p:nvPr/>
        </p:nvGrpSpPr>
        <p:grpSpPr>
          <a:xfrm>
            <a:off x="7938686" y="1498104"/>
            <a:ext cx="3426621" cy="3861792"/>
            <a:chOff x="7938686" y="1498104"/>
            <a:chExt cx="3426621" cy="3861792"/>
          </a:xfrm>
        </p:grpSpPr>
        <p:sp>
          <p:nvSpPr>
            <p:cNvPr id="268" name="Google Shape;268;p28"/>
            <p:cNvSpPr/>
            <p:nvPr/>
          </p:nvSpPr>
          <p:spPr>
            <a:xfrm>
              <a:off x="9442353" y="3013710"/>
              <a:ext cx="419292" cy="8343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3"/>
                </a:buClr>
                <a:buSzPts val="28700"/>
                <a:buFont typeface="Open Sans"/>
                <a:buNone/>
              </a:pPr>
              <a:r>
                <a:rPr lang="en-US" sz="28700" b="0" i="0" u="none" strike="noStrike" cap="none">
                  <a:solidFill>
                    <a:schemeClr val="accent3"/>
                  </a:solidFill>
                  <a:latin typeface="Open Sans"/>
                  <a:ea typeface="Open Sans"/>
                  <a:cs typeface="Open Sans"/>
                  <a:sym typeface="Open Sans"/>
                </a:rPr>
                <a:t>3</a:t>
              </a:r>
              <a:endParaRPr sz="8000" b="0" i="0" u="none" strike="noStrike" cap="none">
                <a:solidFill>
                  <a:schemeClr val="accent3"/>
                </a:solidFill>
                <a:latin typeface="Open Sans"/>
                <a:ea typeface="Open Sans"/>
                <a:cs typeface="Open Sans"/>
                <a:sym typeface="Open Sans"/>
              </a:endParaRPr>
            </a:p>
          </p:txBody>
        </p:sp>
        <p:sp>
          <p:nvSpPr>
            <p:cNvPr id="269" name="Google Shape;269;p28"/>
            <p:cNvSpPr/>
            <p:nvPr/>
          </p:nvSpPr>
          <p:spPr>
            <a:xfrm>
              <a:off x="7938686" y="1498104"/>
              <a:ext cx="3426621" cy="3861792"/>
            </a:xfrm>
            <a:prstGeom prst="rect">
              <a:avLst/>
            </a:prstGeom>
            <a:solidFill>
              <a:srgbClr val="FFFFFF">
                <a:alpha val="80000"/>
              </a:srgbClr>
            </a:solidFill>
            <a:ln w="28575" cap="flat" cmpd="sng">
              <a:solidFill>
                <a:schemeClr val="accent3"/>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400" b="1">
                  <a:solidFill>
                    <a:srgbClr val="3D3C3C"/>
                  </a:solidFill>
                  <a:latin typeface="Open Sans"/>
                  <a:ea typeface="Open Sans"/>
                  <a:cs typeface="Open Sans"/>
                  <a:sym typeface="Open Sans"/>
                </a:rPr>
                <a:t>Each dollar invested in infant and early childhood mental health programming returns $3.64 back in prevented treatments later in life.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WHY IT MATTERS FOR ADULTS</a:t>
            </a:r>
            <a:endParaRPr/>
          </a:p>
        </p:txBody>
      </p:sp>
      <p:pic>
        <p:nvPicPr>
          <p:cNvPr id="277" name="Google Shape;277;p29"/>
          <p:cNvPicPr preferRelativeResize="0"/>
          <p:nvPr/>
        </p:nvPicPr>
        <p:blipFill rotWithShape="1">
          <a:blip r:embed="rId3">
            <a:alphaModFix amt="50000"/>
          </a:blip>
          <a:srcRect l="14302" r="19362"/>
          <a:stretch/>
        </p:blipFill>
        <p:spPr>
          <a:xfrm>
            <a:off x="7822776" y="490000"/>
            <a:ext cx="5986214" cy="6011147"/>
          </a:xfrm>
          <a:prstGeom prst="ellipse">
            <a:avLst/>
          </a:prstGeom>
          <a:noFill/>
          <a:ln>
            <a:noFill/>
          </a:ln>
        </p:spPr>
      </p:pic>
      <p:sp>
        <p:nvSpPr>
          <p:cNvPr id="278" name="Google Shape;278;p29"/>
          <p:cNvSpPr/>
          <p:nvPr/>
        </p:nvSpPr>
        <p:spPr>
          <a:xfrm>
            <a:off x="12192000" y="453838"/>
            <a:ext cx="2039007" cy="610952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29"/>
          <p:cNvSpPr txBox="1"/>
          <p:nvPr/>
        </p:nvSpPr>
        <p:spPr>
          <a:xfrm>
            <a:off x="8545198" y="1805505"/>
            <a:ext cx="3646802" cy="311271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4000"/>
              <a:buFont typeface="Open Sans"/>
              <a:buNone/>
            </a:pPr>
            <a:r>
              <a:rPr lang="en-US" sz="4000" b="1" i="0" u="none" strike="noStrike" cap="none">
                <a:solidFill>
                  <a:schemeClr val="accent1"/>
                </a:solidFill>
                <a:latin typeface="Open Sans"/>
                <a:ea typeface="Open Sans"/>
                <a:cs typeface="Open Sans"/>
                <a:sym typeface="Open Sans"/>
              </a:rPr>
              <a:t>It takes a healthy village to raise a healthy child. </a:t>
            </a:r>
            <a:endParaRPr/>
          </a:p>
          <a:p>
            <a:pPr marL="0" marR="0" lvl="0" indent="0" algn="r" rtl="0">
              <a:lnSpc>
                <a:spcPct val="90000"/>
              </a:lnSpc>
              <a:spcBef>
                <a:spcPts val="0"/>
              </a:spcBef>
              <a:spcAft>
                <a:spcPts val="0"/>
              </a:spcAft>
              <a:buClr>
                <a:schemeClr val="accent1"/>
              </a:buClr>
              <a:buSzPts val="2000"/>
              <a:buFont typeface="Open Sans"/>
              <a:buNone/>
            </a:pPr>
            <a:r>
              <a:rPr lang="en-US" sz="2000" b="1" i="0" u="none" strike="noStrike" cap="none">
                <a:solidFill>
                  <a:schemeClr val="accent1"/>
                </a:solidFill>
                <a:latin typeface="Open Sans"/>
                <a:ea typeface="Open Sans"/>
                <a:cs typeface="Open Sans"/>
                <a:sym typeface="Open Sans"/>
              </a:rPr>
              <a:t>-Nefertiti Poyner</a:t>
            </a:r>
            <a:endParaRPr/>
          </a:p>
        </p:txBody>
      </p:sp>
      <p:sp>
        <p:nvSpPr>
          <p:cNvPr id="280" name="Google Shape;280;p29"/>
          <p:cNvSpPr txBox="1"/>
          <p:nvPr/>
        </p:nvSpPr>
        <p:spPr>
          <a:xfrm>
            <a:off x="386809" y="1912930"/>
            <a:ext cx="711550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accent1"/>
                </a:solidFill>
                <a:latin typeface="Calibri"/>
                <a:ea typeface="Calibri"/>
                <a:cs typeface="Calibri"/>
                <a:sym typeface="Calibri"/>
              </a:rPr>
              <a:t>25%</a:t>
            </a:r>
            <a:r>
              <a:rPr lang="en-US" sz="4000">
                <a:solidFill>
                  <a:schemeClr val="accent1"/>
                </a:solidFill>
                <a:latin typeface="Calibri"/>
                <a:ea typeface="Calibri"/>
                <a:cs typeface="Calibri"/>
                <a:sym typeface="Calibri"/>
              </a:rPr>
              <a:t> </a:t>
            </a:r>
            <a:r>
              <a:rPr lang="en-US" sz="4000">
                <a:solidFill>
                  <a:schemeClr val="dk1"/>
                </a:solidFill>
                <a:latin typeface="Calibri"/>
                <a:ea typeface="Calibri"/>
                <a:cs typeface="Calibri"/>
                <a:sym typeface="Calibri"/>
              </a:rPr>
              <a:t>of early educators report signs of </a:t>
            </a:r>
            <a:r>
              <a:rPr lang="en-US" sz="4000" b="1">
                <a:solidFill>
                  <a:schemeClr val="accent1"/>
                </a:solidFill>
                <a:latin typeface="Calibri"/>
                <a:ea typeface="Calibri"/>
                <a:cs typeface="Calibri"/>
                <a:sym typeface="Calibri"/>
              </a:rPr>
              <a:t>clinical depression</a:t>
            </a:r>
            <a:endParaRPr/>
          </a:p>
        </p:txBody>
      </p:sp>
      <p:sp>
        <p:nvSpPr>
          <p:cNvPr id="281" name="Google Shape;281;p29"/>
          <p:cNvSpPr txBox="1"/>
          <p:nvPr/>
        </p:nvSpPr>
        <p:spPr>
          <a:xfrm>
            <a:off x="386809" y="4076363"/>
            <a:ext cx="711550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accent1"/>
                </a:solidFill>
                <a:latin typeface="Calibri"/>
                <a:ea typeface="Calibri"/>
                <a:cs typeface="Calibri"/>
                <a:sym typeface="Calibri"/>
              </a:rPr>
              <a:t>18% to 35%</a:t>
            </a:r>
            <a:r>
              <a:rPr lang="en-US" sz="4000">
                <a:solidFill>
                  <a:schemeClr val="dk1"/>
                </a:solidFill>
                <a:latin typeface="Calibri"/>
                <a:ea typeface="Calibri"/>
                <a:cs typeface="Calibri"/>
                <a:sym typeface="Calibri"/>
              </a:rPr>
              <a:t> of parents report clinical </a:t>
            </a:r>
            <a:r>
              <a:rPr lang="en-US" sz="4000" b="1">
                <a:solidFill>
                  <a:schemeClr val="accent1"/>
                </a:solidFill>
                <a:latin typeface="Calibri"/>
                <a:ea typeface="Calibri"/>
                <a:cs typeface="Calibri"/>
                <a:sym typeface="Calibri"/>
              </a:rPr>
              <a:t>signs of depression</a:t>
            </a:r>
            <a:endParaRPr/>
          </a:p>
        </p:txBody>
      </p:sp>
      <p:sp>
        <p:nvSpPr>
          <p:cNvPr id="282" name="Google Shape;282;p29"/>
          <p:cNvSpPr txBox="1"/>
          <p:nvPr/>
        </p:nvSpPr>
        <p:spPr>
          <a:xfrm>
            <a:off x="462454" y="965666"/>
            <a:ext cx="75494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When caretakers of children are struggling, children are negatively impacted.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WHERE CAN YOU FIND IECMH CONSULTANTS</a:t>
            </a:r>
            <a:endParaRPr/>
          </a:p>
        </p:txBody>
      </p:sp>
      <p:sp>
        <p:nvSpPr>
          <p:cNvPr id="290" name="Google Shape;290;p30"/>
          <p:cNvSpPr txBox="1"/>
          <p:nvPr/>
        </p:nvSpPr>
        <p:spPr>
          <a:xfrm>
            <a:off x="474634" y="1141557"/>
            <a:ext cx="5802179" cy="332398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Behavioral Health Organizations </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State Support Team Regions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Child Care Resource &amp; Referral Service Delivery Areas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Serving on Early Intervention Teams </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Ohio Preschool Expulsion Prevention Partnership</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91" name="Google Shape;291;p30"/>
          <p:cNvPicPr preferRelativeResize="0"/>
          <p:nvPr/>
        </p:nvPicPr>
        <p:blipFill rotWithShape="1">
          <a:blip r:embed="rId3">
            <a:alphaModFix/>
          </a:blip>
          <a:srcRect/>
          <a:stretch/>
        </p:blipFill>
        <p:spPr>
          <a:xfrm>
            <a:off x="1813889" y="3816411"/>
            <a:ext cx="7454096" cy="2927230"/>
          </a:xfrm>
          <a:prstGeom prst="rect">
            <a:avLst/>
          </a:prstGeom>
          <a:noFill/>
          <a:ln>
            <a:noFill/>
          </a:ln>
        </p:spPr>
      </p:pic>
      <p:pic>
        <p:nvPicPr>
          <p:cNvPr id="292" name="Google Shape;292;p30"/>
          <p:cNvPicPr preferRelativeResize="0"/>
          <p:nvPr/>
        </p:nvPicPr>
        <p:blipFill rotWithShape="1">
          <a:blip r:embed="rId4">
            <a:alphaModFix/>
          </a:blip>
          <a:srcRect t="17069"/>
          <a:stretch/>
        </p:blipFill>
        <p:spPr>
          <a:xfrm>
            <a:off x="7241491" y="1081626"/>
            <a:ext cx="4931227" cy="30671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xfrm>
            <a:off x="386808" y="503029"/>
            <a:ext cx="11490059"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OHIO PRESCHOOL EXPULSION PREVENTION PARTNERSHIP (OPEPP)</a:t>
            </a:r>
            <a:endParaRPr/>
          </a:p>
        </p:txBody>
      </p:sp>
      <p:pic>
        <p:nvPicPr>
          <p:cNvPr id="300" name="Google Shape;300;p31"/>
          <p:cNvPicPr preferRelativeResize="0"/>
          <p:nvPr/>
        </p:nvPicPr>
        <p:blipFill rotWithShape="1">
          <a:blip r:embed="rId3">
            <a:alphaModFix/>
          </a:blip>
          <a:srcRect l="28981" t="78430" r="23757"/>
          <a:stretch/>
        </p:blipFill>
        <p:spPr>
          <a:xfrm>
            <a:off x="119527" y="5649368"/>
            <a:ext cx="1611116" cy="659730"/>
          </a:xfrm>
          <a:prstGeom prst="rect">
            <a:avLst/>
          </a:prstGeom>
          <a:noFill/>
          <a:ln>
            <a:noFill/>
          </a:ln>
        </p:spPr>
      </p:pic>
      <p:sp>
        <p:nvSpPr>
          <p:cNvPr id="301" name="Google Shape;301;p31"/>
          <p:cNvSpPr txBox="1"/>
          <p:nvPr/>
        </p:nvSpPr>
        <p:spPr>
          <a:xfrm>
            <a:off x="7400172" y="5450019"/>
            <a:ext cx="4206238" cy="830997"/>
          </a:xfrm>
          <a:prstGeom prst="rect">
            <a:avLst/>
          </a:prstGeom>
          <a:solidFill>
            <a:schemeClr val="lt1"/>
          </a:solidFill>
          <a:ln w="38100" cap="flat" cmpd="sng">
            <a:solidFill>
              <a:schemeClr val="accent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dk1"/>
                </a:solidFill>
                <a:latin typeface="Calibri"/>
                <a:ea typeface="Calibri"/>
                <a:cs typeface="Calibri"/>
                <a:sym typeface="Calibri"/>
              </a:rPr>
              <a:t>1-844-678-2227</a:t>
            </a:r>
            <a:endParaRPr/>
          </a:p>
        </p:txBody>
      </p:sp>
      <p:sp>
        <p:nvSpPr>
          <p:cNvPr id="302" name="Google Shape;302;p31"/>
          <p:cNvSpPr/>
          <p:nvPr/>
        </p:nvSpPr>
        <p:spPr>
          <a:xfrm>
            <a:off x="456479" y="1921979"/>
            <a:ext cx="2952700" cy="2978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92828"/>
              </a:buClr>
              <a:buSzPts val="2800"/>
              <a:buFont typeface="Calibri"/>
              <a:buNone/>
            </a:pPr>
            <a:r>
              <a:rPr lang="en-US" sz="2800" b="1" i="0" u="none" strike="noStrike" cap="none">
                <a:solidFill>
                  <a:srgbClr val="292828"/>
                </a:solidFill>
                <a:latin typeface="Calibri"/>
                <a:ea typeface="Calibri"/>
                <a:cs typeface="Calibri"/>
                <a:sym typeface="Calibri"/>
              </a:rPr>
              <a:t>What </a:t>
            </a:r>
            <a:r>
              <a:rPr lang="en-US" sz="2800" b="1">
                <a:solidFill>
                  <a:srgbClr val="292828"/>
                </a:solidFill>
                <a:latin typeface="Calibri"/>
                <a:ea typeface="Calibri"/>
                <a:cs typeface="Calibri"/>
                <a:sym typeface="Calibri"/>
              </a:rPr>
              <a:t>is OPEPP?</a:t>
            </a:r>
            <a:endParaRPr/>
          </a:p>
        </p:txBody>
      </p:sp>
      <p:cxnSp>
        <p:nvCxnSpPr>
          <p:cNvPr id="303" name="Google Shape;303;p31"/>
          <p:cNvCxnSpPr/>
          <p:nvPr/>
        </p:nvCxnSpPr>
        <p:spPr>
          <a:xfrm>
            <a:off x="509093" y="2302013"/>
            <a:ext cx="3657600" cy="0"/>
          </a:xfrm>
          <a:prstGeom prst="straightConnector1">
            <a:avLst/>
          </a:prstGeom>
          <a:noFill/>
          <a:ln w="38100" cap="flat" cmpd="sng">
            <a:solidFill>
              <a:schemeClr val="accent1"/>
            </a:solidFill>
            <a:prstDash val="solid"/>
            <a:miter lim="800000"/>
            <a:headEnd type="none" w="sm" len="sm"/>
            <a:tailEnd type="none" w="sm" len="sm"/>
          </a:ln>
        </p:spPr>
      </p:cxnSp>
      <p:sp>
        <p:nvSpPr>
          <p:cNvPr id="304" name="Google Shape;304;p31"/>
          <p:cNvSpPr/>
          <p:nvPr/>
        </p:nvSpPr>
        <p:spPr>
          <a:xfrm>
            <a:off x="582555" y="2384163"/>
            <a:ext cx="11023855" cy="25856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rgbClr val="3D3C3C"/>
                </a:solidFill>
                <a:latin typeface="Calibri"/>
                <a:ea typeface="Calibri"/>
                <a:cs typeface="Calibri"/>
                <a:sym typeface="Calibri"/>
              </a:rPr>
              <a:t>The </a:t>
            </a:r>
            <a:r>
              <a:rPr lang="en-US" sz="2000" b="1" i="0" u="none" strike="noStrike" cap="none">
                <a:solidFill>
                  <a:schemeClr val="accent1"/>
                </a:solidFill>
                <a:latin typeface="Calibri"/>
                <a:ea typeface="Calibri"/>
                <a:cs typeface="Calibri"/>
                <a:sym typeface="Calibri"/>
              </a:rPr>
              <a:t>Ohio Preschool Expulsion Prevention Partnership </a:t>
            </a:r>
            <a:r>
              <a:rPr lang="en-US" sz="2000" b="0" i="0" u="none" strike="noStrike" cap="none">
                <a:solidFill>
                  <a:srgbClr val="3D3C3C"/>
                </a:solidFill>
                <a:latin typeface="Calibri"/>
                <a:ea typeface="Calibri"/>
                <a:cs typeface="Calibri"/>
                <a:sym typeface="Calibri"/>
              </a:rPr>
              <a:t>is a free, statewide program that aims to reduce the rate of expulsions in preschool age children. This is a rapid response model to assist Ohio’s Early Education Programs (private, public, home based) in retaining our youngest children in care. </a:t>
            </a:r>
            <a:endParaRPr/>
          </a:p>
          <a:p>
            <a:pPr marL="0" marR="0" lvl="0" indent="0" algn="l" rtl="0">
              <a:spcBef>
                <a:spcPts val="0"/>
              </a:spcBef>
              <a:spcAft>
                <a:spcPts val="0"/>
              </a:spcAft>
              <a:buNone/>
            </a:pPr>
            <a:endParaRPr sz="2000">
              <a:solidFill>
                <a:srgbClr val="3D3C3C"/>
              </a:solidFill>
              <a:latin typeface="Calibri"/>
              <a:ea typeface="Calibri"/>
              <a:cs typeface="Calibri"/>
              <a:sym typeface="Calibri"/>
            </a:endParaRPr>
          </a:p>
          <a:p>
            <a:pPr marL="0" marR="0" lvl="0" indent="0" algn="l" rtl="0">
              <a:spcBef>
                <a:spcPts val="0"/>
              </a:spcBef>
              <a:spcAft>
                <a:spcPts val="0"/>
              </a:spcAft>
              <a:buNone/>
            </a:pPr>
            <a:r>
              <a:rPr lang="en-US" sz="2000">
                <a:solidFill>
                  <a:srgbClr val="3D3C3C"/>
                </a:solidFill>
                <a:latin typeface="Calibri"/>
                <a:ea typeface="Calibri"/>
                <a:cs typeface="Calibri"/>
                <a:sym typeface="Calibri"/>
              </a:rPr>
              <a:t>OPEPP aims to provide support for the following challenges:</a:t>
            </a:r>
            <a:endParaRPr/>
          </a:p>
          <a:p>
            <a:pPr marL="460375" marR="0" lvl="0" indent="-233363" algn="l" rtl="0">
              <a:spcBef>
                <a:spcPts val="600"/>
              </a:spcBef>
              <a:spcAft>
                <a:spcPts val="0"/>
              </a:spcAft>
              <a:buClr>
                <a:srgbClr val="3D3C3C"/>
              </a:buClr>
              <a:buSzPts val="2000"/>
              <a:buFont typeface="Arial"/>
              <a:buChar char="•"/>
            </a:pPr>
            <a:r>
              <a:rPr lang="en-US" sz="2000">
                <a:solidFill>
                  <a:srgbClr val="3D3C3C"/>
                </a:solidFill>
                <a:latin typeface="Calibri"/>
                <a:ea typeface="Calibri"/>
                <a:cs typeface="Calibri"/>
                <a:sym typeface="Calibri"/>
              </a:rPr>
              <a:t>Lack of policies &amp; processes for suspension &amp; expulsion in early education settings</a:t>
            </a:r>
            <a:endParaRPr/>
          </a:p>
          <a:p>
            <a:pPr marL="460375" marR="0" lvl="0" indent="-233363" algn="l" rtl="0">
              <a:spcBef>
                <a:spcPts val="600"/>
              </a:spcBef>
              <a:spcAft>
                <a:spcPts val="0"/>
              </a:spcAft>
              <a:buClr>
                <a:srgbClr val="3D3C3C"/>
              </a:buClr>
              <a:buSzPts val="2000"/>
              <a:buFont typeface="Arial"/>
              <a:buChar char="•"/>
            </a:pPr>
            <a:r>
              <a:rPr lang="en-US" sz="2000">
                <a:solidFill>
                  <a:srgbClr val="3D3C3C"/>
                </a:solidFill>
                <a:latin typeface="Calibri"/>
                <a:ea typeface="Calibri"/>
                <a:cs typeface="Calibri"/>
                <a:sym typeface="Calibri"/>
              </a:rPr>
              <a:t>Negative trajectory associated with denied educational and social opportunities </a:t>
            </a:r>
            <a:endParaRPr/>
          </a:p>
          <a:p>
            <a:pPr marL="460375" marR="0" lvl="0" indent="-233363" algn="l" rtl="0">
              <a:spcBef>
                <a:spcPts val="600"/>
              </a:spcBef>
              <a:spcAft>
                <a:spcPts val="0"/>
              </a:spcAft>
              <a:buClr>
                <a:srgbClr val="3D3C3C"/>
              </a:buClr>
              <a:buSzPts val="2000"/>
              <a:buFont typeface="Arial"/>
              <a:buChar char="•"/>
            </a:pPr>
            <a:r>
              <a:rPr lang="en-US" sz="2000">
                <a:solidFill>
                  <a:srgbClr val="3D3C3C"/>
                </a:solidFill>
                <a:latin typeface="Calibri"/>
                <a:ea typeface="Calibri"/>
                <a:cs typeface="Calibri"/>
                <a:sym typeface="Calibri"/>
              </a:rPr>
              <a:t>Academic failure associated with expulsion in early education</a:t>
            </a:r>
            <a:endParaRPr/>
          </a:p>
          <a:p>
            <a:pPr marL="460375" marR="0" lvl="0" indent="-233363" algn="l" rtl="0">
              <a:spcBef>
                <a:spcPts val="600"/>
              </a:spcBef>
              <a:spcAft>
                <a:spcPts val="0"/>
              </a:spcAft>
              <a:buClr>
                <a:srgbClr val="3D3C3C"/>
              </a:buClr>
              <a:buSzPts val="2000"/>
              <a:buFont typeface="Arial"/>
              <a:buChar char="•"/>
            </a:pPr>
            <a:r>
              <a:rPr lang="en-US" sz="2000">
                <a:solidFill>
                  <a:srgbClr val="3D3C3C"/>
                </a:solidFill>
                <a:latin typeface="Calibri"/>
                <a:ea typeface="Calibri"/>
                <a:cs typeface="Calibri"/>
                <a:sym typeface="Calibri"/>
              </a:rPr>
              <a:t>Pre-school to prison pipeline</a:t>
            </a:r>
            <a:endParaRPr/>
          </a:p>
          <a:p>
            <a:pPr marL="460375" marR="0" lvl="0" indent="-106363" algn="l" rtl="0">
              <a:spcBef>
                <a:spcPts val="0"/>
              </a:spcBef>
              <a:spcAft>
                <a:spcPts val="0"/>
              </a:spcAft>
              <a:buClr>
                <a:schemeClr val="lt1"/>
              </a:buClr>
              <a:buSzPts val="2000"/>
              <a:buFont typeface="Arial"/>
              <a:buNone/>
            </a:pPr>
            <a:endParaRPr sz="2000">
              <a:solidFill>
                <a:srgbClr val="3D3C3C"/>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000"/>
              <a:buFont typeface="Calibri"/>
              <a:buNone/>
            </a:pPr>
            <a:endParaRPr sz="2000" b="0" i="0" u="none" strike="noStrike" cap="none">
              <a:solidFill>
                <a:srgbClr val="3D3C3C"/>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2"/>
          <p:cNvSpPr txBox="1">
            <a:spLocks noGrp="1"/>
          </p:cNvSpPr>
          <p:nvPr>
            <p:ph type="title"/>
          </p:nvPr>
        </p:nvSpPr>
        <p:spPr>
          <a:xfrm>
            <a:off x="386808" y="503029"/>
            <a:ext cx="11490059"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IECMH TRAINING INSTITUTE</a:t>
            </a:r>
            <a:endParaRPr/>
          </a:p>
        </p:txBody>
      </p:sp>
      <p:sp>
        <p:nvSpPr>
          <p:cNvPr id="312" name="Google Shape;312;p32"/>
          <p:cNvSpPr txBox="1"/>
          <p:nvPr/>
        </p:nvSpPr>
        <p:spPr>
          <a:xfrm>
            <a:off x="5511312" y="1298749"/>
            <a:ext cx="5983429" cy="57861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accent1"/>
                </a:solidFill>
                <a:latin typeface="Calibri"/>
                <a:ea typeface="Calibri"/>
                <a:cs typeface="Calibri"/>
                <a:sym typeface="Calibri"/>
              </a:rPr>
              <a:t>IECMH Master Trainers </a:t>
            </a:r>
            <a:r>
              <a:rPr lang="en-US" sz="2400">
                <a:solidFill>
                  <a:schemeClr val="dk1"/>
                </a:solidFill>
                <a:latin typeface="Calibri"/>
                <a:ea typeface="Calibri"/>
                <a:cs typeface="Calibri"/>
                <a:sym typeface="Calibri"/>
              </a:rPr>
              <a:t>are specialized professionals who are trained in national, evidence-based models:</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Every county in the state is covered in the Master Trainer Service Areas</a:t>
            </a:r>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Trainings are FREE, onsite or virtual and can be found on the Ohio Professional Registry—quarterly calendar can be found under Infant Mental Health and Early Childhood Mental Health on the “credentials” tab</a:t>
            </a:r>
            <a:endParaRPr sz="2000" b="0" i="0" u="none" strike="noStrike" cap="none">
              <a:solidFill>
                <a:schemeClr val="dk1"/>
              </a:solidFill>
              <a:latin typeface="Calibri"/>
              <a:ea typeface="Calibri"/>
              <a:cs typeface="Calibri"/>
              <a:sym typeface="Calibri"/>
            </a:endParaRPr>
          </a:p>
          <a:p>
            <a:pPr marL="742950" marR="0" lvl="1" indent="-285750" algn="l" rtl="0">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In addition to early learning professionals, Master Trainers provide specialized training to the IECMH licensed workforce.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None/>
            </a:pPr>
            <a:endParaRPr sz="2000" b="0" i="0" u="none" strike="noStrike" cap="none">
              <a:solidFill>
                <a:srgbClr val="2A2F36"/>
              </a:solidFill>
              <a:latin typeface="Calibri"/>
              <a:ea typeface="Calibri"/>
              <a:cs typeface="Calibri"/>
              <a:sym typeface="Calibri"/>
            </a:endParaRPr>
          </a:p>
          <a:p>
            <a:pPr marL="0" marR="0" lvl="0" indent="0" algn="l" rtl="0">
              <a:lnSpc>
                <a:spcPct val="90000"/>
              </a:lnSpc>
              <a:spcBef>
                <a:spcPts val="700"/>
              </a:spcBef>
              <a:spcAft>
                <a:spcPts val="0"/>
              </a:spcAft>
              <a:buNone/>
            </a:pPr>
            <a:endParaRPr sz="2000" b="0" i="0" u="none" strike="noStrike" cap="none">
              <a:solidFill>
                <a:srgbClr val="2A2F36"/>
              </a:solidFill>
              <a:latin typeface="Calibri"/>
              <a:ea typeface="Calibri"/>
              <a:cs typeface="Calibri"/>
              <a:sym typeface="Calibri"/>
            </a:endParaRPr>
          </a:p>
        </p:txBody>
      </p:sp>
      <p:sp>
        <p:nvSpPr>
          <p:cNvPr id="313" name="Google Shape;313;p32"/>
          <p:cNvSpPr/>
          <p:nvPr/>
        </p:nvSpPr>
        <p:spPr>
          <a:xfrm>
            <a:off x="5724456" y="5695009"/>
            <a:ext cx="571961" cy="475281"/>
          </a:xfrm>
          <a:prstGeom prst="star5">
            <a:avLst>
              <a:gd name="adj" fmla="val 19098"/>
              <a:gd name="hf" fmla="val 105146"/>
              <a:gd name="vf" fmla="val 110557"/>
            </a:avLst>
          </a:prstGeom>
          <a:solidFill>
            <a:schemeClr val="accent1"/>
          </a:solidFill>
          <a:ln w="12700" cap="flat" cmpd="sng">
            <a:solidFill>
              <a:srgbClr val="0A2D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32"/>
          <p:cNvSpPr txBox="1"/>
          <p:nvPr/>
        </p:nvSpPr>
        <p:spPr>
          <a:xfrm>
            <a:off x="6438624" y="5758779"/>
            <a:ext cx="52560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accent1"/>
                </a:solidFill>
                <a:latin typeface="Calibri"/>
                <a:ea typeface="Calibri"/>
                <a:cs typeface="Calibri"/>
                <a:sym typeface="Calibri"/>
              </a:rPr>
              <a:t>Physical location of an IECMH Master Trainer</a:t>
            </a:r>
            <a:endParaRPr sz="2000" b="1">
              <a:solidFill>
                <a:schemeClr val="accent1"/>
              </a:solidFill>
              <a:latin typeface="Calibri"/>
              <a:ea typeface="Calibri"/>
              <a:cs typeface="Calibri"/>
              <a:sym typeface="Calibri"/>
            </a:endParaRPr>
          </a:p>
        </p:txBody>
      </p:sp>
      <p:sp>
        <p:nvSpPr>
          <p:cNvPr id="315" name="Google Shape;315;p32"/>
          <p:cNvSpPr/>
          <p:nvPr/>
        </p:nvSpPr>
        <p:spPr>
          <a:xfrm>
            <a:off x="3437546" y="3270457"/>
            <a:ext cx="657220" cy="427909"/>
          </a:xfrm>
          <a:custGeom>
            <a:avLst/>
            <a:gdLst/>
            <a:ahLst/>
            <a:cxnLst/>
            <a:rect l="l" t="t" r="r" b="b"/>
            <a:pathLst>
              <a:path w="450" h="310" extrusionOk="0">
                <a:moveTo>
                  <a:pt x="450" y="88"/>
                </a:moveTo>
                <a:lnTo>
                  <a:pt x="376" y="84"/>
                </a:lnTo>
                <a:lnTo>
                  <a:pt x="376" y="76"/>
                </a:lnTo>
                <a:lnTo>
                  <a:pt x="378" y="8"/>
                </a:lnTo>
                <a:lnTo>
                  <a:pt x="234" y="6"/>
                </a:lnTo>
                <a:lnTo>
                  <a:pt x="160" y="4"/>
                </a:lnTo>
                <a:lnTo>
                  <a:pt x="130" y="2"/>
                </a:lnTo>
                <a:lnTo>
                  <a:pt x="124" y="2"/>
                </a:lnTo>
                <a:lnTo>
                  <a:pt x="84" y="2"/>
                </a:lnTo>
                <a:lnTo>
                  <a:pt x="80" y="2"/>
                </a:lnTo>
                <a:lnTo>
                  <a:pt x="8" y="0"/>
                </a:lnTo>
                <a:lnTo>
                  <a:pt x="8" y="2"/>
                </a:lnTo>
                <a:lnTo>
                  <a:pt x="8" y="6"/>
                </a:lnTo>
                <a:lnTo>
                  <a:pt x="8" y="16"/>
                </a:lnTo>
                <a:lnTo>
                  <a:pt x="6" y="32"/>
                </a:lnTo>
                <a:lnTo>
                  <a:pt x="6" y="46"/>
                </a:lnTo>
                <a:lnTo>
                  <a:pt x="6" y="60"/>
                </a:lnTo>
                <a:lnTo>
                  <a:pt x="6" y="78"/>
                </a:lnTo>
                <a:lnTo>
                  <a:pt x="6" y="94"/>
                </a:lnTo>
                <a:lnTo>
                  <a:pt x="4" y="114"/>
                </a:lnTo>
                <a:lnTo>
                  <a:pt x="0" y="222"/>
                </a:lnTo>
                <a:lnTo>
                  <a:pt x="10" y="226"/>
                </a:lnTo>
                <a:lnTo>
                  <a:pt x="8" y="300"/>
                </a:lnTo>
                <a:lnTo>
                  <a:pt x="80" y="302"/>
                </a:lnTo>
                <a:lnTo>
                  <a:pt x="152" y="304"/>
                </a:lnTo>
                <a:lnTo>
                  <a:pt x="228" y="306"/>
                </a:lnTo>
                <a:lnTo>
                  <a:pt x="292" y="308"/>
                </a:lnTo>
                <a:lnTo>
                  <a:pt x="302" y="308"/>
                </a:lnTo>
                <a:lnTo>
                  <a:pt x="312" y="308"/>
                </a:lnTo>
                <a:lnTo>
                  <a:pt x="316" y="310"/>
                </a:lnTo>
                <a:lnTo>
                  <a:pt x="322" y="310"/>
                </a:lnTo>
                <a:lnTo>
                  <a:pt x="374" y="310"/>
                </a:lnTo>
                <a:lnTo>
                  <a:pt x="412" y="310"/>
                </a:lnTo>
                <a:lnTo>
                  <a:pt x="412" y="238"/>
                </a:lnTo>
                <a:lnTo>
                  <a:pt x="446" y="238"/>
                </a:lnTo>
                <a:lnTo>
                  <a:pt x="448" y="164"/>
                </a:lnTo>
                <a:lnTo>
                  <a:pt x="450" y="88"/>
                </a:lnTo>
                <a:close/>
              </a:path>
            </a:pathLst>
          </a:custGeom>
          <a:solidFill>
            <a:srgbClr val="E09A4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32"/>
          <p:cNvSpPr/>
          <p:nvPr/>
        </p:nvSpPr>
        <p:spPr>
          <a:xfrm>
            <a:off x="440624" y="4123515"/>
            <a:ext cx="2921" cy="160121"/>
          </a:xfrm>
          <a:custGeom>
            <a:avLst/>
            <a:gdLst/>
            <a:ahLst/>
            <a:cxnLst/>
            <a:rect l="l" t="t" r="r" b="b"/>
            <a:pathLst>
              <a:path w="2" h="116" extrusionOk="0">
                <a:moveTo>
                  <a:pt x="2" y="30"/>
                </a:moveTo>
                <a:lnTo>
                  <a:pt x="2" y="4"/>
                </a:lnTo>
                <a:lnTo>
                  <a:pt x="2" y="2"/>
                </a:lnTo>
                <a:lnTo>
                  <a:pt x="2" y="0"/>
                </a:lnTo>
                <a:lnTo>
                  <a:pt x="0" y="116"/>
                </a:lnTo>
                <a:lnTo>
                  <a:pt x="2" y="32"/>
                </a:lnTo>
                <a:lnTo>
                  <a:pt x="2" y="30"/>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32"/>
          <p:cNvSpPr/>
          <p:nvPr/>
        </p:nvSpPr>
        <p:spPr>
          <a:xfrm>
            <a:off x="472755" y="3298064"/>
            <a:ext cx="2921" cy="93864"/>
          </a:xfrm>
          <a:custGeom>
            <a:avLst/>
            <a:gdLst/>
            <a:ahLst/>
            <a:cxnLst/>
            <a:rect l="l" t="t" r="r" b="b"/>
            <a:pathLst>
              <a:path w="2" h="68" extrusionOk="0">
                <a:moveTo>
                  <a:pt x="2" y="0"/>
                </a:moveTo>
                <a:lnTo>
                  <a:pt x="0" y="68"/>
                </a:lnTo>
                <a:lnTo>
                  <a:pt x="2" y="2"/>
                </a:lnTo>
                <a:lnTo>
                  <a:pt x="2" y="0"/>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32"/>
          <p:cNvSpPr/>
          <p:nvPr/>
        </p:nvSpPr>
        <p:spPr>
          <a:xfrm>
            <a:off x="3560227" y="5401721"/>
            <a:ext cx="2921" cy="8282"/>
          </a:xfrm>
          <a:custGeom>
            <a:avLst/>
            <a:gdLst/>
            <a:ahLst/>
            <a:cxnLst/>
            <a:rect l="l" t="t" r="r" b="b"/>
            <a:pathLst>
              <a:path w="2" h="6" extrusionOk="0">
                <a:moveTo>
                  <a:pt x="0" y="6"/>
                </a:moveTo>
                <a:lnTo>
                  <a:pt x="2" y="2"/>
                </a:lnTo>
                <a:lnTo>
                  <a:pt x="2" y="0"/>
                </a:lnTo>
                <a:lnTo>
                  <a:pt x="0" y="2"/>
                </a:lnTo>
                <a:lnTo>
                  <a:pt x="0" y="6"/>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32"/>
          <p:cNvSpPr/>
          <p:nvPr/>
        </p:nvSpPr>
        <p:spPr>
          <a:xfrm>
            <a:off x="501965" y="2105440"/>
            <a:ext cx="2921" cy="115949"/>
          </a:xfrm>
          <a:custGeom>
            <a:avLst/>
            <a:gdLst/>
            <a:ahLst/>
            <a:cxnLst/>
            <a:rect l="l" t="t" r="r" b="b"/>
            <a:pathLst>
              <a:path w="2" h="84" extrusionOk="0">
                <a:moveTo>
                  <a:pt x="2" y="0"/>
                </a:moveTo>
                <a:lnTo>
                  <a:pt x="0" y="84"/>
                </a:lnTo>
                <a:lnTo>
                  <a:pt x="2" y="82"/>
                </a:lnTo>
                <a:lnTo>
                  <a:pt x="2" y="0"/>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32"/>
          <p:cNvSpPr/>
          <p:nvPr/>
        </p:nvSpPr>
        <p:spPr>
          <a:xfrm>
            <a:off x="496124" y="2254519"/>
            <a:ext cx="2921" cy="149078"/>
          </a:xfrm>
          <a:custGeom>
            <a:avLst/>
            <a:gdLst/>
            <a:ahLst/>
            <a:cxnLst/>
            <a:rect l="l" t="t" r="r" b="b"/>
            <a:pathLst>
              <a:path w="2" h="108" extrusionOk="0">
                <a:moveTo>
                  <a:pt x="2" y="72"/>
                </a:moveTo>
                <a:lnTo>
                  <a:pt x="2" y="2"/>
                </a:lnTo>
                <a:lnTo>
                  <a:pt x="2" y="0"/>
                </a:lnTo>
                <a:lnTo>
                  <a:pt x="0" y="108"/>
                </a:lnTo>
                <a:lnTo>
                  <a:pt x="2" y="74"/>
                </a:lnTo>
                <a:lnTo>
                  <a:pt x="2" y="72"/>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32"/>
          <p:cNvSpPr/>
          <p:nvPr/>
        </p:nvSpPr>
        <p:spPr>
          <a:xfrm>
            <a:off x="490281" y="2596846"/>
            <a:ext cx="2921" cy="182206"/>
          </a:xfrm>
          <a:custGeom>
            <a:avLst/>
            <a:gdLst/>
            <a:ahLst/>
            <a:cxnLst/>
            <a:rect l="l" t="t" r="r" b="b"/>
            <a:pathLst>
              <a:path w="2" h="132" extrusionOk="0">
                <a:moveTo>
                  <a:pt x="2" y="64"/>
                </a:moveTo>
                <a:lnTo>
                  <a:pt x="2" y="54"/>
                </a:lnTo>
                <a:lnTo>
                  <a:pt x="2" y="0"/>
                </a:lnTo>
                <a:lnTo>
                  <a:pt x="0" y="132"/>
                </a:lnTo>
                <a:lnTo>
                  <a:pt x="2" y="66"/>
                </a:lnTo>
                <a:lnTo>
                  <a:pt x="2" y="64"/>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32"/>
          <p:cNvSpPr/>
          <p:nvPr/>
        </p:nvSpPr>
        <p:spPr>
          <a:xfrm>
            <a:off x="3457992" y="2091637"/>
            <a:ext cx="549143" cy="414105"/>
          </a:xfrm>
          <a:custGeom>
            <a:avLst/>
            <a:gdLst/>
            <a:ahLst/>
            <a:cxnLst/>
            <a:rect l="l" t="t" r="r" b="b"/>
            <a:pathLst>
              <a:path w="376" h="300" extrusionOk="0">
                <a:moveTo>
                  <a:pt x="0" y="298"/>
                </a:moveTo>
                <a:lnTo>
                  <a:pt x="34" y="298"/>
                </a:lnTo>
                <a:lnTo>
                  <a:pt x="72" y="298"/>
                </a:lnTo>
                <a:lnTo>
                  <a:pt x="286" y="300"/>
                </a:lnTo>
                <a:lnTo>
                  <a:pt x="298" y="300"/>
                </a:lnTo>
                <a:lnTo>
                  <a:pt x="316" y="300"/>
                </a:lnTo>
                <a:lnTo>
                  <a:pt x="368" y="300"/>
                </a:lnTo>
                <a:lnTo>
                  <a:pt x="374" y="298"/>
                </a:lnTo>
                <a:lnTo>
                  <a:pt x="376" y="0"/>
                </a:lnTo>
                <a:lnTo>
                  <a:pt x="296" y="2"/>
                </a:lnTo>
                <a:lnTo>
                  <a:pt x="226" y="6"/>
                </a:lnTo>
                <a:lnTo>
                  <a:pt x="154" y="6"/>
                </a:lnTo>
                <a:lnTo>
                  <a:pt x="154" y="84"/>
                </a:lnTo>
                <a:lnTo>
                  <a:pt x="78" y="84"/>
                </a:lnTo>
                <a:lnTo>
                  <a:pt x="74" y="150"/>
                </a:lnTo>
                <a:lnTo>
                  <a:pt x="2" y="150"/>
                </a:lnTo>
                <a:lnTo>
                  <a:pt x="2" y="160"/>
                </a:lnTo>
                <a:lnTo>
                  <a:pt x="0" y="224"/>
                </a:lnTo>
                <a:lnTo>
                  <a:pt x="0" y="246"/>
                </a:lnTo>
                <a:lnTo>
                  <a:pt x="0" y="298"/>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32"/>
          <p:cNvSpPr/>
          <p:nvPr/>
        </p:nvSpPr>
        <p:spPr>
          <a:xfrm>
            <a:off x="3160052" y="2398075"/>
            <a:ext cx="353437" cy="728826"/>
          </a:xfrm>
          <a:custGeom>
            <a:avLst/>
            <a:gdLst/>
            <a:ahLst/>
            <a:cxnLst/>
            <a:rect l="l" t="t" r="r" b="b"/>
            <a:pathLst>
              <a:path w="242" h="528" extrusionOk="0">
                <a:moveTo>
                  <a:pt x="0" y="16"/>
                </a:moveTo>
                <a:lnTo>
                  <a:pt x="2" y="18"/>
                </a:lnTo>
                <a:lnTo>
                  <a:pt x="4" y="76"/>
                </a:lnTo>
                <a:lnTo>
                  <a:pt x="12" y="76"/>
                </a:lnTo>
                <a:lnTo>
                  <a:pt x="16" y="76"/>
                </a:lnTo>
                <a:lnTo>
                  <a:pt x="18" y="196"/>
                </a:lnTo>
                <a:lnTo>
                  <a:pt x="18" y="198"/>
                </a:lnTo>
                <a:lnTo>
                  <a:pt x="18" y="248"/>
                </a:lnTo>
                <a:lnTo>
                  <a:pt x="16" y="254"/>
                </a:lnTo>
                <a:lnTo>
                  <a:pt x="16" y="260"/>
                </a:lnTo>
                <a:lnTo>
                  <a:pt x="24" y="260"/>
                </a:lnTo>
                <a:lnTo>
                  <a:pt x="24" y="264"/>
                </a:lnTo>
                <a:lnTo>
                  <a:pt x="24" y="268"/>
                </a:lnTo>
                <a:lnTo>
                  <a:pt x="40" y="268"/>
                </a:lnTo>
                <a:lnTo>
                  <a:pt x="40" y="274"/>
                </a:lnTo>
                <a:lnTo>
                  <a:pt x="38" y="278"/>
                </a:lnTo>
                <a:lnTo>
                  <a:pt x="40" y="282"/>
                </a:lnTo>
                <a:lnTo>
                  <a:pt x="46" y="290"/>
                </a:lnTo>
                <a:lnTo>
                  <a:pt x="46" y="294"/>
                </a:lnTo>
                <a:lnTo>
                  <a:pt x="46" y="306"/>
                </a:lnTo>
                <a:lnTo>
                  <a:pt x="46" y="310"/>
                </a:lnTo>
                <a:lnTo>
                  <a:pt x="46" y="314"/>
                </a:lnTo>
                <a:lnTo>
                  <a:pt x="46" y="326"/>
                </a:lnTo>
                <a:lnTo>
                  <a:pt x="46" y="338"/>
                </a:lnTo>
                <a:lnTo>
                  <a:pt x="46" y="350"/>
                </a:lnTo>
                <a:lnTo>
                  <a:pt x="54" y="350"/>
                </a:lnTo>
                <a:lnTo>
                  <a:pt x="64" y="350"/>
                </a:lnTo>
                <a:lnTo>
                  <a:pt x="78" y="350"/>
                </a:lnTo>
                <a:lnTo>
                  <a:pt x="78" y="438"/>
                </a:lnTo>
                <a:lnTo>
                  <a:pt x="80" y="446"/>
                </a:lnTo>
                <a:lnTo>
                  <a:pt x="80" y="528"/>
                </a:lnTo>
                <a:lnTo>
                  <a:pt x="170" y="516"/>
                </a:lnTo>
                <a:lnTo>
                  <a:pt x="170" y="412"/>
                </a:lnTo>
                <a:lnTo>
                  <a:pt x="242" y="412"/>
                </a:lnTo>
                <a:lnTo>
                  <a:pt x="242" y="298"/>
                </a:lnTo>
                <a:lnTo>
                  <a:pt x="238" y="76"/>
                </a:lnTo>
                <a:lnTo>
                  <a:pt x="204" y="76"/>
                </a:lnTo>
                <a:lnTo>
                  <a:pt x="204" y="24"/>
                </a:lnTo>
                <a:lnTo>
                  <a:pt x="204" y="2"/>
                </a:lnTo>
                <a:lnTo>
                  <a:pt x="86" y="0"/>
                </a:lnTo>
                <a:lnTo>
                  <a:pt x="78" y="0"/>
                </a:lnTo>
                <a:lnTo>
                  <a:pt x="0" y="2"/>
                </a:lnTo>
                <a:lnTo>
                  <a:pt x="0" y="16"/>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32"/>
          <p:cNvSpPr/>
          <p:nvPr/>
        </p:nvSpPr>
        <p:spPr>
          <a:xfrm>
            <a:off x="2707301" y="2080595"/>
            <a:ext cx="566670" cy="422387"/>
          </a:xfrm>
          <a:custGeom>
            <a:avLst/>
            <a:gdLst/>
            <a:ahLst/>
            <a:cxnLst/>
            <a:rect l="l" t="t" r="r" b="b"/>
            <a:pathLst>
              <a:path w="388" h="306" extrusionOk="0">
                <a:moveTo>
                  <a:pt x="2" y="66"/>
                </a:moveTo>
                <a:lnTo>
                  <a:pt x="2" y="76"/>
                </a:lnTo>
                <a:lnTo>
                  <a:pt x="4" y="118"/>
                </a:lnTo>
                <a:lnTo>
                  <a:pt x="4" y="146"/>
                </a:lnTo>
                <a:lnTo>
                  <a:pt x="4" y="156"/>
                </a:lnTo>
                <a:lnTo>
                  <a:pt x="6" y="186"/>
                </a:lnTo>
                <a:lnTo>
                  <a:pt x="6" y="212"/>
                </a:lnTo>
                <a:lnTo>
                  <a:pt x="6" y="226"/>
                </a:lnTo>
                <a:lnTo>
                  <a:pt x="8" y="252"/>
                </a:lnTo>
                <a:lnTo>
                  <a:pt x="8" y="302"/>
                </a:lnTo>
                <a:lnTo>
                  <a:pt x="28" y="302"/>
                </a:lnTo>
                <a:lnTo>
                  <a:pt x="34" y="302"/>
                </a:lnTo>
                <a:lnTo>
                  <a:pt x="84" y="302"/>
                </a:lnTo>
                <a:lnTo>
                  <a:pt x="90" y="302"/>
                </a:lnTo>
                <a:lnTo>
                  <a:pt x="96" y="302"/>
                </a:lnTo>
                <a:lnTo>
                  <a:pt x="116" y="304"/>
                </a:lnTo>
                <a:lnTo>
                  <a:pt x="124" y="304"/>
                </a:lnTo>
                <a:lnTo>
                  <a:pt x="130" y="304"/>
                </a:lnTo>
                <a:lnTo>
                  <a:pt x="132" y="304"/>
                </a:lnTo>
                <a:lnTo>
                  <a:pt x="136" y="304"/>
                </a:lnTo>
                <a:lnTo>
                  <a:pt x="140" y="304"/>
                </a:lnTo>
                <a:lnTo>
                  <a:pt x="146" y="304"/>
                </a:lnTo>
                <a:lnTo>
                  <a:pt x="154" y="304"/>
                </a:lnTo>
                <a:lnTo>
                  <a:pt x="170" y="304"/>
                </a:lnTo>
                <a:lnTo>
                  <a:pt x="176" y="304"/>
                </a:lnTo>
                <a:lnTo>
                  <a:pt x="206" y="304"/>
                </a:lnTo>
                <a:lnTo>
                  <a:pt x="208" y="304"/>
                </a:lnTo>
                <a:lnTo>
                  <a:pt x="244" y="306"/>
                </a:lnTo>
                <a:lnTo>
                  <a:pt x="274" y="306"/>
                </a:lnTo>
                <a:lnTo>
                  <a:pt x="296" y="306"/>
                </a:lnTo>
                <a:lnTo>
                  <a:pt x="314" y="306"/>
                </a:lnTo>
                <a:lnTo>
                  <a:pt x="312" y="248"/>
                </a:lnTo>
                <a:lnTo>
                  <a:pt x="310" y="246"/>
                </a:lnTo>
                <a:lnTo>
                  <a:pt x="310" y="232"/>
                </a:lnTo>
                <a:lnTo>
                  <a:pt x="388" y="230"/>
                </a:lnTo>
                <a:lnTo>
                  <a:pt x="388" y="180"/>
                </a:lnTo>
                <a:lnTo>
                  <a:pt x="388" y="156"/>
                </a:lnTo>
                <a:lnTo>
                  <a:pt x="386" y="80"/>
                </a:lnTo>
                <a:lnTo>
                  <a:pt x="382" y="30"/>
                </a:lnTo>
                <a:lnTo>
                  <a:pt x="382" y="4"/>
                </a:lnTo>
                <a:lnTo>
                  <a:pt x="306" y="4"/>
                </a:lnTo>
                <a:lnTo>
                  <a:pt x="230" y="4"/>
                </a:lnTo>
                <a:lnTo>
                  <a:pt x="152" y="2"/>
                </a:lnTo>
                <a:lnTo>
                  <a:pt x="76" y="2"/>
                </a:lnTo>
                <a:lnTo>
                  <a:pt x="0" y="0"/>
                </a:lnTo>
                <a:lnTo>
                  <a:pt x="2" y="34"/>
                </a:lnTo>
                <a:lnTo>
                  <a:pt x="2" y="52"/>
                </a:lnTo>
                <a:lnTo>
                  <a:pt x="2" y="66"/>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32"/>
          <p:cNvSpPr/>
          <p:nvPr/>
        </p:nvSpPr>
        <p:spPr>
          <a:xfrm>
            <a:off x="4328443" y="1459436"/>
            <a:ext cx="438147" cy="530056"/>
          </a:xfrm>
          <a:custGeom>
            <a:avLst/>
            <a:gdLst/>
            <a:ahLst/>
            <a:cxnLst/>
            <a:rect l="l" t="t" r="r" b="b"/>
            <a:pathLst>
              <a:path w="300" h="384" extrusionOk="0">
                <a:moveTo>
                  <a:pt x="156" y="382"/>
                </a:moveTo>
                <a:lnTo>
                  <a:pt x="226" y="380"/>
                </a:lnTo>
                <a:lnTo>
                  <a:pt x="300" y="380"/>
                </a:lnTo>
                <a:lnTo>
                  <a:pt x="298" y="340"/>
                </a:lnTo>
                <a:lnTo>
                  <a:pt x="298" y="220"/>
                </a:lnTo>
                <a:lnTo>
                  <a:pt x="294" y="22"/>
                </a:lnTo>
                <a:lnTo>
                  <a:pt x="294" y="0"/>
                </a:lnTo>
                <a:lnTo>
                  <a:pt x="218" y="0"/>
                </a:lnTo>
                <a:lnTo>
                  <a:pt x="220" y="78"/>
                </a:lnTo>
                <a:lnTo>
                  <a:pt x="72" y="80"/>
                </a:lnTo>
                <a:lnTo>
                  <a:pt x="72" y="152"/>
                </a:lnTo>
                <a:lnTo>
                  <a:pt x="0" y="154"/>
                </a:lnTo>
                <a:lnTo>
                  <a:pt x="0" y="284"/>
                </a:lnTo>
                <a:lnTo>
                  <a:pt x="14" y="284"/>
                </a:lnTo>
                <a:lnTo>
                  <a:pt x="14" y="294"/>
                </a:lnTo>
                <a:lnTo>
                  <a:pt x="14" y="304"/>
                </a:lnTo>
                <a:lnTo>
                  <a:pt x="0" y="304"/>
                </a:lnTo>
                <a:lnTo>
                  <a:pt x="0" y="314"/>
                </a:lnTo>
                <a:lnTo>
                  <a:pt x="0" y="318"/>
                </a:lnTo>
                <a:lnTo>
                  <a:pt x="2" y="382"/>
                </a:lnTo>
                <a:lnTo>
                  <a:pt x="72" y="384"/>
                </a:lnTo>
                <a:lnTo>
                  <a:pt x="156" y="382"/>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32"/>
          <p:cNvSpPr/>
          <p:nvPr/>
        </p:nvSpPr>
        <p:spPr>
          <a:xfrm>
            <a:off x="2053003" y="2124766"/>
            <a:ext cx="665982" cy="375455"/>
          </a:xfrm>
          <a:custGeom>
            <a:avLst/>
            <a:gdLst/>
            <a:ahLst/>
            <a:cxnLst/>
            <a:rect l="l" t="t" r="r" b="b"/>
            <a:pathLst>
              <a:path w="456" h="272" extrusionOk="0">
                <a:moveTo>
                  <a:pt x="2" y="92"/>
                </a:moveTo>
                <a:lnTo>
                  <a:pt x="0" y="122"/>
                </a:lnTo>
                <a:lnTo>
                  <a:pt x="0" y="272"/>
                </a:lnTo>
                <a:lnTo>
                  <a:pt x="20" y="272"/>
                </a:lnTo>
                <a:lnTo>
                  <a:pt x="30" y="272"/>
                </a:lnTo>
                <a:lnTo>
                  <a:pt x="70" y="272"/>
                </a:lnTo>
                <a:lnTo>
                  <a:pt x="166" y="272"/>
                </a:lnTo>
                <a:lnTo>
                  <a:pt x="220" y="272"/>
                </a:lnTo>
                <a:lnTo>
                  <a:pt x="234" y="272"/>
                </a:lnTo>
                <a:lnTo>
                  <a:pt x="236" y="272"/>
                </a:lnTo>
                <a:lnTo>
                  <a:pt x="268" y="272"/>
                </a:lnTo>
                <a:lnTo>
                  <a:pt x="278" y="272"/>
                </a:lnTo>
                <a:lnTo>
                  <a:pt x="282" y="272"/>
                </a:lnTo>
                <a:lnTo>
                  <a:pt x="298" y="272"/>
                </a:lnTo>
                <a:lnTo>
                  <a:pt x="388" y="272"/>
                </a:lnTo>
                <a:lnTo>
                  <a:pt x="402" y="272"/>
                </a:lnTo>
                <a:lnTo>
                  <a:pt x="432" y="272"/>
                </a:lnTo>
                <a:lnTo>
                  <a:pt x="438" y="272"/>
                </a:lnTo>
                <a:lnTo>
                  <a:pt x="438" y="270"/>
                </a:lnTo>
                <a:lnTo>
                  <a:pt x="448" y="270"/>
                </a:lnTo>
                <a:lnTo>
                  <a:pt x="452" y="270"/>
                </a:lnTo>
                <a:lnTo>
                  <a:pt x="456" y="270"/>
                </a:lnTo>
                <a:lnTo>
                  <a:pt x="456" y="220"/>
                </a:lnTo>
                <a:lnTo>
                  <a:pt x="454" y="194"/>
                </a:lnTo>
                <a:lnTo>
                  <a:pt x="454" y="180"/>
                </a:lnTo>
                <a:lnTo>
                  <a:pt x="454" y="154"/>
                </a:lnTo>
                <a:lnTo>
                  <a:pt x="452" y="124"/>
                </a:lnTo>
                <a:lnTo>
                  <a:pt x="452" y="114"/>
                </a:lnTo>
                <a:lnTo>
                  <a:pt x="452" y="86"/>
                </a:lnTo>
                <a:lnTo>
                  <a:pt x="450" y="44"/>
                </a:lnTo>
                <a:lnTo>
                  <a:pt x="450" y="34"/>
                </a:lnTo>
                <a:lnTo>
                  <a:pt x="450" y="20"/>
                </a:lnTo>
                <a:lnTo>
                  <a:pt x="450" y="2"/>
                </a:lnTo>
                <a:lnTo>
                  <a:pt x="418" y="2"/>
                </a:lnTo>
                <a:lnTo>
                  <a:pt x="406" y="0"/>
                </a:lnTo>
                <a:lnTo>
                  <a:pt x="374" y="0"/>
                </a:lnTo>
                <a:lnTo>
                  <a:pt x="360" y="0"/>
                </a:lnTo>
                <a:lnTo>
                  <a:pt x="322" y="0"/>
                </a:lnTo>
                <a:lnTo>
                  <a:pt x="318" y="0"/>
                </a:lnTo>
                <a:lnTo>
                  <a:pt x="300" y="0"/>
                </a:lnTo>
                <a:lnTo>
                  <a:pt x="290" y="0"/>
                </a:lnTo>
                <a:lnTo>
                  <a:pt x="278" y="0"/>
                </a:lnTo>
                <a:lnTo>
                  <a:pt x="270" y="0"/>
                </a:lnTo>
                <a:lnTo>
                  <a:pt x="226" y="0"/>
                </a:lnTo>
                <a:lnTo>
                  <a:pt x="154" y="2"/>
                </a:lnTo>
                <a:lnTo>
                  <a:pt x="134" y="2"/>
                </a:lnTo>
                <a:lnTo>
                  <a:pt x="122" y="2"/>
                </a:lnTo>
                <a:lnTo>
                  <a:pt x="116" y="2"/>
                </a:lnTo>
                <a:lnTo>
                  <a:pt x="100" y="2"/>
                </a:lnTo>
                <a:lnTo>
                  <a:pt x="90" y="0"/>
                </a:lnTo>
                <a:lnTo>
                  <a:pt x="78" y="0"/>
                </a:lnTo>
                <a:lnTo>
                  <a:pt x="58" y="0"/>
                </a:lnTo>
                <a:lnTo>
                  <a:pt x="2" y="0"/>
                </a:lnTo>
                <a:lnTo>
                  <a:pt x="2" y="70"/>
                </a:lnTo>
                <a:lnTo>
                  <a:pt x="2" y="92"/>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32"/>
          <p:cNvSpPr/>
          <p:nvPr/>
        </p:nvSpPr>
        <p:spPr>
          <a:xfrm>
            <a:off x="3408336" y="2964020"/>
            <a:ext cx="645536" cy="317482"/>
          </a:xfrm>
          <a:custGeom>
            <a:avLst/>
            <a:gdLst/>
            <a:ahLst/>
            <a:cxnLst/>
            <a:rect l="l" t="t" r="r" b="b"/>
            <a:pathLst>
              <a:path w="442" h="230" extrusionOk="0">
                <a:moveTo>
                  <a:pt x="0" y="2"/>
                </a:moveTo>
                <a:lnTo>
                  <a:pt x="0" y="106"/>
                </a:lnTo>
                <a:lnTo>
                  <a:pt x="32" y="100"/>
                </a:lnTo>
                <a:lnTo>
                  <a:pt x="28" y="222"/>
                </a:lnTo>
                <a:lnTo>
                  <a:pt x="100" y="224"/>
                </a:lnTo>
                <a:lnTo>
                  <a:pt x="104" y="224"/>
                </a:lnTo>
                <a:lnTo>
                  <a:pt x="144" y="224"/>
                </a:lnTo>
                <a:lnTo>
                  <a:pt x="150" y="224"/>
                </a:lnTo>
                <a:lnTo>
                  <a:pt x="180" y="226"/>
                </a:lnTo>
                <a:lnTo>
                  <a:pt x="254" y="228"/>
                </a:lnTo>
                <a:lnTo>
                  <a:pt x="398" y="230"/>
                </a:lnTo>
                <a:lnTo>
                  <a:pt x="428" y="230"/>
                </a:lnTo>
                <a:lnTo>
                  <a:pt x="432" y="36"/>
                </a:lnTo>
                <a:lnTo>
                  <a:pt x="442" y="32"/>
                </a:lnTo>
                <a:lnTo>
                  <a:pt x="442" y="0"/>
                </a:lnTo>
                <a:lnTo>
                  <a:pt x="72" y="2"/>
                </a:lnTo>
                <a:lnTo>
                  <a:pt x="0" y="2"/>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32"/>
          <p:cNvSpPr/>
          <p:nvPr/>
        </p:nvSpPr>
        <p:spPr>
          <a:xfrm>
            <a:off x="3507649" y="2502982"/>
            <a:ext cx="546222" cy="463798"/>
          </a:xfrm>
          <a:custGeom>
            <a:avLst/>
            <a:gdLst/>
            <a:ahLst/>
            <a:cxnLst/>
            <a:rect l="l" t="t" r="r" b="b"/>
            <a:pathLst>
              <a:path w="374" h="336" extrusionOk="0">
                <a:moveTo>
                  <a:pt x="340" y="0"/>
                </a:moveTo>
                <a:lnTo>
                  <a:pt x="334" y="2"/>
                </a:lnTo>
                <a:lnTo>
                  <a:pt x="282" y="2"/>
                </a:lnTo>
                <a:lnTo>
                  <a:pt x="264" y="2"/>
                </a:lnTo>
                <a:lnTo>
                  <a:pt x="252" y="2"/>
                </a:lnTo>
                <a:lnTo>
                  <a:pt x="38" y="0"/>
                </a:lnTo>
                <a:lnTo>
                  <a:pt x="0" y="0"/>
                </a:lnTo>
                <a:lnTo>
                  <a:pt x="4" y="222"/>
                </a:lnTo>
                <a:lnTo>
                  <a:pt x="4" y="336"/>
                </a:lnTo>
                <a:lnTo>
                  <a:pt x="374" y="334"/>
                </a:lnTo>
                <a:lnTo>
                  <a:pt x="374" y="262"/>
                </a:lnTo>
                <a:lnTo>
                  <a:pt x="372" y="78"/>
                </a:lnTo>
                <a:lnTo>
                  <a:pt x="372" y="0"/>
                </a:lnTo>
                <a:lnTo>
                  <a:pt x="340" y="0"/>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32"/>
          <p:cNvSpPr/>
          <p:nvPr/>
        </p:nvSpPr>
        <p:spPr>
          <a:xfrm>
            <a:off x="948874" y="4487928"/>
            <a:ext cx="446910" cy="485884"/>
          </a:xfrm>
          <a:custGeom>
            <a:avLst/>
            <a:gdLst/>
            <a:ahLst/>
            <a:cxnLst/>
            <a:rect l="l" t="t" r="r" b="b"/>
            <a:pathLst>
              <a:path w="306" h="352" extrusionOk="0">
                <a:moveTo>
                  <a:pt x="300" y="100"/>
                </a:moveTo>
                <a:lnTo>
                  <a:pt x="302" y="80"/>
                </a:lnTo>
                <a:lnTo>
                  <a:pt x="302" y="74"/>
                </a:lnTo>
                <a:lnTo>
                  <a:pt x="302" y="58"/>
                </a:lnTo>
                <a:lnTo>
                  <a:pt x="306" y="30"/>
                </a:lnTo>
                <a:lnTo>
                  <a:pt x="266" y="24"/>
                </a:lnTo>
                <a:lnTo>
                  <a:pt x="200" y="18"/>
                </a:lnTo>
                <a:lnTo>
                  <a:pt x="58" y="2"/>
                </a:lnTo>
                <a:lnTo>
                  <a:pt x="0" y="0"/>
                </a:lnTo>
                <a:lnTo>
                  <a:pt x="0" y="22"/>
                </a:lnTo>
                <a:lnTo>
                  <a:pt x="0" y="46"/>
                </a:lnTo>
                <a:lnTo>
                  <a:pt x="4" y="50"/>
                </a:lnTo>
                <a:lnTo>
                  <a:pt x="10" y="50"/>
                </a:lnTo>
                <a:lnTo>
                  <a:pt x="22" y="46"/>
                </a:lnTo>
                <a:lnTo>
                  <a:pt x="26" y="46"/>
                </a:lnTo>
                <a:lnTo>
                  <a:pt x="22" y="96"/>
                </a:lnTo>
                <a:lnTo>
                  <a:pt x="18" y="142"/>
                </a:lnTo>
                <a:lnTo>
                  <a:pt x="22" y="142"/>
                </a:lnTo>
                <a:lnTo>
                  <a:pt x="22" y="146"/>
                </a:lnTo>
                <a:lnTo>
                  <a:pt x="12" y="216"/>
                </a:lnTo>
                <a:lnTo>
                  <a:pt x="4" y="310"/>
                </a:lnTo>
                <a:lnTo>
                  <a:pt x="20" y="310"/>
                </a:lnTo>
                <a:lnTo>
                  <a:pt x="76" y="314"/>
                </a:lnTo>
                <a:lnTo>
                  <a:pt x="74" y="320"/>
                </a:lnTo>
                <a:lnTo>
                  <a:pt x="74" y="324"/>
                </a:lnTo>
                <a:lnTo>
                  <a:pt x="78" y="326"/>
                </a:lnTo>
                <a:lnTo>
                  <a:pt x="80" y="328"/>
                </a:lnTo>
                <a:lnTo>
                  <a:pt x="80" y="330"/>
                </a:lnTo>
                <a:lnTo>
                  <a:pt x="78" y="334"/>
                </a:lnTo>
                <a:lnTo>
                  <a:pt x="278" y="352"/>
                </a:lnTo>
                <a:lnTo>
                  <a:pt x="284" y="282"/>
                </a:lnTo>
                <a:lnTo>
                  <a:pt x="300" y="100"/>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32"/>
          <p:cNvSpPr/>
          <p:nvPr/>
        </p:nvSpPr>
        <p:spPr>
          <a:xfrm>
            <a:off x="890455" y="3621067"/>
            <a:ext cx="464435" cy="458277"/>
          </a:xfrm>
          <a:custGeom>
            <a:avLst/>
            <a:gdLst/>
            <a:ahLst/>
            <a:cxnLst/>
            <a:rect l="l" t="t" r="r" b="b"/>
            <a:pathLst>
              <a:path w="318" h="332" extrusionOk="0">
                <a:moveTo>
                  <a:pt x="96" y="286"/>
                </a:moveTo>
                <a:lnTo>
                  <a:pt x="134" y="286"/>
                </a:lnTo>
                <a:lnTo>
                  <a:pt x="206" y="286"/>
                </a:lnTo>
                <a:lnTo>
                  <a:pt x="204" y="318"/>
                </a:lnTo>
                <a:lnTo>
                  <a:pt x="202" y="326"/>
                </a:lnTo>
                <a:lnTo>
                  <a:pt x="292" y="332"/>
                </a:lnTo>
                <a:lnTo>
                  <a:pt x="300" y="242"/>
                </a:lnTo>
                <a:lnTo>
                  <a:pt x="308" y="168"/>
                </a:lnTo>
                <a:lnTo>
                  <a:pt x="308" y="154"/>
                </a:lnTo>
                <a:lnTo>
                  <a:pt x="308" y="150"/>
                </a:lnTo>
                <a:lnTo>
                  <a:pt x="318" y="20"/>
                </a:lnTo>
                <a:lnTo>
                  <a:pt x="166" y="4"/>
                </a:lnTo>
                <a:lnTo>
                  <a:pt x="166" y="0"/>
                </a:lnTo>
                <a:lnTo>
                  <a:pt x="70" y="2"/>
                </a:lnTo>
                <a:lnTo>
                  <a:pt x="0" y="0"/>
                </a:lnTo>
                <a:lnTo>
                  <a:pt x="0" y="286"/>
                </a:lnTo>
                <a:lnTo>
                  <a:pt x="44" y="286"/>
                </a:lnTo>
                <a:lnTo>
                  <a:pt x="96" y="286"/>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32"/>
          <p:cNvSpPr/>
          <p:nvPr/>
        </p:nvSpPr>
        <p:spPr>
          <a:xfrm>
            <a:off x="1506781" y="4802648"/>
            <a:ext cx="613405" cy="516251"/>
          </a:xfrm>
          <a:custGeom>
            <a:avLst/>
            <a:gdLst/>
            <a:ahLst/>
            <a:cxnLst/>
            <a:rect l="l" t="t" r="r" b="b"/>
            <a:pathLst>
              <a:path w="420" h="374" extrusionOk="0">
                <a:moveTo>
                  <a:pt x="420" y="154"/>
                </a:moveTo>
                <a:lnTo>
                  <a:pt x="418" y="154"/>
                </a:lnTo>
                <a:lnTo>
                  <a:pt x="416" y="154"/>
                </a:lnTo>
                <a:lnTo>
                  <a:pt x="418" y="148"/>
                </a:lnTo>
                <a:lnTo>
                  <a:pt x="418" y="136"/>
                </a:lnTo>
                <a:lnTo>
                  <a:pt x="418" y="134"/>
                </a:lnTo>
                <a:lnTo>
                  <a:pt x="416" y="134"/>
                </a:lnTo>
                <a:lnTo>
                  <a:pt x="412" y="136"/>
                </a:lnTo>
                <a:lnTo>
                  <a:pt x="410" y="142"/>
                </a:lnTo>
                <a:lnTo>
                  <a:pt x="406" y="144"/>
                </a:lnTo>
                <a:lnTo>
                  <a:pt x="404" y="144"/>
                </a:lnTo>
                <a:lnTo>
                  <a:pt x="402" y="142"/>
                </a:lnTo>
                <a:lnTo>
                  <a:pt x="398" y="138"/>
                </a:lnTo>
                <a:lnTo>
                  <a:pt x="396" y="136"/>
                </a:lnTo>
                <a:lnTo>
                  <a:pt x="392" y="134"/>
                </a:lnTo>
                <a:lnTo>
                  <a:pt x="392" y="132"/>
                </a:lnTo>
                <a:lnTo>
                  <a:pt x="392" y="130"/>
                </a:lnTo>
                <a:lnTo>
                  <a:pt x="392" y="124"/>
                </a:lnTo>
                <a:lnTo>
                  <a:pt x="390" y="122"/>
                </a:lnTo>
                <a:lnTo>
                  <a:pt x="380" y="114"/>
                </a:lnTo>
                <a:lnTo>
                  <a:pt x="380" y="112"/>
                </a:lnTo>
                <a:lnTo>
                  <a:pt x="380" y="110"/>
                </a:lnTo>
                <a:lnTo>
                  <a:pt x="390" y="106"/>
                </a:lnTo>
                <a:lnTo>
                  <a:pt x="390" y="102"/>
                </a:lnTo>
                <a:lnTo>
                  <a:pt x="394" y="92"/>
                </a:lnTo>
                <a:lnTo>
                  <a:pt x="394" y="90"/>
                </a:lnTo>
                <a:lnTo>
                  <a:pt x="390" y="90"/>
                </a:lnTo>
                <a:lnTo>
                  <a:pt x="390" y="86"/>
                </a:lnTo>
                <a:lnTo>
                  <a:pt x="390" y="80"/>
                </a:lnTo>
                <a:lnTo>
                  <a:pt x="388" y="76"/>
                </a:lnTo>
                <a:lnTo>
                  <a:pt x="390" y="70"/>
                </a:lnTo>
                <a:lnTo>
                  <a:pt x="390" y="66"/>
                </a:lnTo>
                <a:lnTo>
                  <a:pt x="384" y="60"/>
                </a:lnTo>
                <a:lnTo>
                  <a:pt x="388" y="58"/>
                </a:lnTo>
                <a:lnTo>
                  <a:pt x="390" y="58"/>
                </a:lnTo>
                <a:lnTo>
                  <a:pt x="390" y="52"/>
                </a:lnTo>
                <a:lnTo>
                  <a:pt x="390" y="42"/>
                </a:lnTo>
                <a:lnTo>
                  <a:pt x="394" y="40"/>
                </a:lnTo>
                <a:lnTo>
                  <a:pt x="396" y="34"/>
                </a:lnTo>
                <a:lnTo>
                  <a:pt x="392" y="28"/>
                </a:lnTo>
                <a:lnTo>
                  <a:pt x="392" y="24"/>
                </a:lnTo>
                <a:lnTo>
                  <a:pt x="394" y="20"/>
                </a:lnTo>
                <a:lnTo>
                  <a:pt x="396" y="14"/>
                </a:lnTo>
                <a:lnTo>
                  <a:pt x="398" y="6"/>
                </a:lnTo>
                <a:lnTo>
                  <a:pt x="224" y="0"/>
                </a:lnTo>
                <a:lnTo>
                  <a:pt x="164" y="46"/>
                </a:lnTo>
                <a:lnTo>
                  <a:pt x="70" y="120"/>
                </a:lnTo>
                <a:lnTo>
                  <a:pt x="64" y="130"/>
                </a:lnTo>
                <a:lnTo>
                  <a:pt x="62" y="142"/>
                </a:lnTo>
                <a:lnTo>
                  <a:pt x="58" y="146"/>
                </a:lnTo>
                <a:lnTo>
                  <a:pt x="58" y="152"/>
                </a:lnTo>
                <a:lnTo>
                  <a:pt x="54" y="152"/>
                </a:lnTo>
                <a:lnTo>
                  <a:pt x="50" y="160"/>
                </a:lnTo>
                <a:lnTo>
                  <a:pt x="30" y="158"/>
                </a:lnTo>
                <a:lnTo>
                  <a:pt x="32" y="136"/>
                </a:lnTo>
                <a:lnTo>
                  <a:pt x="8" y="134"/>
                </a:lnTo>
                <a:lnTo>
                  <a:pt x="4" y="244"/>
                </a:lnTo>
                <a:lnTo>
                  <a:pt x="4" y="246"/>
                </a:lnTo>
                <a:lnTo>
                  <a:pt x="2" y="332"/>
                </a:lnTo>
                <a:lnTo>
                  <a:pt x="0" y="364"/>
                </a:lnTo>
                <a:lnTo>
                  <a:pt x="0" y="370"/>
                </a:lnTo>
                <a:lnTo>
                  <a:pt x="44" y="372"/>
                </a:lnTo>
                <a:lnTo>
                  <a:pt x="132" y="372"/>
                </a:lnTo>
                <a:lnTo>
                  <a:pt x="158" y="372"/>
                </a:lnTo>
                <a:lnTo>
                  <a:pt x="206" y="374"/>
                </a:lnTo>
                <a:lnTo>
                  <a:pt x="284" y="356"/>
                </a:lnTo>
                <a:lnTo>
                  <a:pt x="384" y="338"/>
                </a:lnTo>
                <a:lnTo>
                  <a:pt x="412" y="192"/>
                </a:lnTo>
                <a:lnTo>
                  <a:pt x="420" y="154"/>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32"/>
          <p:cNvSpPr/>
          <p:nvPr/>
        </p:nvSpPr>
        <p:spPr>
          <a:xfrm>
            <a:off x="1027741" y="1785199"/>
            <a:ext cx="517012" cy="458277"/>
          </a:xfrm>
          <a:custGeom>
            <a:avLst/>
            <a:gdLst/>
            <a:ahLst/>
            <a:cxnLst/>
            <a:rect l="l" t="t" r="r" b="b"/>
            <a:pathLst>
              <a:path w="354" h="332" extrusionOk="0">
                <a:moveTo>
                  <a:pt x="262" y="332"/>
                </a:moveTo>
                <a:lnTo>
                  <a:pt x="274" y="332"/>
                </a:lnTo>
                <a:lnTo>
                  <a:pt x="350" y="332"/>
                </a:lnTo>
                <a:lnTo>
                  <a:pt x="352" y="152"/>
                </a:lnTo>
                <a:lnTo>
                  <a:pt x="352" y="74"/>
                </a:lnTo>
                <a:lnTo>
                  <a:pt x="354" y="2"/>
                </a:lnTo>
                <a:lnTo>
                  <a:pt x="0" y="0"/>
                </a:lnTo>
                <a:lnTo>
                  <a:pt x="0" y="58"/>
                </a:lnTo>
                <a:lnTo>
                  <a:pt x="88" y="60"/>
                </a:lnTo>
                <a:lnTo>
                  <a:pt x="86" y="150"/>
                </a:lnTo>
                <a:lnTo>
                  <a:pt x="84" y="240"/>
                </a:lnTo>
                <a:lnTo>
                  <a:pt x="84" y="330"/>
                </a:lnTo>
                <a:lnTo>
                  <a:pt x="172" y="332"/>
                </a:lnTo>
                <a:lnTo>
                  <a:pt x="262" y="332"/>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32"/>
          <p:cNvSpPr/>
          <p:nvPr/>
        </p:nvSpPr>
        <p:spPr>
          <a:xfrm>
            <a:off x="1538911" y="1605753"/>
            <a:ext cx="525775" cy="646005"/>
          </a:xfrm>
          <a:custGeom>
            <a:avLst/>
            <a:gdLst/>
            <a:ahLst/>
            <a:cxnLst/>
            <a:rect l="l" t="t" r="r" b="b"/>
            <a:pathLst>
              <a:path w="360" h="468" extrusionOk="0">
                <a:moveTo>
                  <a:pt x="0" y="462"/>
                </a:moveTo>
                <a:lnTo>
                  <a:pt x="88" y="462"/>
                </a:lnTo>
                <a:lnTo>
                  <a:pt x="132" y="464"/>
                </a:lnTo>
                <a:lnTo>
                  <a:pt x="178" y="464"/>
                </a:lnTo>
                <a:lnTo>
                  <a:pt x="220" y="466"/>
                </a:lnTo>
                <a:lnTo>
                  <a:pt x="266" y="466"/>
                </a:lnTo>
                <a:lnTo>
                  <a:pt x="354" y="468"/>
                </a:lnTo>
                <a:lnTo>
                  <a:pt x="354" y="446"/>
                </a:lnTo>
                <a:lnTo>
                  <a:pt x="354" y="376"/>
                </a:lnTo>
                <a:lnTo>
                  <a:pt x="358" y="302"/>
                </a:lnTo>
                <a:lnTo>
                  <a:pt x="358" y="234"/>
                </a:lnTo>
                <a:lnTo>
                  <a:pt x="360" y="122"/>
                </a:lnTo>
                <a:lnTo>
                  <a:pt x="360" y="108"/>
                </a:lnTo>
                <a:lnTo>
                  <a:pt x="360" y="18"/>
                </a:lnTo>
                <a:lnTo>
                  <a:pt x="360" y="0"/>
                </a:lnTo>
                <a:lnTo>
                  <a:pt x="244" y="2"/>
                </a:lnTo>
                <a:lnTo>
                  <a:pt x="228" y="22"/>
                </a:lnTo>
                <a:lnTo>
                  <a:pt x="224" y="30"/>
                </a:lnTo>
                <a:lnTo>
                  <a:pt x="218" y="34"/>
                </a:lnTo>
                <a:lnTo>
                  <a:pt x="214" y="44"/>
                </a:lnTo>
                <a:lnTo>
                  <a:pt x="206" y="48"/>
                </a:lnTo>
                <a:lnTo>
                  <a:pt x="188" y="56"/>
                </a:lnTo>
                <a:lnTo>
                  <a:pt x="174" y="70"/>
                </a:lnTo>
                <a:lnTo>
                  <a:pt x="164" y="76"/>
                </a:lnTo>
                <a:lnTo>
                  <a:pt x="152" y="80"/>
                </a:lnTo>
                <a:lnTo>
                  <a:pt x="144" y="86"/>
                </a:lnTo>
                <a:lnTo>
                  <a:pt x="138" y="100"/>
                </a:lnTo>
                <a:lnTo>
                  <a:pt x="138" y="110"/>
                </a:lnTo>
                <a:lnTo>
                  <a:pt x="136" y="122"/>
                </a:lnTo>
                <a:lnTo>
                  <a:pt x="130" y="130"/>
                </a:lnTo>
                <a:lnTo>
                  <a:pt x="116" y="138"/>
                </a:lnTo>
                <a:lnTo>
                  <a:pt x="100" y="150"/>
                </a:lnTo>
                <a:lnTo>
                  <a:pt x="84" y="160"/>
                </a:lnTo>
                <a:lnTo>
                  <a:pt x="78" y="170"/>
                </a:lnTo>
                <a:lnTo>
                  <a:pt x="70" y="180"/>
                </a:lnTo>
                <a:lnTo>
                  <a:pt x="54" y="186"/>
                </a:lnTo>
                <a:lnTo>
                  <a:pt x="46" y="190"/>
                </a:lnTo>
                <a:lnTo>
                  <a:pt x="32" y="194"/>
                </a:lnTo>
                <a:lnTo>
                  <a:pt x="14" y="206"/>
                </a:lnTo>
                <a:lnTo>
                  <a:pt x="2" y="204"/>
                </a:lnTo>
                <a:lnTo>
                  <a:pt x="2" y="282"/>
                </a:lnTo>
                <a:lnTo>
                  <a:pt x="0" y="462"/>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32"/>
          <p:cNvSpPr/>
          <p:nvPr/>
        </p:nvSpPr>
        <p:spPr>
          <a:xfrm>
            <a:off x="951795" y="2240716"/>
            <a:ext cx="587116" cy="438952"/>
          </a:xfrm>
          <a:custGeom>
            <a:avLst/>
            <a:gdLst/>
            <a:ahLst/>
            <a:cxnLst/>
            <a:rect l="l" t="t" r="r" b="b"/>
            <a:pathLst>
              <a:path w="402" h="318" extrusionOk="0">
                <a:moveTo>
                  <a:pt x="222" y="318"/>
                </a:moveTo>
                <a:lnTo>
                  <a:pt x="222" y="272"/>
                </a:lnTo>
                <a:lnTo>
                  <a:pt x="312" y="272"/>
                </a:lnTo>
                <a:lnTo>
                  <a:pt x="312" y="258"/>
                </a:lnTo>
                <a:lnTo>
                  <a:pt x="398" y="258"/>
                </a:lnTo>
                <a:lnTo>
                  <a:pt x="402" y="2"/>
                </a:lnTo>
                <a:lnTo>
                  <a:pt x="326" y="2"/>
                </a:lnTo>
                <a:lnTo>
                  <a:pt x="314" y="2"/>
                </a:lnTo>
                <a:lnTo>
                  <a:pt x="224" y="2"/>
                </a:lnTo>
                <a:lnTo>
                  <a:pt x="136" y="0"/>
                </a:lnTo>
                <a:lnTo>
                  <a:pt x="48" y="0"/>
                </a:lnTo>
                <a:lnTo>
                  <a:pt x="46" y="90"/>
                </a:lnTo>
                <a:lnTo>
                  <a:pt x="44" y="180"/>
                </a:lnTo>
                <a:lnTo>
                  <a:pt x="0" y="180"/>
                </a:lnTo>
                <a:lnTo>
                  <a:pt x="0" y="270"/>
                </a:lnTo>
                <a:lnTo>
                  <a:pt x="44" y="270"/>
                </a:lnTo>
                <a:lnTo>
                  <a:pt x="42" y="316"/>
                </a:lnTo>
                <a:lnTo>
                  <a:pt x="86" y="316"/>
                </a:lnTo>
                <a:lnTo>
                  <a:pt x="222" y="318"/>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32"/>
          <p:cNvSpPr/>
          <p:nvPr/>
        </p:nvSpPr>
        <p:spPr>
          <a:xfrm>
            <a:off x="890455" y="3218004"/>
            <a:ext cx="496566" cy="430670"/>
          </a:xfrm>
          <a:custGeom>
            <a:avLst/>
            <a:gdLst/>
            <a:ahLst/>
            <a:cxnLst/>
            <a:rect l="l" t="t" r="r" b="b"/>
            <a:pathLst>
              <a:path w="340" h="312" extrusionOk="0">
                <a:moveTo>
                  <a:pt x="166" y="292"/>
                </a:moveTo>
                <a:lnTo>
                  <a:pt x="166" y="296"/>
                </a:lnTo>
                <a:lnTo>
                  <a:pt x="318" y="312"/>
                </a:lnTo>
                <a:lnTo>
                  <a:pt x="322" y="266"/>
                </a:lnTo>
                <a:lnTo>
                  <a:pt x="322" y="264"/>
                </a:lnTo>
                <a:lnTo>
                  <a:pt x="326" y="220"/>
                </a:lnTo>
                <a:lnTo>
                  <a:pt x="332" y="174"/>
                </a:lnTo>
                <a:lnTo>
                  <a:pt x="336" y="178"/>
                </a:lnTo>
                <a:lnTo>
                  <a:pt x="336" y="98"/>
                </a:lnTo>
                <a:lnTo>
                  <a:pt x="340" y="96"/>
                </a:lnTo>
                <a:lnTo>
                  <a:pt x="340" y="2"/>
                </a:lnTo>
                <a:lnTo>
                  <a:pt x="80" y="0"/>
                </a:lnTo>
                <a:lnTo>
                  <a:pt x="78" y="106"/>
                </a:lnTo>
                <a:lnTo>
                  <a:pt x="2" y="106"/>
                </a:lnTo>
                <a:lnTo>
                  <a:pt x="2" y="130"/>
                </a:lnTo>
                <a:lnTo>
                  <a:pt x="0" y="292"/>
                </a:lnTo>
                <a:lnTo>
                  <a:pt x="70" y="294"/>
                </a:lnTo>
                <a:lnTo>
                  <a:pt x="166" y="292"/>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32"/>
          <p:cNvSpPr/>
          <p:nvPr/>
        </p:nvSpPr>
        <p:spPr>
          <a:xfrm>
            <a:off x="867087" y="2925369"/>
            <a:ext cx="660140" cy="472080"/>
          </a:xfrm>
          <a:custGeom>
            <a:avLst/>
            <a:gdLst/>
            <a:ahLst/>
            <a:cxnLst/>
            <a:rect l="l" t="t" r="r" b="b"/>
            <a:pathLst>
              <a:path w="452" h="342" extrusionOk="0">
                <a:moveTo>
                  <a:pt x="94" y="318"/>
                </a:moveTo>
                <a:lnTo>
                  <a:pt x="96" y="212"/>
                </a:lnTo>
                <a:lnTo>
                  <a:pt x="356" y="214"/>
                </a:lnTo>
                <a:lnTo>
                  <a:pt x="362" y="214"/>
                </a:lnTo>
                <a:lnTo>
                  <a:pt x="362" y="160"/>
                </a:lnTo>
                <a:lnTo>
                  <a:pt x="404" y="160"/>
                </a:lnTo>
                <a:lnTo>
                  <a:pt x="426" y="162"/>
                </a:lnTo>
                <a:lnTo>
                  <a:pt x="452" y="158"/>
                </a:lnTo>
                <a:lnTo>
                  <a:pt x="452" y="128"/>
                </a:lnTo>
                <a:lnTo>
                  <a:pt x="452" y="70"/>
                </a:lnTo>
                <a:lnTo>
                  <a:pt x="452" y="68"/>
                </a:lnTo>
                <a:lnTo>
                  <a:pt x="452" y="48"/>
                </a:lnTo>
                <a:lnTo>
                  <a:pt x="364" y="48"/>
                </a:lnTo>
                <a:lnTo>
                  <a:pt x="322" y="48"/>
                </a:lnTo>
                <a:lnTo>
                  <a:pt x="278" y="48"/>
                </a:lnTo>
                <a:lnTo>
                  <a:pt x="278" y="32"/>
                </a:lnTo>
                <a:lnTo>
                  <a:pt x="188" y="30"/>
                </a:lnTo>
                <a:lnTo>
                  <a:pt x="190" y="2"/>
                </a:lnTo>
                <a:lnTo>
                  <a:pt x="54" y="0"/>
                </a:lnTo>
                <a:lnTo>
                  <a:pt x="8" y="0"/>
                </a:lnTo>
                <a:lnTo>
                  <a:pt x="8" y="44"/>
                </a:lnTo>
                <a:lnTo>
                  <a:pt x="6" y="136"/>
                </a:lnTo>
                <a:lnTo>
                  <a:pt x="4" y="226"/>
                </a:lnTo>
                <a:lnTo>
                  <a:pt x="4" y="316"/>
                </a:lnTo>
                <a:lnTo>
                  <a:pt x="0" y="338"/>
                </a:lnTo>
                <a:lnTo>
                  <a:pt x="18" y="342"/>
                </a:lnTo>
                <a:lnTo>
                  <a:pt x="18" y="318"/>
                </a:lnTo>
                <a:lnTo>
                  <a:pt x="94" y="318"/>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32"/>
          <p:cNvSpPr/>
          <p:nvPr/>
        </p:nvSpPr>
        <p:spPr>
          <a:xfrm>
            <a:off x="1944928" y="2500222"/>
            <a:ext cx="455672" cy="436190"/>
          </a:xfrm>
          <a:custGeom>
            <a:avLst/>
            <a:gdLst/>
            <a:ahLst/>
            <a:cxnLst/>
            <a:rect l="l" t="t" r="r" b="b"/>
            <a:pathLst>
              <a:path w="312" h="316" extrusionOk="0">
                <a:moveTo>
                  <a:pt x="46" y="44"/>
                </a:moveTo>
                <a:lnTo>
                  <a:pt x="30" y="44"/>
                </a:lnTo>
                <a:lnTo>
                  <a:pt x="30" y="90"/>
                </a:lnTo>
                <a:lnTo>
                  <a:pt x="14" y="90"/>
                </a:lnTo>
                <a:lnTo>
                  <a:pt x="2" y="90"/>
                </a:lnTo>
                <a:lnTo>
                  <a:pt x="2" y="114"/>
                </a:lnTo>
                <a:lnTo>
                  <a:pt x="0" y="180"/>
                </a:lnTo>
                <a:lnTo>
                  <a:pt x="14" y="180"/>
                </a:lnTo>
                <a:lnTo>
                  <a:pt x="12" y="300"/>
                </a:lnTo>
                <a:lnTo>
                  <a:pt x="56" y="300"/>
                </a:lnTo>
                <a:lnTo>
                  <a:pt x="56" y="316"/>
                </a:lnTo>
                <a:lnTo>
                  <a:pt x="72" y="316"/>
                </a:lnTo>
                <a:lnTo>
                  <a:pt x="102" y="316"/>
                </a:lnTo>
                <a:lnTo>
                  <a:pt x="156" y="316"/>
                </a:lnTo>
                <a:lnTo>
                  <a:pt x="162" y="316"/>
                </a:lnTo>
                <a:lnTo>
                  <a:pt x="162" y="300"/>
                </a:lnTo>
                <a:lnTo>
                  <a:pt x="166" y="300"/>
                </a:lnTo>
                <a:lnTo>
                  <a:pt x="206" y="300"/>
                </a:lnTo>
                <a:lnTo>
                  <a:pt x="224" y="300"/>
                </a:lnTo>
                <a:lnTo>
                  <a:pt x="248" y="300"/>
                </a:lnTo>
                <a:lnTo>
                  <a:pt x="266" y="300"/>
                </a:lnTo>
                <a:lnTo>
                  <a:pt x="272" y="300"/>
                </a:lnTo>
                <a:lnTo>
                  <a:pt x="274" y="300"/>
                </a:lnTo>
                <a:lnTo>
                  <a:pt x="310" y="300"/>
                </a:lnTo>
                <a:lnTo>
                  <a:pt x="312" y="22"/>
                </a:lnTo>
                <a:lnTo>
                  <a:pt x="310" y="0"/>
                </a:lnTo>
                <a:lnTo>
                  <a:pt x="308" y="0"/>
                </a:lnTo>
                <a:lnTo>
                  <a:pt x="294" y="0"/>
                </a:lnTo>
                <a:lnTo>
                  <a:pt x="240" y="0"/>
                </a:lnTo>
                <a:lnTo>
                  <a:pt x="144" y="0"/>
                </a:lnTo>
                <a:lnTo>
                  <a:pt x="104" y="0"/>
                </a:lnTo>
                <a:lnTo>
                  <a:pt x="94" y="0"/>
                </a:lnTo>
                <a:lnTo>
                  <a:pt x="74" y="0"/>
                </a:lnTo>
                <a:lnTo>
                  <a:pt x="48" y="0"/>
                </a:lnTo>
                <a:lnTo>
                  <a:pt x="46" y="44"/>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32"/>
          <p:cNvSpPr/>
          <p:nvPr/>
        </p:nvSpPr>
        <p:spPr>
          <a:xfrm>
            <a:off x="2832904" y="2497461"/>
            <a:ext cx="443988" cy="637722"/>
          </a:xfrm>
          <a:custGeom>
            <a:avLst/>
            <a:gdLst/>
            <a:ahLst/>
            <a:cxnLst/>
            <a:rect l="l" t="t" r="r" b="b"/>
            <a:pathLst>
              <a:path w="304" h="462" extrusionOk="0">
                <a:moveTo>
                  <a:pt x="4" y="34"/>
                </a:moveTo>
                <a:lnTo>
                  <a:pt x="4" y="126"/>
                </a:lnTo>
                <a:lnTo>
                  <a:pt x="0" y="296"/>
                </a:lnTo>
                <a:lnTo>
                  <a:pt x="78" y="298"/>
                </a:lnTo>
                <a:lnTo>
                  <a:pt x="78" y="320"/>
                </a:lnTo>
                <a:lnTo>
                  <a:pt x="80" y="342"/>
                </a:lnTo>
                <a:lnTo>
                  <a:pt x="68" y="342"/>
                </a:lnTo>
                <a:lnTo>
                  <a:pt x="64" y="342"/>
                </a:lnTo>
                <a:lnTo>
                  <a:pt x="64" y="344"/>
                </a:lnTo>
                <a:lnTo>
                  <a:pt x="64" y="348"/>
                </a:lnTo>
                <a:lnTo>
                  <a:pt x="64" y="374"/>
                </a:lnTo>
                <a:lnTo>
                  <a:pt x="80" y="374"/>
                </a:lnTo>
                <a:lnTo>
                  <a:pt x="80" y="386"/>
                </a:lnTo>
                <a:lnTo>
                  <a:pt x="80" y="426"/>
                </a:lnTo>
                <a:lnTo>
                  <a:pt x="80" y="444"/>
                </a:lnTo>
                <a:lnTo>
                  <a:pt x="80" y="446"/>
                </a:lnTo>
                <a:lnTo>
                  <a:pt x="82" y="462"/>
                </a:lnTo>
                <a:lnTo>
                  <a:pt x="140" y="462"/>
                </a:lnTo>
                <a:lnTo>
                  <a:pt x="170" y="462"/>
                </a:lnTo>
                <a:lnTo>
                  <a:pt x="274" y="460"/>
                </a:lnTo>
                <a:lnTo>
                  <a:pt x="304" y="456"/>
                </a:lnTo>
                <a:lnTo>
                  <a:pt x="304" y="374"/>
                </a:lnTo>
                <a:lnTo>
                  <a:pt x="302" y="366"/>
                </a:lnTo>
                <a:lnTo>
                  <a:pt x="302" y="278"/>
                </a:lnTo>
                <a:lnTo>
                  <a:pt x="288" y="278"/>
                </a:lnTo>
                <a:lnTo>
                  <a:pt x="278" y="278"/>
                </a:lnTo>
                <a:lnTo>
                  <a:pt x="270" y="278"/>
                </a:lnTo>
                <a:lnTo>
                  <a:pt x="270" y="266"/>
                </a:lnTo>
                <a:lnTo>
                  <a:pt x="270" y="254"/>
                </a:lnTo>
                <a:lnTo>
                  <a:pt x="270" y="242"/>
                </a:lnTo>
                <a:lnTo>
                  <a:pt x="270" y="238"/>
                </a:lnTo>
                <a:lnTo>
                  <a:pt x="270" y="234"/>
                </a:lnTo>
                <a:lnTo>
                  <a:pt x="270" y="222"/>
                </a:lnTo>
                <a:lnTo>
                  <a:pt x="270" y="218"/>
                </a:lnTo>
                <a:lnTo>
                  <a:pt x="264" y="210"/>
                </a:lnTo>
                <a:lnTo>
                  <a:pt x="262" y="206"/>
                </a:lnTo>
                <a:lnTo>
                  <a:pt x="264" y="202"/>
                </a:lnTo>
                <a:lnTo>
                  <a:pt x="264" y="196"/>
                </a:lnTo>
                <a:lnTo>
                  <a:pt x="248" y="196"/>
                </a:lnTo>
                <a:lnTo>
                  <a:pt x="248" y="192"/>
                </a:lnTo>
                <a:lnTo>
                  <a:pt x="248" y="188"/>
                </a:lnTo>
                <a:lnTo>
                  <a:pt x="240" y="188"/>
                </a:lnTo>
                <a:lnTo>
                  <a:pt x="240" y="182"/>
                </a:lnTo>
                <a:lnTo>
                  <a:pt x="242" y="176"/>
                </a:lnTo>
                <a:lnTo>
                  <a:pt x="242" y="126"/>
                </a:lnTo>
                <a:lnTo>
                  <a:pt x="242" y="124"/>
                </a:lnTo>
                <a:lnTo>
                  <a:pt x="240" y="4"/>
                </a:lnTo>
                <a:lnTo>
                  <a:pt x="236" y="4"/>
                </a:lnTo>
                <a:lnTo>
                  <a:pt x="228" y="4"/>
                </a:lnTo>
                <a:lnTo>
                  <a:pt x="210" y="4"/>
                </a:lnTo>
                <a:lnTo>
                  <a:pt x="188" y="4"/>
                </a:lnTo>
                <a:lnTo>
                  <a:pt x="158" y="4"/>
                </a:lnTo>
                <a:lnTo>
                  <a:pt x="122" y="2"/>
                </a:lnTo>
                <a:lnTo>
                  <a:pt x="120" y="2"/>
                </a:lnTo>
                <a:lnTo>
                  <a:pt x="90" y="2"/>
                </a:lnTo>
                <a:lnTo>
                  <a:pt x="84" y="2"/>
                </a:lnTo>
                <a:lnTo>
                  <a:pt x="68" y="2"/>
                </a:lnTo>
                <a:lnTo>
                  <a:pt x="60" y="2"/>
                </a:lnTo>
                <a:lnTo>
                  <a:pt x="54" y="2"/>
                </a:lnTo>
                <a:lnTo>
                  <a:pt x="50" y="2"/>
                </a:lnTo>
                <a:lnTo>
                  <a:pt x="46" y="2"/>
                </a:lnTo>
                <a:lnTo>
                  <a:pt x="44" y="2"/>
                </a:lnTo>
                <a:lnTo>
                  <a:pt x="38" y="2"/>
                </a:lnTo>
                <a:lnTo>
                  <a:pt x="30" y="2"/>
                </a:lnTo>
                <a:lnTo>
                  <a:pt x="10" y="0"/>
                </a:lnTo>
                <a:lnTo>
                  <a:pt x="4" y="0"/>
                </a:lnTo>
                <a:lnTo>
                  <a:pt x="4" y="16"/>
                </a:lnTo>
                <a:lnTo>
                  <a:pt x="4" y="34"/>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32"/>
          <p:cNvSpPr/>
          <p:nvPr/>
        </p:nvSpPr>
        <p:spPr>
          <a:xfrm>
            <a:off x="2397679" y="2497461"/>
            <a:ext cx="441067" cy="416867"/>
          </a:xfrm>
          <a:custGeom>
            <a:avLst/>
            <a:gdLst/>
            <a:ahLst/>
            <a:cxnLst/>
            <a:rect l="l" t="t" r="r" b="b"/>
            <a:pathLst>
              <a:path w="302" h="302" extrusionOk="0">
                <a:moveTo>
                  <a:pt x="0" y="302"/>
                </a:moveTo>
                <a:lnTo>
                  <a:pt x="16" y="302"/>
                </a:lnTo>
                <a:lnTo>
                  <a:pt x="34" y="302"/>
                </a:lnTo>
                <a:lnTo>
                  <a:pt x="114" y="302"/>
                </a:lnTo>
                <a:lnTo>
                  <a:pt x="124" y="302"/>
                </a:lnTo>
                <a:lnTo>
                  <a:pt x="156" y="302"/>
                </a:lnTo>
                <a:lnTo>
                  <a:pt x="198" y="302"/>
                </a:lnTo>
                <a:lnTo>
                  <a:pt x="198" y="294"/>
                </a:lnTo>
                <a:lnTo>
                  <a:pt x="282" y="296"/>
                </a:lnTo>
                <a:lnTo>
                  <a:pt x="298" y="296"/>
                </a:lnTo>
                <a:lnTo>
                  <a:pt x="302" y="126"/>
                </a:lnTo>
                <a:lnTo>
                  <a:pt x="302" y="34"/>
                </a:lnTo>
                <a:lnTo>
                  <a:pt x="302" y="16"/>
                </a:lnTo>
                <a:lnTo>
                  <a:pt x="302" y="0"/>
                </a:lnTo>
                <a:lnTo>
                  <a:pt x="296" y="0"/>
                </a:lnTo>
                <a:lnTo>
                  <a:pt x="246" y="0"/>
                </a:lnTo>
                <a:lnTo>
                  <a:pt x="240" y="0"/>
                </a:lnTo>
                <a:lnTo>
                  <a:pt x="220" y="0"/>
                </a:lnTo>
                <a:lnTo>
                  <a:pt x="216" y="0"/>
                </a:lnTo>
                <a:lnTo>
                  <a:pt x="212" y="0"/>
                </a:lnTo>
                <a:lnTo>
                  <a:pt x="202" y="0"/>
                </a:lnTo>
                <a:lnTo>
                  <a:pt x="202" y="2"/>
                </a:lnTo>
                <a:lnTo>
                  <a:pt x="196" y="2"/>
                </a:lnTo>
                <a:lnTo>
                  <a:pt x="166" y="2"/>
                </a:lnTo>
                <a:lnTo>
                  <a:pt x="152" y="2"/>
                </a:lnTo>
                <a:lnTo>
                  <a:pt x="62" y="2"/>
                </a:lnTo>
                <a:lnTo>
                  <a:pt x="46" y="2"/>
                </a:lnTo>
                <a:lnTo>
                  <a:pt x="42" y="2"/>
                </a:lnTo>
                <a:lnTo>
                  <a:pt x="32" y="2"/>
                </a:lnTo>
                <a:lnTo>
                  <a:pt x="0" y="2"/>
                </a:lnTo>
                <a:lnTo>
                  <a:pt x="2" y="24"/>
                </a:lnTo>
                <a:lnTo>
                  <a:pt x="0" y="302"/>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32"/>
          <p:cNvSpPr/>
          <p:nvPr/>
        </p:nvSpPr>
        <p:spPr>
          <a:xfrm>
            <a:off x="1530148" y="2243476"/>
            <a:ext cx="525775" cy="505209"/>
          </a:xfrm>
          <a:custGeom>
            <a:avLst/>
            <a:gdLst/>
            <a:ahLst/>
            <a:cxnLst/>
            <a:rect l="l" t="t" r="r" b="b"/>
            <a:pathLst>
              <a:path w="360" h="366" extrusionOk="0">
                <a:moveTo>
                  <a:pt x="178" y="364"/>
                </a:moveTo>
                <a:lnTo>
                  <a:pt x="266" y="366"/>
                </a:lnTo>
                <a:lnTo>
                  <a:pt x="284" y="366"/>
                </a:lnTo>
                <a:lnTo>
                  <a:pt x="286" y="300"/>
                </a:lnTo>
                <a:lnTo>
                  <a:pt x="286" y="276"/>
                </a:lnTo>
                <a:lnTo>
                  <a:pt x="298" y="276"/>
                </a:lnTo>
                <a:lnTo>
                  <a:pt x="314" y="276"/>
                </a:lnTo>
                <a:lnTo>
                  <a:pt x="314" y="230"/>
                </a:lnTo>
                <a:lnTo>
                  <a:pt x="330" y="230"/>
                </a:lnTo>
                <a:lnTo>
                  <a:pt x="332" y="186"/>
                </a:lnTo>
                <a:lnTo>
                  <a:pt x="358" y="186"/>
                </a:lnTo>
                <a:lnTo>
                  <a:pt x="358" y="36"/>
                </a:lnTo>
                <a:lnTo>
                  <a:pt x="360" y="6"/>
                </a:lnTo>
                <a:lnTo>
                  <a:pt x="272" y="4"/>
                </a:lnTo>
                <a:lnTo>
                  <a:pt x="226" y="4"/>
                </a:lnTo>
                <a:lnTo>
                  <a:pt x="184" y="2"/>
                </a:lnTo>
                <a:lnTo>
                  <a:pt x="138" y="2"/>
                </a:lnTo>
                <a:lnTo>
                  <a:pt x="94" y="0"/>
                </a:lnTo>
                <a:lnTo>
                  <a:pt x="6" y="0"/>
                </a:lnTo>
                <a:lnTo>
                  <a:pt x="2" y="256"/>
                </a:lnTo>
                <a:lnTo>
                  <a:pt x="0" y="360"/>
                </a:lnTo>
                <a:lnTo>
                  <a:pt x="90" y="362"/>
                </a:lnTo>
                <a:lnTo>
                  <a:pt x="178" y="364"/>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32"/>
          <p:cNvSpPr/>
          <p:nvPr/>
        </p:nvSpPr>
        <p:spPr>
          <a:xfrm>
            <a:off x="2050082" y="2914327"/>
            <a:ext cx="636772" cy="386498"/>
          </a:xfrm>
          <a:custGeom>
            <a:avLst/>
            <a:gdLst/>
            <a:ahLst/>
            <a:cxnLst/>
            <a:rect l="l" t="t" r="r" b="b"/>
            <a:pathLst>
              <a:path w="436" h="280" extrusionOk="0">
                <a:moveTo>
                  <a:pt x="132" y="268"/>
                </a:moveTo>
                <a:lnTo>
                  <a:pt x="236" y="278"/>
                </a:lnTo>
                <a:lnTo>
                  <a:pt x="308" y="280"/>
                </a:lnTo>
                <a:lnTo>
                  <a:pt x="312" y="228"/>
                </a:lnTo>
                <a:lnTo>
                  <a:pt x="352" y="222"/>
                </a:lnTo>
                <a:lnTo>
                  <a:pt x="358" y="222"/>
                </a:lnTo>
                <a:lnTo>
                  <a:pt x="358" y="62"/>
                </a:lnTo>
                <a:lnTo>
                  <a:pt x="396" y="60"/>
                </a:lnTo>
                <a:lnTo>
                  <a:pt x="418" y="60"/>
                </a:lnTo>
                <a:lnTo>
                  <a:pt x="420" y="60"/>
                </a:lnTo>
                <a:lnTo>
                  <a:pt x="434" y="60"/>
                </a:lnTo>
                <a:lnTo>
                  <a:pt x="434" y="46"/>
                </a:lnTo>
                <a:lnTo>
                  <a:pt x="434" y="42"/>
                </a:lnTo>
                <a:lnTo>
                  <a:pt x="434" y="40"/>
                </a:lnTo>
                <a:lnTo>
                  <a:pt x="436" y="0"/>
                </a:lnTo>
                <a:lnTo>
                  <a:pt x="394" y="0"/>
                </a:lnTo>
                <a:lnTo>
                  <a:pt x="362" y="0"/>
                </a:lnTo>
                <a:lnTo>
                  <a:pt x="352" y="0"/>
                </a:lnTo>
                <a:lnTo>
                  <a:pt x="272" y="0"/>
                </a:lnTo>
                <a:lnTo>
                  <a:pt x="254" y="0"/>
                </a:lnTo>
                <a:lnTo>
                  <a:pt x="238" y="0"/>
                </a:lnTo>
                <a:lnTo>
                  <a:pt x="202" y="0"/>
                </a:lnTo>
                <a:lnTo>
                  <a:pt x="200" y="0"/>
                </a:lnTo>
                <a:lnTo>
                  <a:pt x="194" y="0"/>
                </a:lnTo>
                <a:lnTo>
                  <a:pt x="176" y="0"/>
                </a:lnTo>
                <a:lnTo>
                  <a:pt x="152" y="0"/>
                </a:lnTo>
                <a:lnTo>
                  <a:pt x="134" y="0"/>
                </a:lnTo>
                <a:lnTo>
                  <a:pt x="94" y="0"/>
                </a:lnTo>
                <a:lnTo>
                  <a:pt x="90" y="0"/>
                </a:lnTo>
                <a:lnTo>
                  <a:pt x="90" y="16"/>
                </a:lnTo>
                <a:lnTo>
                  <a:pt x="84" y="16"/>
                </a:lnTo>
                <a:lnTo>
                  <a:pt x="30" y="16"/>
                </a:lnTo>
                <a:lnTo>
                  <a:pt x="0" y="16"/>
                </a:lnTo>
                <a:lnTo>
                  <a:pt x="0" y="60"/>
                </a:lnTo>
                <a:lnTo>
                  <a:pt x="0" y="90"/>
                </a:lnTo>
                <a:lnTo>
                  <a:pt x="0" y="106"/>
                </a:lnTo>
                <a:lnTo>
                  <a:pt x="0" y="140"/>
                </a:lnTo>
                <a:lnTo>
                  <a:pt x="0" y="152"/>
                </a:lnTo>
                <a:lnTo>
                  <a:pt x="2" y="164"/>
                </a:lnTo>
                <a:lnTo>
                  <a:pt x="2" y="194"/>
                </a:lnTo>
                <a:lnTo>
                  <a:pt x="0" y="204"/>
                </a:lnTo>
                <a:lnTo>
                  <a:pt x="132" y="202"/>
                </a:lnTo>
                <a:lnTo>
                  <a:pt x="132" y="268"/>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32"/>
          <p:cNvSpPr/>
          <p:nvPr/>
        </p:nvSpPr>
        <p:spPr>
          <a:xfrm>
            <a:off x="2765721" y="3527204"/>
            <a:ext cx="686429" cy="516251"/>
          </a:xfrm>
          <a:custGeom>
            <a:avLst/>
            <a:gdLst/>
            <a:ahLst/>
            <a:cxnLst/>
            <a:rect l="l" t="t" r="r" b="b"/>
            <a:pathLst>
              <a:path w="470" h="374" extrusionOk="0">
                <a:moveTo>
                  <a:pt x="432" y="368"/>
                </a:moveTo>
                <a:lnTo>
                  <a:pt x="432" y="340"/>
                </a:lnTo>
                <a:lnTo>
                  <a:pt x="432" y="338"/>
                </a:lnTo>
                <a:lnTo>
                  <a:pt x="448" y="336"/>
                </a:lnTo>
                <a:lnTo>
                  <a:pt x="460" y="338"/>
                </a:lnTo>
                <a:lnTo>
                  <a:pt x="460" y="330"/>
                </a:lnTo>
                <a:lnTo>
                  <a:pt x="460" y="320"/>
                </a:lnTo>
                <a:lnTo>
                  <a:pt x="462" y="314"/>
                </a:lnTo>
                <a:lnTo>
                  <a:pt x="460" y="310"/>
                </a:lnTo>
                <a:lnTo>
                  <a:pt x="464" y="208"/>
                </a:lnTo>
                <a:lnTo>
                  <a:pt x="464" y="206"/>
                </a:lnTo>
                <a:lnTo>
                  <a:pt x="468" y="114"/>
                </a:lnTo>
                <a:lnTo>
                  <a:pt x="470" y="40"/>
                </a:lnTo>
                <a:lnTo>
                  <a:pt x="460" y="36"/>
                </a:lnTo>
                <a:lnTo>
                  <a:pt x="394" y="36"/>
                </a:lnTo>
                <a:lnTo>
                  <a:pt x="394" y="40"/>
                </a:lnTo>
                <a:lnTo>
                  <a:pt x="350" y="36"/>
                </a:lnTo>
                <a:lnTo>
                  <a:pt x="252" y="32"/>
                </a:lnTo>
                <a:lnTo>
                  <a:pt x="242" y="32"/>
                </a:lnTo>
                <a:lnTo>
                  <a:pt x="242" y="12"/>
                </a:lnTo>
                <a:lnTo>
                  <a:pt x="104" y="4"/>
                </a:lnTo>
                <a:lnTo>
                  <a:pt x="28" y="0"/>
                </a:lnTo>
                <a:lnTo>
                  <a:pt x="24" y="50"/>
                </a:lnTo>
                <a:lnTo>
                  <a:pt x="18" y="156"/>
                </a:lnTo>
                <a:lnTo>
                  <a:pt x="10" y="310"/>
                </a:lnTo>
                <a:lnTo>
                  <a:pt x="6" y="310"/>
                </a:lnTo>
                <a:lnTo>
                  <a:pt x="6" y="314"/>
                </a:lnTo>
                <a:lnTo>
                  <a:pt x="0" y="348"/>
                </a:lnTo>
                <a:lnTo>
                  <a:pt x="28" y="350"/>
                </a:lnTo>
                <a:lnTo>
                  <a:pt x="36" y="350"/>
                </a:lnTo>
                <a:lnTo>
                  <a:pt x="82" y="352"/>
                </a:lnTo>
                <a:lnTo>
                  <a:pt x="106" y="354"/>
                </a:lnTo>
                <a:lnTo>
                  <a:pt x="190" y="362"/>
                </a:lnTo>
                <a:lnTo>
                  <a:pt x="218" y="362"/>
                </a:lnTo>
                <a:lnTo>
                  <a:pt x="244" y="364"/>
                </a:lnTo>
                <a:lnTo>
                  <a:pt x="252" y="360"/>
                </a:lnTo>
                <a:lnTo>
                  <a:pt x="288" y="362"/>
                </a:lnTo>
                <a:lnTo>
                  <a:pt x="288" y="366"/>
                </a:lnTo>
                <a:lnTo>
                  <a:pt x="294" y="366"/>
                </a:lnTo>
                <a:lnTo>
                  <a:pt x="310" y="368"/>
                </a:lnTo>
                <a:lnTo>
                  <a:pt x="320" y="368"/>
                </a:lnTo>
                <a:lnTo>
                  <a:pt x="336" y="370"/>
                </a:lnTo>
                <a:lnTo>
                  <a:pt x="340" y="370"/>
                </a:lnTo>
                <a:lnTo>
                  <a:pt x="352" y="370"/>
                </a:lnTo>
                <a:lnTo>
                  <a:pt x="376" y="372"/>
                </a:lnTo>
                <a:lnTo>
                  <a:pt x="378" y="372"/>
                </a:lnTo>
                <a:lnTo>
                  <a:pt x="430" y="374"/>
                </a:lnTo>
                <a:lnTo>
                  <a:pt x="430" y="372"/>
                </a:lnTo>
                <a:lnTo>
                  <a:pt x="432" y="368"/>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2"/>
          <p:cNvSpPr/>
          <p:nvPr/>
        </p:nvSpPr>
        <p:spPr>
          <a:xfrm>
            <a:off x="2239946" y="3284261"/>
            <a:ext cx="572512" cy="458277"/>
          </a:xfrm>
          <a:custGeom>
            <a:avLst/>
            <a:gdLst/>
            <a:ahLst/>
            <a:cxnLst/>
            <a:rect l="l" t="t" r="r" b="b"/>
            <a:pathLst>
              <a:path w="392" h="332" extrusionOk="0">
                <a:moveTo>
                  <a:pt x="392" y="98"/>
                </a:moveTo>
                <a:lnTo>
                  <a:pt x="390" y="98"/>
                </a:lnTo>
                <a:lnTo>
                  <a:pt x="250" y="90"/>
                </a:lnTo>
                <a:lnTo>
                  <a:pt x="250" y="72"/>
                </a:lnTo>
                <a:lnTo>
                  <a:pt x="254" y="34"/>
                </a:lnTo>
                <a:lnTo>
                  <a:pt x="176" y="28"/>
                </a:lnTo>
                <a:lnTo>
                  <a:pt x="178" y="12"/>
                </a:lnTo>
                <a:lnTo>
                  <a:pt x="106" y="10"/>
                </a:lnTo>
                <a:lnTo>
                  <a:pt x="2" y="0"/>
                </a:lnTo>
                <a:lnTo>
                  <a:pt x="0" y="64"/>
                </a:lnTo>
                <a:lnTo>
                  <a:pt x="2" y="80"/>
                </a:lnTo>
                <a:lnTo>
                  <a:pt x="0" y="206"/>
                </a:lnTo>
                <a:lnTo>
                  <a:pt x="58" y="208"/>
                </a:lnTo>
                <a:lnTo>
                  <a:pt x="60" y="314"/>
                </a:lnTo>
                <a:lnTo>
                  <a:pt x="140" y="318"/>
                </a:lnTo>
                <a:lnTo>
                  <a:pt x="240" y="322"/>
                </a:lnTo>
                <a:lnTo>
                  <a:pt x="378" y="332"/>
                </a:lnTo>
                <a:lnTo>
                  <a:pt x="384" y="226"/>
                </a:lnTo>
                <a:lnTo>
                  <a:pt x="388" y="176"/>
                </a:lnTo>
                <a:lnTo>
                  <a:pt x="390" y="160"/>
                </a:lnTo>
                <a:lnTo>
                  <a:pt x="392" y="98"/>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2"/>
          <p:cNvSpPr/>
          <p:nvPr/>
        </p:nvSpPr>
        <p:spPr>
          <a:xfrm>
            <a:off x="1366573" y="3143465"/>
            <a:ext cx="566670" cy="447234"/>
          </a:xfrm>
          <a:custGeom>
            <a:avLst/>
            <a:gdLst/>
            <a:ahLst/>
            <a:cxnLst/>
            <a:rect l="l" t="t" r="r" b="b"/>
            <a:pathLst>
              <a:path w="388" h="324" extrusionOk="0">
                <a:moveTo>
                  <a:pt x="34" y="276"/>
                </a:moveTo>
                <a:lnTo>
                  <a:pt x="46" y="278"/>
                </a:lnTo>
                <a:lnTo>
                  <a:pt x="110" y="282"/>
                </a:lnTo>
                <a:lnTo>
                  <a:pt x="112" y="282"/>
                </a:lnTo>
                <a:lnTo>
                  <a:pt x="180" y="288"/>
                </a:lnTo>
                <a:lnTo>
                  <a:pt x="180" y="302"/>
                </a:lnTo>
                <a:lnTo>
                  <a:pt x="178" y="304"/>
                </a:lnTo>
                <a:lnTo>
                  <a:pt x="362" y="324"/>
                </a:lnTo>
                <a:lnTo>
                  <a:pt x="388" y="38"/>
                </a:lnTo>
                <a:lnTo>
                  <a:pt x="388" y="32"/>
                </a:lnTo>
                <a:lnTo>
                  <a:pt x="112" y="8"/>
                </a:lnTo>
                <a:lnTo>
                  <a:pt x="110" y="6"/>
                </a:lnTo>
                <a:lnTo>
                  <a:pt x="110" y="0"/>
                </a:lnTo>
                <a:lnTo>
                  <a:pt x="84" y="4"/>
                </a:lnTo>
                <a:lnTo>
                  <a:pt x="62" y="2"/>
                </a:lnTo>
                <a:lnTo>
                  <a:pt x="20" y="2"/>
                </a:lnTo>
                <a:lnTo>
                  <a:pt x="20" y="56"/>
                </a:lnTo>
                <a:lnTo>
                  <a:pt x="14" y="56"/>
                </a:lnTo>
                <a:lnTo>
                  <a:pt x="14" y="150"/>
                </a:lnTo>
                <a:lnTo>
                  <a:pt x="10" y="152"/>
                </a:lnTo>
                <a:lnTo>
                  <a:pt x="10" y="232"/>
                </a:lnTo>
                <a:lnTo>
                  <a:pt x="6" y="228"/>
                </a:lnTo>
                <a:lnTo>
                  <a:pt x="0" y="274"/>
                </a:lnTo>
                <a:lnTo>
                  <a:pt x="26" y="276"/>
                </a:lnTo>
                <a:lnTo>
                  <a:pt x="34" y="276"/>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32"/>
          <p:cNvSpPr/>
          <p:nvPr/>
        </p:nvSpPr>
        <p:spPr>
          <a:xfrm>
            <a:off x="2806615" y="3102055"/>
            <a:ext cx="648456" cy="480363"/>
          </a:xfrm>
          <a:custGeom>
            <a:avLst/>
            <a:gdLst/>
            <a:ahLst/>
            <a:cxnLst/>
            <a:rect l="l" t="t" r="r" b="b"/>
            <a:pathLst>
              <a:path w="444" h="348" extrusionOk="0">
                <a:moveTo>
                  <a:pt x="188" y="24"/>
                </a:moveTo>
                <a:lnTo>
                  <a:pt x="158" y="24"/>
                </a:lnTo>
                <a:lnTo>
                  <a:pt x="100" y="24"/>
                </a:lnTo>
                <a:lnTo>
                  <a:pt x="82" y="24"/>
                </a:lnTo>
                <a:lnTo>
                  <a:pt x="84" y="54"/>
                </a:lnTo>
                <a:lnTo>
                  <a:pt x="92" y="54"/>
                </a:lnTo>
                <a:lnTo>
                  <a:pt x="80" y="238"/>
                </a:lnTo>
                <a:lnTo>
                  <a:pt x="48" y="236"/>
                </a:lnTo>
                <a:lnTo>
                  <a:pt x="44" y="236"/>
                </a:lnTo>
                <a:lnTo>
                  <a:pt x="30" y="234"/>
                </a:lnTo>
                <a:lnTo>
                  <a:pt x="4" y="230"/>
                </a:lnTo>
                <a:lnTo>
                  <a:pt x="2" y="292"/>
                </a:lnTo>
                <a:lnTo>
                  <a:pt x="0" y="308"/>
                </a:lnTo>
                <a:lnTo>
                  <a:pt x="76" y="312"/>
                </a:lnTo>
                <a:lnTo>
                  <a:pt x="214" y="320"/>
                </a:lnTo>
                <a:lnTo>
                  <a:pt x="214" y="340"/>
                </a:lnTo>
                <a:lnTo>
                  <a:pt x="224" y="340"/>
                </a:lnTo>
                <a:lnTo>
                  <a:pt x="322" y="344"/>
                </a:lnTo>
                <a:lnTo>
                  <a:pt x="366" y="348"/>
                </a:lnTo>
                <a:lnTo>
                  <a:pt x="366" y="344"/>
                </a:lnTo>
                <a:lnTo>
                  <a:pt x="432" y="344"/>
                </a:lnTo>
                <a:lnTo>
                  <a:pt x="436" y="236"/>
                </a:lnTo>
                <a:lnTo>
                  <a:pt x="438" y="216"/>
                </a:lnTo>
                <a:lnTo>
                  <a:pt x="438" y="200"/>
                </a:lnTo>
                <a:lnTo>
                  <a:pt x="438" y="182"/>
                </a:lnTo>
                <a:lnTo>
                  <a:pt x="438" y="168"/>
                </a:lnTo>
                <a:lnTo>
                  <a:pt x="438" y="154"/>
                </a:lnTo>
                <a:lnTo>
                  <a:pt x="440" y="138"/>
                </a:lnTo>
                <a:lnTo>
                  <a:pt x="440" y="128"/>
                </a:lnTo>
                <a:lnTo>
                  <a:pt x="440" y="124"/>
                </a:lnTo>
                <a:lnTo>
                  <a:pt x="440" y="122"/>
                </a:lnTo>
                <a:lnTo>
                  <a:pt x="444" y="0"/>
                </a:lnTo>
                <a:lnTo>
                  <a:pt x="412" y="6"/>
                </a:lnTo>
                <a:lnTo>
                  <a:pt x="322" y="18"/>
                </a:lnTo>
                <a:lnTo>
                  <a:pt x="292" y="22"/>
                </a:lnTo>
                <a:lnTo>
                  <a:pt x="188" y="24"/>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32"/>
          <p:cNvSpPr/>
          <p:nvPr/>
        </p:nvSpPr>
        <p:spPr>
          <a:xfrm>
            <a:off x="1772590" y="3759102"/>
            <a:ext cx="514091" cy="596311"/>
          </a:xfrm>
          <a:custGeom>
            <a:avLst/>
            <a:gdLst/>
            <a:ahLst/>
            <a:cxnLst/>
            <a:rect l="l" t="t" r="r" b="b"/>
            <a:pathLst>
              <a:path w="352" h="432" extrusionOk="0">
                <a:moveTo>
                  <a:pt x="328" y="194"/>
                </a:moveTo>
                <a:lnTo>
                  <a:pt x="326" y="192"/>
                </a:lnTo>
                <a:lnTo>
                  <a:pt x="326" y="188"/>
                </a:lnTo>
                <a:lnTo>
                  <a:pt x="326" y="184"/>
                </a:lnTo>
                <a:lnTo>
                  <a:pt x="326" y="176"/>
                </a:lnTo>
                <a:lnTo>
                  <a:pt x="322" y="172"/>
                </a:lnTo>
                <a:lnTo>
                  <a:pt x="320" y="168"/>
                </a:lnTo>
                <a:lnTo>
                  <a:pt x="316" y="162"/>
                </a:lnTo>
                <a:lnTo>
                  <a:pt x="314" y="148"/>
                </a:lnTo>
                <a:lnTo>
                  <a:pt x="314" y="136"/>
                </a:lnTo>
                <a:lnTo>
                  <a:pt x="310" y="124"/>
                </a:lnTo>
                <a:lnTo>
                  <a:pt x="308" y="118"/>
                </a:lnTo>
                <a:lnTo>
                  <a:pt x="304" y="108"/>
                </a:lnTo>
                <a:lnTo>
                  <a:pt x="306" y="106"/>
                </a:lnTo>
                <a:lnTo>
                  <a:pt x="308" y="104"/>
                </a:lnTo>
                <a:lnTo>
                  <a:pt x="312" y="96"/>
                </a:lnTo>
                <a:lnTo>
                  <a:pt x="312" y="92"/>
                </a:lnTo>
                <a:lnTo>
                  <a:pt x="308" y="82"/>
                </a:lnTo>
                <a:lnTo>
                  <a:pt x="308" y="72"/>
                </a:lnTo>
                <a:lnTo>
                  <a:pt x="308" y="64"/>
                </a:lnTo>
                <a:lnTo>
                  <a:pt x="346" y="66"/>
                </a:lnTo>
                <a:lnTo>
                  <a:pt x="352" y="4"/>
                </a:lnTo>
                <a:lnTo>
                  <a:pt x="296" y="2"/>
                </a:lnTo>
                <a:lnTo>
                  <a:pt x="220" y="0"/>
                </a:lnTo>
                <a:lnTo>
                  <a:pt x="120" y="0"/>
                </a:lnTo>
                <a:lnTo>
                  <a:pt x="110" y="104"/>
                </a:lnTo>
                <a:lnTo>
                  <a:pt x="116" y="104"/>
                </a:lnTo>
                <a:lnTo>
                  <a:pt x="114" y="110"/>
                </a:lnTo>
                <a:lnTo>
                  <a:pt x="86" y="204"/>
                </a:lnTo>
                <a:lnTo>
                  <a:pt x="82" y="228"/>
                </a:lnTo>
                <a:lnTo>
                  <a:pt x="76" y="246"/>
                </a:lnTo>
                <a:lnTo>
                  <a:pt x="68" y="284"/>
                </a:lnTo>
                <a:lnTo>
                  <a:pt x="60" y="308"/>
                </a:lnTo>
                <a:lnTo>
                  <a:pt x="50" y="354"/>
                </a:lnTo>
                <a:lnTo>
                  <a:pt x="4" y="350"/>
                </a:lnTo>
                <a:lnTo>
                  <a:pt x="0" y="406"/>
                </a:lnTo>
                <a:lnTo>
                  <a:pt x="22" y="408"/>
                </a:lnTo>
                <a:lnTo>
                  <a:pt x="178" y="424"/>
                </a:lnTo>
                <a:lnTo>
                  <a:pt x="312" y="432"/>
                </a:lnTo>
                <a:lnTo>
                  <a:pt x="314" y="396"/>
                </a:lnTo>
                <a:lnTo>
                  <a:pt x="322" y="310"/>
                </a:lnTo>
                <a:lnTo>
                  <a:pt x="314" y="202"/>
                </a:lnTo>
                <a:lnTo>
                  <a:pt x="328" y="194"/>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32"/>
          <p:cNvSpPr/>
          <p:nvPr/>
        </p:nvSpPr>
        <p:spPr>
          <a:xfrm>
            <a:off x="2067608" y="5067676"/>
            <a:ext cx="695192" cy="356131"/>
          </a:xfrm>
          <a:custGeom>
            <a:avLst/>
            <a:gdLst/>
            <a:ahLst/>
            <a:cxnLst/>
            <a:rect l="l" t="t" r="r" b="b"/>
            <a:pathLst>
              <a:path w="476" h="258" extrusionOk="0">
                <a:moveTo>
                  <a:pt x="462" y="214"/>
                </a:moveTo>
                <a:lnTo>
                  <a:pt x="464" y="204"/>
                </a:lnTo>
                <a:lnTo>
                  <a:pt x="466" y="144"/>
                </a:lnTo>
                <a:lnTo>
                  <a:pt x="468" y="122"/>
                </a:lnTo>
                <a:lnTo>
                  <a:pt x="472" y="84"/>
                </a:lnTo>
                <a:lnTo>
                  <a:pt x="472" y="76"/>
                </a:lnTo>
                <a:lnTo>
                  <a:pt x="476" y="30"/>
                </a:lnTo>
                <a:lnTo>
                  <a:pt x="462" y="30"/>
                </a:lnTo>
                <a:lnTo>
                  <a:pt x="432" y="28"/>
                </a:lnTo>
                <a:lnTo>
                  <a:pt x="370" y="24"/>
                </a:lnTo>
                <a:lnTo>
                  <a:pt x="358" y="22"/>
                </a:lnTo>
                <a:lnTo>
                  <a:pt x="328" y="20"/>
                </a:lnTo>
                <a:lnTo>
                  <a:pt x="312" y="20"/>
                </a:lnTo>
                <a:lnTo>
                  <a:pt x="310" y="20"/>
                </a:lnTo>
                <a:lnTo>
                  <a:pt x="72" y="2"/>
                </a:lnTo>
                <a:lnTo>
                  <a:pt x="28" y="0"/>
                </a:lnTo>
                <a:lnTo>
                  <a:pt x="0" y="146"/>
                </a:lnTo>
                <a:lnTo>
                  <a:pt x="56" y="148"/>
                </a:lnTo>
                <a:lnTo>
                  <a:pt x="62" y="160"/>
                </a:lnTo>
                <a:lnTo>
                  <a:pt x="76" y="168"/>
                </a:lnTo>
                <a:lnTo>
                  <a:pt x="82" y="178"/>
                </a:lnTo>
                <a:lnTo>
                  <a:pt x="88" y="182"/>
                </a:lnTo>
                <a:lnTo>
                  <a:pt x="90" y="188"/>
                </a:lnTo>
                <a:lnTo>
                  <a:pt x="110" y="188"/>
                </a:lnTo>
                <a:lnTo>
                  <a:pt x="118" y="190"/>
                </a:lnTo>
                <a:lnTo>
                  <a:pt x="122" y="206"/>
                </a:lnTo>
                <a:lnTo>
                  <a:pt x="128" y="210"/>
                </a:lnTo>
                <a:lnTo>
                  <a:pt x="134" y="214"/>
                </a:lnTo>
                <a:lnTo>
                  <a:pt x="136" y="218"/>
                </a:lnTo>
                <a:lnTo>
                  <a:pt x="134" y="230"/>
                </a:lnTo>
                <a:lnTo>
                  <a:pt x="140" y="238"/>
                </a:lnTo>
                <a:lnTo>
                  <a:pt x="134" y="242"/>
                </a:lnTo>
                <a:lnTo>
                  <a:pt x="136" y="244"/>
                </a:lnTo>
                <a:lnTo>
                  <a:pt x="176" y="248"/>
                </a:lnTo>
                <a:lnTo>
                  <a:pt x="270" y="250"/>
                </a:lnTo>
                <a:lnTo>
                  <a:pt x="300" y="250"/>
                </a:lnTo>
                <a:lnTo>
                  <a:pt x="384" y="254"/>
                </a:lnTo>
                <a:lnTo>
                  <a:pt x="460" y="258"/>
                </a:lnTo>
                <a:lnTo>
                  <a:pt x="462" y="226"/>
                </a:lnTo>
                <a:lnTo>
                  <a:pt x="462" y="214"/>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32"/>
          <p:cNvSpPr/>
          <p:nvPr/>
        </p:nvSpPr>
        <p:spPr>
          <a:xfrm>
            <a:off x="2210735" y="4187011"/>
            <a:ext cx="616326" cy="496927"/>
          </a:xfrm>
          <a:custGeom>
            <a:avLst/>
            <a:gdLst/>
            <a:ahLst/>
            <a:cxnLst/>
            <a:rect l="l" t="t" r="r" b="b"/>
            <a:pathLst>
              <a:path w="422" h="360" extrusionOk="0">
                <a:moveTo>
                  <a:pt x="334" y="262"/>
                </a:moveTo>
                <a:lnTo>
                  <a:pt x="334" y="240"/>
                </a:lnTo>
                <a:lnTo>
                  <a:pt x="342" y="170"/>
                </a:lnTo>
                <a:lnTo>
                  <a:pt x="340" y="170"/>
                </a:lnTo>
                <a:lnTo>
                  <a:pt x="350" y="22"/>
                </a:lnTo>
                <a:lnTo>
                  <a:pt x="182" y="8"/>
                </a:lnTo>
                <a:lnTo>
                  <a:pt x="66" y="4"/>
                </a:lnTo>
                <a:lnTo>
                  <a:pt x="22" y="0"/>
                </a:lnTo>
                <a:lnTo>
                  <a:pt x="14" y="86"/>
                </a:lnTo>
                <a:lnTo>
                  <a:pt x="12" y="122"/>
                </a:lnTo>
                <a:lnTo>
                  <a:pt x="0" y="306"/>
                </a:lnTo>
                <a:lnTo>
                  <a:pt x="134" y="316"/>
                </a:lnTo>
                <a:lnTo>
                  <a:pt x="216" y="318"/>
                </a:lnTo>
                <a:lnTo>
                  <a:pt x="220" y="318"/>
                </a:lnTo>
                <a:lnTo>
                  <a:pt x="224" y="318"/>
                </a:lnTo>
                <a:lnTo>
                  <a:pt x="228" y="324"/>
                </a:lnTo>
                <a:lnTo>
                  <a:pt x="228" y="332"/>
                </a:lnTo>
                <a:lnTo>
                  <a:pt x="226" y="334"/>
                </a:lnTo>
                <a:lnTo>
                  <a:pt x="220" y="334"/>
                </a:lnTo>
                <a:lnTo>
                  <a:pt x="218" y="334"/>
                </a:lnTo>
                <a:lnTo>
                  <a:pt x="216" y="334"/>
                </a:lnTo>
                <a:lnTo>
                  <a:pt x="216" y="338"/>
                </a:lnTo>
                <a:lnTo>
                  <a:pt x="214" y="338"/>
                </a:lnTo>
                <a:lnTo>
                  <a:pt x="212" y="342"/>
                </a:lnTo>
                <a:lnTo>
                  <a:pt x="212" y="346"/>
                </a:lnTo>
                <a:lnTo>
                  <a:pt x="232" y="346"/>
                </a:lnTo>
                <a:lnTo>
                  <a:pt x="276" y="350"/>
                </a:lnTo>
                <a:lnTo>
                  <a:pt x="282" y="350"/>
                </a:lnTo>
                <a:lnTo>
                  <a:pt x="294" y="350"/>
                </a:lnTo>
                <a:lnTo>
                  <a:pt x="296" y="350"/>
                </a:lnTo>
                <a:lnTo>
                  <a:pt x="302" y="352"/>
                </a:lnTo>
                <a:lnTo>
                  <a:pt x="326" y="352"/>
                </a:lnTo>
                <a:lnTo>
                  <a:pt x="328" y="352"/>
                </a:lnTo>
                <a:lnTo>
                  <a:pt x="346" y="354"/>
                </a:lnTo>
                <a:lnTo>
                  <a:pt x="348" y="354"/>
                </a:lnTo>
                <a:lnTo>
                  <a:pt x="414" y="360"/>
                </a:lnTo>
                <a:lnTo>
                  <a:pt x="416" y="328"/>
                </a:lnTo>
                <a:lnTo>
                  <a:pt x="416" y="326"/>
                </a:lnTo>
                <a:lnTo>
                  <a:pt x="418" y="322"/>
                </a:lnTo>
                <a:lnTo>
                  <a:pt x="418" y="316"/>
                </a:lnTo>
                <a:lnTo>
                  <a:pt x="422" y="270"/>
                </a:lnTo>
                <a:lnTo>
                  <a:pt x="348" y="262"/>
                </a:lnTo>
                <a:lnTo>
                  <a:pt x="334" y="262"/>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32"/>
          <p:cNvSpPr/>
          <p:nvPr/>
        </p:nvSpPr>
        <p:spPr>
          <a:xfrm>
            <a:off x="475675" y="3110336"/>
            <a:ext cx="5842" cy="187728"/>
          </a:xfrm>
          <a:custGeom>
            <a:avLst/>
            <a:gdLst/>
            <a:ahLst/>
            <a:cxnLst/>
            <a:rect l="l" t="t" r="r" b="b"/>
            <a:pathLst>
              <a:path w="4" h="136" extrusionOk="0">
                <a:moveTo>
                  <a:pt x="0" y="136"/>
                </a:moveTo>
                <a:lnTo>
                  <a:pt x="0" y="136"/>
                </a:lnTo>
                <a:lnTo>
                  <a:pt x="4" y="0"/>
                </a:lnTo>
                <a:lnTo>
                  <a:pt x="0" y="136"/>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32"/>
          <p:cNvSpPr/>
          <p:nvPr/>
        </p:nvSpPr>
        <p:spPr>
          <a:xfrm>
            <a:off x="499045" y="2221391"/>
            <a:ext cx="2921" cy="33129"/>
          </a:xfrm>
          <a:custGeom>
            <a:avLst/>
            <a:gdLst/>
            <a:ahLst/>
            <a:cxnLst/>
            <a:rect l="l" t="t" r="r" b="b"/>
            <a:pathLst>
              <a:path w="2" h="24" extrusionOk="0">
                <a:moveTo>
                  <a:pt x="0" y="0"/>
                </a:moveTo>
                <a:lnTo>
                  <a:pt x="0" y="6"/>
                </a:lnTo>
                <a:lnTo>
                  <a:pt x="0" y="8"/>
                </a:lnTo>
                <a:lnTo>
                  <a:pt x="0" y="22"/>
                </a:lnTo>
                <a:lnTo>
                  <a:pt x="0" y="24"/>
                </a:lnTo>
                <a:lnTo>
                  <a:pt x="2" y="0"/>
                </a:lnTo>
                <a:lnTo>
                  <a:pt x="0" y="0"/>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32"/>
          <p:cNvSpPr/>
          <p:nvPr/>
        </p:nvSpPr>
        <p:spPr>
          <a:xfrm>
            <a:off x="2698538" y="4004805"/>
            <a:ext cx="549143" cy="554901"/>
          </a:xfrm>
          <a:custGeom>
            <a:avLst/>
            <a:gdLst/>
            <a:ahLst/>
            <a:cxnLst/>
            <a:rect l="l" t="t" r="r" b="b"/>
            <a:pathLst>
              <a:path w="376" h="402" extrusionOk="0">
                <a:moveTo>
                  <a:pt x="264" y="16"/>
                </a:moveTo>
                <a:lnTo>
                  <a:pt x="236" y="16"/>
                </a:lnTo>
                <a:lnTo>
                  <a:pt x="152" y="8"/>
                </a:lnTo>
                <a:lnTo>
                  <a:pt x="128" y="6"/>
                </a:lnTo>
                <a:lnTo>
                  <a:pt x="82" y="4"/>
                </a:lnTo>
                <a:lnTo>
                  <a:pt x="74" y="4"/>
                </a:lnTo>
                <a:lnTo>
                  <a:pt x="46" y="2"/>
                </a:lnTo>
                <a:lnTo>
                  <a:pt x="24" y="0"/>
                </a:lnTo>
                <a:lnTo>
                  <a:pt x="24" y="30"/>
                </a:lnTo>
                <a:lnTo>
                  <a:pt x="38" y="32"/>
                </a:lnTo>
                <a:lnTo>
                  <a:pt x="36" y="82"/>
                </a:lnTo>
                <a:lnTo>
                  <a:pt x="32" y="122"/>
                </a:lnTo>
                <a:lnTo>
                  <a:pt x="18" y="122"/>
                </a:lnTo>
                <a:lnTo>
                  <a:pt x="16" y="154"/>
                </a:lnTo>
                <a:lnTo>
                  <a:pt x="6" y="302"/>
                </a:lnTo>
                <a:lnTo>
                  <a:pt x="8" y="302"/>
                </a:lnTo>
                <a:lnTo>
                  <a:pt x="0" y="372"/>
                </a:lnTo>
                <a:lnTo>
                  <a:pt x="0" y="394"/>
                </a:lnTo>
                <a:lnTo>
                  <a:pt x="14" y="394"/>
                </a:lnTo>
                <a:lnTo>
                  <a:pt x="88" y="402"/>
                </a:lnTo>
                <a:lnTo>
                  <a:pt x="88" y="386"/>
                </a:lnTo>
                <a:lnTo>
                  <a:pt x="176" y="392"/>
                </a:lnTo>
                <a:lnTo>
                  <a:pt x="176" y="346"/>
                </a:lnTo>
                <a:lnTo>
                  <a:pt x="272" y="350"/>
                </a:lnTo>
                <a:lnTo>
                  <a:pt x="278" y="292"/>
                </a:lnTo>
                <a:lnTo>
                  <a:pt x="336" y="296"/>
                </a:lnTo>
                <a:lnTo>
                  <a:pt x="366" y="298"/>
                </a:lnTo>
                <a:lnTo>
                  <a:pt x="376" y="206"/>
                </a:lnTo>
                <a:lnTo>
                  <a:pt x="360" y="206"/>
                </a:lnTo>
                <a:lnTo>
                  <a:pt x="346" y="204"/>
                </a:lnTo>
                <a:lnTo>
                  <a:pt x="348" y="180"/>
                </a:lnTo>
                <a:lnTo>
                  <a:pt x="352" y="112"/>
                </a:lnTo>
                <a:lnTo>
                  <a:pt x="290" y="110"/>
                </a:lnTo>
                <a:lnTo>
                  <a:pt x="292" y="88"/>
                </a:lnTo>
                <a:lnTo>
                  <a:pt x="294" y="48"/>
                </a:lnTo>
                <a:lnTo>
                  <a:pt x="296" y="38"/>
                </a:lnTo>
                <a:lnTo>
                  <a:pt x="296" y="30"/>
                </a:lnTo>
                <a:lnTo>
                  <a:pt x="296" y="20"/>
                </a:lnTo>
                <a:lnTo>
                  <a:pt x="298" y="20"/>
                </a:lnTo>
                <a:lnTo>
                  <a:pt x="298" y="14"/>
                </a:lnTo>
                <a:lnTo>
                  <a:pt x="290" y="18"/>
                </a:lnTo>
                <a:lnTo>
                  <a:pt x="264" y="16"/>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32"/>
          <p:cNvSpPr/>
          <p:nvPr/>
        </p:nvSpPr>
        <p:spPr>
          <a:xfrm>
            <a:off x="2496991" y="2903284"/>
            <a:ext cx="455672" cy="527295"/>
          </a:xfrm>
          <a:custGeom>
            <a:avLst/>
            <a:gdLst/>
            <a:ahLst/>
            <a:cxnLst/>
            <a:rect l="l" t="t" r="r" b="b"/>
            <a:pathLst>
              <a:path w="312" h="382" extrusionOk="0">
                <a:moveTo>
                  <a:pt x="128" y="50"/>
                </a:moveTo>
                <a:lnTo>
                  <a:pt x="128" y="54"/>
                </a:lnTo>
                <a:lnTo>
                  <a:pt x="128" y="68"/>
                </a:lnTo>
                <a:lnTo>
                  <a:pt x="114" y="68"/>
                </a:lnTo>
                <a:lnTo>
                  <a:pt x="112" y="68"/>
                </a:lnTo>
                <a:lnTo>
                  <a:pt x="90" y="68"/>
                </a:lnTo>
                <a:lnTo>
                  <a:pt x="52" y="70"/>
                </a:lnTo>
                <a:lnTo>
                  <a:pt x="52" y="230"/>
                </a:lnTo>
                <a:lnTo>
                  <a:pt x="46" y="230"/>
                </a:lnTo>
                <a:lnTo>
                  <a:pt x="6" y="236"/>
                </a:lnTo>
                <a:lnTo>
                  <a:pt x="2" y="288"/>
                </a:lnTo>
                <a:lnTo>
                  <a:pt x="0" y="304"/>
                </a:lnTo>
                <a:lnTo>
                  <a:pt x="78" y="310"/>
                </a:lnTo>
                <a:lnTo>
                  <a:pt x="74" y="348"/>
                </a:lnTo>
                <a:lnTo>
                  <a:pt x="74" y="366"/>
                </a:lnTo>
                <a:lnTo>
                  <a:pt x="214" y="374"/>
                </a:lnTo>
                <a:lnTo>
                  <a:pt x="216" y="374"/>
                </a:lnTo>
                <a:lnTo>
                  <a:pt x="242" y="378"/>
                </a:lnTo>
                <a:lnTo>
                  <a:pt x="256" y="380"/>
                </a:lnTo>
                <a:lnTo>
                  <a:pt x="260" y="380"/>
                </a:lnTo>
                <a:lnTo>
                  <a:pt x="292" y="382"/>
                </a:lnTo>
                <a:lnTo>
                  <a:pt x="304" y="198"/>
                </a:lnTo>
                <a:lnTo>
                  <a:pt x="296" y="198"/>
                </a:lnTo>
                <a:lnTo>
                  <a:pt x="294" y="168"/>
                </a:lnTo>
                <a:lnTo>
                  <a:pt x="312" y="168"/>
                </a:lnTo>
                <a:lnTo>
                  <a:pt x="310" y="152"/>
                </a:lnTo>
                <a:lnTo>
                  <a:pt x="310" y="150"/>
                </a:lnTo>
                <a:lnTo>
                  <a:pt x="310" y="132"/>
                </a:lnTo>
                <a:lnTo>
                  <a:pt x="310" y="92"/>
                </a:lnTo>
                <a:lnTo>
                  <a:pt x="310" y="80"/>
                </a:lnTo>
                <a:lnTo>
                  <a:pt x="294" y="80"/>
                </a:lnTo>
                <a:lnTo>
                  <a:pt x="294" y="54"/>
                </a:lnTo>
                <a:lnTo>
                  <a:pt x="294" y="50"/>
                </a:lnTo>
                <a:lnTo>
                  <a:pt x="294" y="48"/>
                </a:lnTo>
                <a:lnTo>
                  <a:pt x="298" y="48"/>
                </a:lnTo>
                <a:lnTo>
                  <a:pt x="310" y="48"/>
                </a:lnTo>
                <a:lnTo>
                  <a:pt x="308" y="26"/>
                </a:lnTo>
                <a:lnTo>
                  <a:pt x="308" y="4"/>
                </a:lnTo>
                <a:lnTo>
                  <a:pt x="230" y="2"/>
                </a:lnTo>
                <a:lnTo>
                  <a:pt x="214" y="2"/>
                </a:lnTo>
                <a:lnTo>
                  <a:pt x="130" y="0"/>
                </a:lnTo>
                <a:lnTo>
                  <a:pt x="130" y="8"/>
                </a:lnTo>
                <a:lnTo>
                  <a:pt x="128" y="48"/>
                </a:lnTo>
                <a:lnTo>
                  <a:pt x="128" y="50"/>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32"/>
          <p:cNvSpPr/>
          <p:nvPr/>
        </p:nvSpPr>
        <p:spPr>
          <a:xfrm>
            <a:off x="1340286" y="3521682"/>
            <a:ext cx="619247" cy="380977"/>
          </a:xfrm>
          <a:custGeom>
            <a:avLst/>
            <a:gdLst/>
            <a:ahLst/>
            <a:cxnLst/>
            <a:rect l="l" t="t" r="r" b="b"/>
            <a:pathLst>
              <a:path w="424" h="276" extrusionOk="0">
                <a:moveTo>
                  <a:pt x="108" y="250"/>
                </a:moveTo>
                <a:lnTo>
                  <a:pt x="166" y="254"/>
                </a:lnTo>
                <a:lnTo>
                  <a:pt x="312" y="268"/>
                </a:lnTo>
                <a:lnTo>
                  <a:pt x="406" y="276"/>
                </a:lnTo>
                <a:lnTo>
                  <a:pt x="416" y="172"/>
                </a:lnTo>
                <a:lnTo>
                  <a:pt x="416" y="158"/>
                </a:lnTo>
                <a:lnTo>
                  <a:pt x="424" y="54"/>
                </a:lnTo>
                <a:lnTo>
                  <a:pt x="380" y="50"/>
                </a:lnTo>
                <a:lnTo>
                  <a:pt x="196" y="30"/>
                </a:lnTo>
                <a:lnTo>
                  <a:pt x="198" y="28"/>
                </a:lnTo>
                <a:lnTo>
                  <a:pt x="198" y="14"/>
                </a:lnTo>
                <a:lnTo>
                  <a:pt x="130" y="8"/>
                </a:lnTo>
                <a:lnTo>
                  <a:pt x="128" y="8"/>
                </a:lnTo>
                <a:lnTo>
                  <a:pt x="64" y="4"/>
                </a:lnTo>
                <a:lnTo>
                  <a:pt x="52" y="2"/>
                </a:lnTo>
                <a:lnTo>
                  <a:pt x="44" y="2"/>
                </a:lnTo>
                <a:lnTo>
                  <a:pt x="18" y="0"/>
                </a:lnTo>
                <a:lnTo>
                  <a:pt x="14" y="44"/>
                </a:lnTo>
                <a:lnTo>
                  <a:pt x="14" y="46"/>
                </a:lnTo>
                <a:lnTo>
                  <a:pt x="10" y="92"/>
                </a:lnTo>
                <a:lnTo>
                  <a:pt x="0" y="222"/>
                </a:lnTo>
                <a:lnTo>
                  <a:pt x="0" y="226"/>
                </a:lnTo>
                <a:lnTo>
                  <a:pt x="0" y="240"/>
                </a:lnTo>
                <a:lnTo>
                  <a:pt x="28" y="242"/>
                </a:lnTo>
                <a:lnTo>
                  <a:pt x="108" y="250"/>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32"/>
          <p:cNvSpPr/>
          <p:nvPr/>
        </p:nvSpPr>
        <p:spPr>
          <a:xfrm>
            <a:off x="2061765" y="4609399"/>
            <a:ext cx="753612" cy="502448"/>
          </a:xfrm>
          <a:custGeom>
            <a:avLst/>
            <a:gdLst/>
            <a:ahLst/>
            <a:cxnLst/>
            <a:rect l="l" t="t" r="r" b="b"/>
            <a:pathLst>
              <a:path w="516" h="364" extrusionOk="0">
                <a:moveTo>
                  <a:pt x="448" y="48"/>
                </a:moveTo>
                <a:lnTo>
                  <a:pt x="430" y="46"/>
                </a:lnTo>
                <a:lnTo>
                  <a:pt x="428" y="46"/>
                </a:lnTo>
                <a:lnTo>
                  <a:pt x="404" y="46"/>
                </a:lnTo>
                <a:lnTo>
                  <a:pt x="398" y="44"/>
                </a:lnTo>
                <a:lnTo>
                  <a:pt x="396" y="44"/>
                </a:lnTo>
                <a:lnTo>
                  <a:pt x="384" y="44"/>
                </a:lnTo>
                <a:lnTo>
                  <a:pt x="378" y="44"/>
                </a:lnTo>
                <a:lnTo>
                  <a:pt x="334" y="40"/>
                </a:lnTo>
                <a:lnTo>
                  <a:pt x="314" y="40"/>
                </a:lnTo>
                <a:lnTo>
                  <a:pt x="314" y="36"/>
                </a:lnTo>
                <a:lnTo>
                  <a:pt x="316" y="32"/>
                </a:lnTo>
                <a:lnTo>
                  <a:pt x="318" y="32"/>
                </a:lnTo>
                <a:lnTo>
                  <a:pt x="318" y="28"/>
                </a:lnTo>
                <a:lnTo>
                  <a:pt x="320" y="28"/>
                </a:lnTo>
                <a:lnTo>
                  <a:pt x="322" y="28"/>
                </a:lnTo>
                <a:lnTo>
                  <a:pt x="328" y="28"/>
                </a:lnTo>
                <a:lnTo>
                  <a:pt x="330" y="26"/>
                </a:lnTo>
                <a:lnTo>
                  <a:pt x="330" y="18"/>
                </a:lnTo>
                <a:lnTo>
                  <a:pt x="326" y="12"/>
                </a:lnTo>
                <a:lnTo>
                  <a:pt x="322" y="12"/>
                </a:lnTo>
                <a:lnTo>
                  <a:pt x="318" y="12"/>
                </a:lnTo>
                <a:lnTo>
                  <a:pt x="236" y="10"/>
                </a:lnTo>
                <a:lnTo>
                  <a:pt x="102" y="0"/>
                </a:lnTo>
                <a:lnTo>
                  <a:pt x="94" y="14"/>
                </a:lnTo>
                <a:lnTo>
                  <a:pt x="18" y="146"/>
                </a:lnTo>
                <a:lnTo>
                  <a:pt x="16" y="154"/>
                </a:lnTo>
                <a:lnTo>
                  <a:pt x="14" y="160"/>
                </a:lnTo>
                <a:lnTo>
                  <a:pt x="12" y="164"/>
                </a:lnTo>
                <a:lnTo>
                  <a:pt x="12" y="168"/>
                </a:lnTo>
                <a:lnTo>
                  <a:pt x="16" y="174"/>
                </a:lnTo>
                <a:lnTo>
                  <a:pt x="14" y="180"/>
                </a:lnTo>
                <a:lnTo>
                  <a:pt x="10" y="182"/>
                </a:lnTo>
                <a:lnTo>
                  <a:pt x="10" y="192"/>
                </a:lnTo>
                <a:lnTo>
                  <a:pt x="10" y="198"/>
                </a:lnTo>
                <a:lnTo>
                  <a:pt x="8" y="198"/>
                </a:lnTo>
                <a:lnTo>
                  <a:pt x="4" y="200"/>
                </a:lnTo>
                <a:lnTo>
                  <a:pt x="10" y="206"/>
                </a:lnTo>
                <a:lnTo>
                  <a:pt x="10" y="210"/>
                </a:lnTo>
                <a:lnTo>
                  <a:pt x="8" y="216"/>
                </a:lnTo>
                <a:lnTo>
                  <a:pt x="10" y="220"/>
                </a:lnTo>
                <a:lnTo>
                  <a:pt x="10" y="226"/>
                </a:lnTo>
                <a:lnTo>
                  <a:pt x="10" y="230"/>
                </a:lnTo>
                <a:lnTo>
                  <a:pt x="14" y="230"/>
                </a:lnTo>
                <a:lnTo>
                  <a:pt x="14" y="232"/>
                </a:lnTo>
                <a:lnTo>
                  <a:pt x="10" y="242"/>
                </a:lnTo>
                <a:lnTo>
                  <a:pt x="10" y="246"/>
                </a:lnTo>
                <a:lnTo>
                  <a:pt x="0" y="250"/>
                </a:lnTo>
                <a:lnTo>
                  <a:pt x="0" y="252"/>
                </a:lnTo>
                <a:lnTo>
                  <a:pt x="0" y="254"/>
                </a:lnTo>
                <a:lnTo>
                  <a:pt x="10" y="262"/>
                </a:lnTo>
                <a:lnTo>
                  <a:pt x="12" y="264"/>
                </a:lnTo>
                <a:lnTo>
                  <a:pt x="12" y="270"/>
                </a:lnTo>
                <a:lnTo>
                  <a:pt x="12" y="272"/>
                </a:lnTo>
                <a:lnTo>
                  <a:pt x="12" y="274"/>
                </a:lnTo>
                <a:lnTo>
                  <a:pt x="16" y="276"/>
                </a:lnTo>
                <a:lnTo>
                  <a:pt x="18" y="278"/>
                </a:lnTo>
                <a:lnTo>
                  <a:pt x="22" y="282"/>
                </a:lnTo>
                <a:lnTo>
                  <a:pt x="24" y="284"/>
                </a:lnTo>
                <a:lnTo>
                  <a:pt x="26" y="284"/>
                </a:lnTo>
                <a:lnTo>
                  <a:pt x="30" y="282"/>
                </a:lnTo>
                <a:lnTo>
                  <a:pt x="32" y="276"/>
                </a:lnTo>
                <a:lnTo>
                  <a:pt x="36" y="274"/>
                </a:lnTo>
                <a:lnTo>
                  <a:pt x="38" y="274"/>
                </a:lnTo>
                <a:lnTo>
                  <a:pt x="38" y="276"/>
                </a:lnTo>
                <a:lnTo>
                  <a:pt x="38" y="288"/>
                </a:lnTo>
                <a:lnTo>
                  <a:pt x="36" y="294"/>
                </a:lnTo>
                <a:lnTo>
                  <a:pt x="38" y="294"/>
                </a:lnTo>
                <a:lnTo>
                  <a:pt x="40" y="294"/>
                </a:lnTo>
                <a:lnTo>
                  <a:pt x="32" y="332"/>
                </a:lnTo>
                <a:lnTo>
                  <a:pt x="76" y="334"/>
                </a:lnTo>
                <a:lnTo>
                  <a:pt x="314" y="352"/>
                </a:lnTo>
                <a:lnTo>
                  <a:pt x="316" y="352"/>
                </a:lnTo>
                <a:lnTo>
                  <a:pt x="332" y="352"/>
                </a:lnTo>
                <a:lnTo>
                  <a:pt x="362" y="354"/>
                </a:lnTo>
                <a:lnTo>
                  <a:pt x="374" y="356"/>
                </a:lnTo>
                <a:lnTo>
                  <a:pt x="436" y="360"/>
                </a:lnTo>
                <a:lnTo>
                  <a:pt x="466" y="362"/>
                </a:lnTo>
                <a:lnTo>
                  <a:pt x="480" y="362"/>
                </a:lnTo>
                <a:lnTo>
                  <a:pt x="494" y="364"/>
                </a:lnTo>
                <a:lnTo>
                  <a:pt x="498" y="340"/>
                </a:lnTo>
                <a:lnTo>
                  <a:pt x="498" y="332"/>
                </a:lnTo>
                <a:lnTo>
                  <a:pt x="498" y="322"/>
                </a:lnTo>
                <a:lnTo>
                  <a:pt x="500" y="296"/>
                </a:lnTo>
                <a:lnTo>
                  <a:pt x="500" y="276"/>
                </a:lnTo>
                <a:lnTo>
                  <a:pt x="504" y="238"/>
                </a:lnTo>
                <a:lnTo>
                  <a:pt x="504" y="218"/>
                </a:lnTo>
                <a:lnTo>
                  <a:pt x="510" y="156"/>
                </a:lnTo>
                <a:lnTo>
                  <a:pt x="512" y="138"/>
                </a:lnTo>
                <a:lnTo>
                  <a:pt x="514" y="96"/>
                </a:lnTo>
                <a:lnTo>
                  <a:pt x="514" y="88"/>
                </a:lnTo>
                <a:lnTo>
                  <a:pt x="514" y="86"/>
                </a:lnTo>
                <a:lnTo>
                  <a:pt x="516" y="54"/>
                </a:lnTo>
                <a:lnTo>
                  <a:pt x="450" y="48"/>
                </a:lnTo>
                <a:lnTo>
                  <a:pt x="448" y="48"/>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32"/>
          <p:cNvSpPr/>
          <p:nvPr/>
        </p:nvSpPr>
        <p:spPr>
          <a:xfrm>
            <a:off x="1313997" y="3852966"/>
            <a:ext cx="628010" cy="394780"/>
          </a:xfrm>
          <a:custGeom>
            <a:avLst/>
            <a:gdLst/>
            <a:ahLst/>
            <a:cxnLst/>
            <a:rect l="l" t="t" r="r" b="b"/>
            <a:pathLst>
              <a:path w="430" h="286" extrusionOk="0">
                <a:moveTo>
                  <a:pt x="36" y="200"/>
                </a:moveTo>
                <a:lnTo>
                  <a:pt x="90" y="204"/>
                </a:lnTo>
                <a:lnTo>
                  <a:pt x="88" y="220"/>
                </a:lnTo>
                <a:lnTo>
                  <a:pt x="178" y="228"/>
                </a:lnTo>
                <a:lnTo>
                  <a:pt x="176" y="252"/>
                </a:lnTo>
                <a:lnTo>
                  <a:pt x="192" y="254"/>
                </a:lnTo>
                <a:lnTo>
                  <a:pt x="246" y="264"/>
                </a:lnTo>
                <a:lnTo>
                  <a:pt x="246" y="270"/>
                </a:lnTo>
                <a:lnTo>
                  <a:pt x="318" y="276"/>
                </a:lnTo>
                <a:lnTo>
                  <a:pt x="318" y="282"/>
                </a:lnTo>
                <a:lnTo>
                  <a:pt x="364" y="286"/>
                </a:lnTo>
                <a:lnTo>
                  <a:pt x="374" y="240"/>
                </a:lnTo>
                <a:lnTo>
                  <a:pt x="382" y="216"/>
                </a:lnTo>
                <a:lnTo>
                  <a:pt x="390" y="178"/>
                </a:lnTo>
                <a:lnTo>
                  <a:pt x="396" y="160"/>
                </a:lnTo>
                <a:lnTo>
                  <a:pt x="400" y="136"/>
                </a:lnTo>
                <a:lnTo>
                  <a:pt x="428" y="42"/>
                </a:lnTo>
                <a:lnTo>
                  <a:pt x="430" y="36"/>
                </a:lnTo>
                <a:lnTo>
                  <a:pt x="424" y="36"/>
                </a:lnTo>
                <a:lnTo>
                  <a:pt x="330" y="28"/>
                </a:lnTo>
                <a:lnTo>
                  <a:pt x="184" y="14"/>
                </a:lnTo>
                <a:lnTo>
                  <a:pt x="126" y="10"/>
                </a:lnTo>
                <a:lnTo>
                  <a:pt x="46" y="2"/>
                </a:lnTo>
                <a:lnTo>
                  <a:pt x="18" y="0"/>
                </a:lnTo>
                <a:lnTo>
                  <a:pt x="10" y="74"/>
                </a:lnTo>
                <a:lnTo>
                  <a:pt x="2" y="164"/>
                </a:lnTo>
                <a:lnTo>
                  <a:pt x="0" y="196"/>
                </a:lnTo>
                <a:lnTo>
                  <a:pt x="24" y="198"/>
                </a:lnTo>
                <a:lnTo>
                  <a:pt x="36" y="200"/>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32"/>
          <p:cNvSpPr/>
          <p:nvPr/>
        </p:nvSpPr>
        <p:spPr>
          <a:xfrm>
            <a:off x="1749221" y="4319526"/>
            <a:ext cx="479040" cy="491406"/>
          </a:xfrm>
          <a:custGeom>
            <a:avLst/>
            <a:gdLst/>
            <a:ahLst/>
            <a:cxnLst/>
            <a:rect l="l" t="t" r="r" b="b"/>
            <a:pathLst>
              <a:path w="328" h="356" extrusionOk="0">
                <a:moveTo>
                  <a:pt x="316" y="210"/>
                </a:moveTo>
                <a:lnTo>
                  <a:pt x="328" y="26"/>
                </a:lnTo>
                <a:lnTo>
                  <a:pt x="194" y="18"/>
                </a:lnTo>
                <a:lnTo>
                  <a:pt x="38" y="2"/>
                </a:lnTo>
                <a:lnTo>
                  <a:pt x="16" y="0"/>
                </a:lnTo>
                <a:lnTo>
                  <a:pt x="0" y="174"/>
                </a:lnTo>
                <a:lnTo>
                  <a:pt x="34" y="176"/>
                </a:lnTo>
                <a:lnTo>
                  <a:pt x="72" y="180"/>
                </a:lnTo>
                <a:lnTo>
                  <a:pt x="58" y="350"/>
                </a:lnTo>
                <a:lnTo>
                  <a:pt x="232" y="356"/>
                </a:lnTo>
                <a:lnTo>
                  <a:pt x="308" y="224"/>
                </a:lnTo>
                <a:lnTo>
                  <a:pt x="316" y="210"/>
                </a:lnTo>
                <a:close/>
              </a:path>
            </a:pathLst>
          </a:custGeom>
          <a:solidFill>
            <a:schemeClr val="accent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32"/>
          <p:cNvSpPr/>
          <p:nvPr/>
        </p:nvSpPr>
        <p:spPr>
          <a:xfrm>
            <a:off x="1883586" y="1445632"/>
            <a:ext cx="40894" cy="2760"/>
          </a:xfrm>
          <a:custGeom>
            <a:avLst/>
            <a:gdLst/>
            <a:ahLst/>
            <a:cxnLst/>
            <a:rect l="l" t="t" r="r" b="b"/>
            <a:pathLst>
              <a:path w="28" h="2" extrusionOk="0">
                <a:moveTo>
                  <a:pt x="0" y="0"/>
                </a:moveTo>
                <a:lnTo>
                  <a:pt x="0" y="2"/>
                </a:lnTo>
                <a:lnTo>
                  <a:pt x="28" y="0"/>
                </a:lnTo>
                <a:lnTo>
                  <a:pt x="0" y="0"/>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32"/>
          <p:cNvSpPr/>
          <p:nvPr/>
        </p:nvSpPr>
        <p:spPr>
          <a:xfrm>
            <a:off x="1240972" y="4123515"/>
            <a:ext cx="537459" cy="436190"/>
          </a:xfrm>
          <a:custGeom>
            <a:avLst/>
            <a:gdLst/>
            <a:ahLst/>
            <a:cxnLst/>
            <a:rect l="l" t="t" r="r" b="b"/>
            <a:pathLst>
              <a:path w="368" h="316" extrusionOk="0">
                <a:moveTo>
                  <a:pt x="368" y="86"/>
                </a:moveTo>
                <a:lnTo>
                  <a:pt x="368" y="80"/>
                </a:lnTo>
                <a:lnTo>
                  <a:pt x="296" y="74"/>
                </a:lnTo>
                <a:lnTo>
                  <a:pt x="296" y="68"/>
                </a:lnTo>
                <a:lnTo>
                  <a:pt x="242" y="58"/>
                </a:lnTo>
                <a:lnTo>
                  <a:pt x="226" y="56"/>
                </a:lnTo>
                <a:lnTo>
                  <a:pt x="228" y="32"/>
                </a:lnTo>
                <a:lnTo>
                  <a:pt x="138" y="24"/>
                </a:lnTo>
                <a:lnTo>
                  <a:pt x="140" y="8"/>
                </a:lnTo>
                <a:lnTo>
                  <a:pt x="86" y="4"/>
                </a:lnTo>
                <a:lnTo>
                  <a:pt x="74" y="2"/>
                </a:lnTo>
                <a:lnTo>
                  <a:pt x="50" y="0"/>
                </a:lnTo>
                <a:lnTo>
                  <a:pt x="50" y="8"/>
                </a:lnTo>
                <a:lnTo>
                  <a:pt x="48" y="14"/>
                </a:lnTo>
                <a:lnTo>
                  <a:pt x="46" y="14"/>
                </a:lnTo>
                <a:lnTo>
                  <a:pt x="18" y="12"/>
                </a:lnTo>
                <a:lnTo>
                  <a:pt x="14" y="58"/>
                </a:lnTo>
                <a:lnTo>
                  <a:pt x="12" y="80"/>
                </a:lnTo>
                <a:lnTo>
                  <a:pt x="12" y="88"/>
                </a:lnTo>
                <a:lnTo>
                  <a:pt x="8" y="150"/>
                </a:lnTo>
                <a:lnTo>
                  <a:pt x="2" y="230"/>
                </a:lnTo>
                <a:lnTo>
                  <a:pt x="2" y="232"/>
                </a:lnTo>
                <a:lnTo>
                  <a:pt x="4" y="232"/>
                </a:lnTo>
                <a:lnTo>
                  <a:pt x="0" y="282"/>
                </a:lnTo>
                <a:lnTo>
                  <a:pt x="66" y="288"/>
                </a:lnTo>
                <a:lnTo>
                  <a:pt x="106" y="294"/>
                </a:lnTo>
                <a:lnTo>
                  <a:pt x="348" y="316"/>
                </a:lnTo>
                <a:lnTo>
                  <a:pt x="364" y="142"/>
                </a:lnTo>
                <a:lnTo>
                  <a:pt x="368" y="86"/>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32"/>
          <p:cNvSpPr/>
          <p:nvPr/>
        </p:nvSpPr>
        <p:spPr>
          <a:xfrm>
            <a:off x="986847" y="4948966"/>
            <a:ext cx="379726" cy="715022"/>
          </a:xfrm>
          <a:custGeom>
            <a:avLst/>
            <a:gdLst/>
            <a:ahLst/>
            <a:cxnLst/>
            <a:rect l="l" t="t" r="r" b="b"/>
            <a:pathLst>
              <a:path w="260" h="518" extrusionOk="0">
                <a:moveTo>
                  <a:pt x="220" y="412"/>
                </a:moveTo>
                <a:lnTo>
                  <a:pt x="252" y="132"/>
                </a:lnTo>
                <a:lnTo>
                  <a:pt x="256" y="106"/>
                </a:lnTo>
                <a:lnTo>
                  <a:pt x="260" y="20"/>
                </a:lnTo>
                <a:lnTo>
                  <a:pt x="252" y="18"/>
                </a:lnTo>
                <a:lnTo>
                  <a:pt x="52" y="0"/>
                </a:lnTo>
                <a:lnTo>
                  <a:pt x="50" y="2"/>
                </a:lnTo>
                <a:lnTo>
                  <a:pt x="50" y="4"/>
                </a:lnTo>
                <a:lnTo>
                  <a:pt x="44" y="8"/>
                </a:lnTo>
                <a:lnTo>
                  <a:pt x="44" y="10"/>
                </a:lnTo>
                <a:lnTo>
                  <a:pt x="36" y="18"/>
                </a:lnTo>
                <a:lnTo>
                  <a:pt x="26" y="20"/>
                </a:lnTo>
                <a:lnTo>
                  <a:pt x="24" y="24"/>
                </a:lnTo>
                <a:lnTo>
                  <a:pt x="22" y="30"/>
                </a:lnTo>
                <a:lnTo>
                  <a:pt x="18" y="38"/>
                </a:lnTo>
                <a:lnTo>
                  <a:pt x="14" y="40"/>
                </a:lnTo>
                <a:lnTo>
                  <a:pt x="4" y="46"/>
                </a:lnTo>
                <a:lnTo>
                  <a:pt x="2" y="48"/>
                </a:lnTo>
                <a:lnTo>
                  <a:pt x="6" y="50"/>
                </a:lnTo>
                <a:lnTo>
                  <a:pt x="12" y="64"/>
                </a:lnTo>
                <a:lnTo>
                  <a:pt x="24" y="62"/>
                </a:lnTo>
                <a:lnTo>
                  <a:pt x="26" y="60"/>
                </a:lnTo>
                <a:lnTo>
                  <a:pt x="30" y="60"/>
                </a:lnTo>
                <a:lnTo>
                  <a:pt x="38" y="68"/>
                </a:lnTo>
                <a:lnTo>
                  <a:pt x="38" y="72"/>
                </a:lnTo>
                <a:lnTo>
                  <a:pt x="36" y="74"/>
                </a:lnTo>
                <a:lnTo>
                  <a:pt x="32" y="78"/>
                </a:lnTo>
                <a:lnTo>
                  <a:pt x="30" y="82"/>
                </a:lnTo>
                <a:lnTo>
                  <a:pt x="28" y="86"/>
                </a:lnTo>
                <a:lnTo>
                  <a:pt x="26" y="92"/>
                </a:lnTo>
                <a:lnTo>
                  <a:pt x="24" y="92"/>
                </a:lnTo>
                <a:lnTo>
                  <a:pt x="18" y="98"/>
                </a:lnTo>
                <a:lnTo>
                  <a:pt x="20" y="100"/>
                </a:lnTo>
                <a:lnTo>
                  <a:pt x="18" y="108"/>
                </a:lnTo>
                <a:lnTo>
                  <a:pt x="16" y="114"/>
                </a:lnTo>
                <a:lnTo>
                  <a:pt x="18" y="116"/>
                </a:lnTo>
                <a:lnTo>
                  <a:pt x="16" y="120"/>
                </a:lnTo>
                <a:lnTo>
                  <a:pt x="14" y="158"/>
                </a:lnTo>
                <a:lnTo>
                  <a:pt x="0" y="256"/>
                </a:lnTo>
                <a:lnTo>
                  <a:pt x="2" y="258"/>
                </a:lnTo>
                <a:lnTo>
                  <a:pt x="4" y="264"/>
                </a:lnTo>
                <a:lnTo>
                  <a:pt x="14" y="278"/>
                </a:lnTo>
                <a:lnTo>
                  <a:pt x="14" y="280"/>
                </a:lnTo>
                <a:lnTo>
                  <a:pt x="16" y="296"/>
                </a:lnTo>
                <a:lnTo>
                  <a:pt x="18" y="298"/>
                </a:lnTo>
                <a:lnTo>
                  <a:pt x="18" y="312"/>
                </a:lnTo>
                <a:lnTo>
                  <a:pt x="22" y="322"/>
                </a:lnTo>
                <a:lnTo>
                  <a:pt x="44" y="358"/>
                </a:lnTo>
                <a:lnTo>
                  <a:pt x="50" y="368"/>
                </a:lnTo>
                <a:lnTo>
                  <a:pt x="60" y="386"/>
                </a:lnTo>
                <a:lnTo>
                  <a:pt x="62" y="390"/>
                </a:lnTo>
                <a:lnTo>
                  <a:pt x="66" y="406"/>
                </a:lnTo>
                <a:lnTo>
                  <a:pt x="66" y="410"/>
                </a:lnTo>
                <a:lnTo>
                  <a:pt x="66" y="414"/>
                </a:lnTo>
                <a:lnTo>
                  <a:pt x="66" y="424"/>
                </a:lnTo>
                <a:lnTo>
                  <a:pt x="66" y="432"/>
                </a:lnTo>
                <a:lnTo>
                  <a:pt x="66" y="436"/>
                </a:lnTo>
                <a:lnTo>
                  <a:pt x="64" y="448"/>
                </a:lnTo>
                <a:lnTo>
                  <a:pt x="66" y="456"/>
                </a:lnTo>
                <a:lnTo>
                  <a:pt x="68" y="460"/>
                </a:lnTo>
                <a:lnTo>
                  <a:pt x="68" y="462"/>
                </a:lnTo>
                <a:lnTo>
                  <a:pt x="70" y="472"/>
                </a:lnTo>
                <a:lnTo>
                  <a:pt x="72" y="472"/>
                </a:lnTo>
                <a:lnTo>
                  <a:pt x="76" y="478"/>
                </a:lnTo>
                <a:lnTo>
                  <a:pt x="78" y="480"/>
                </a:lnTo>
                <a:lnTo>
                  <a:pt x="86" y="484"/>
                </a:lnTo>
                <a:lnTo>
                  <a:pt x="88" y="484"/>
                </a:lnTo>
                <a:lnTo>
                  <a:pt x="96" y="486"/>
                </a:lnTo>
                <a:lnTo>
                  <a:pt x="108" y="492"/>
                </a:lnTo>
                <a:lnTo>
                  <a:pt x="110" y="492"/>
                </a:lnTo>
                <a:lnTo>
                  <a:pt x="128" y="496"/>
                </a:lnTo>
                <a:lnTo>
                  <a:pt x="152" y="504"/>
                </a:lnTo>
                <a:lnTo>
                  <a:pt x="154" y="504"/>
                </a:lnTo>
                <a:lnTo>
                  <a:pt x="188" y="518"/>
                </a:lnTo>
                <a:lnTo>
                  <a:pt x="208" y="518"/>
                </a:lnTo>
                <a:lnTo>
                  <a:pt x="218" y="440"/>
                </a:lnTo>
                <a:lnTo>
                  <a:pt x="220" y="412"/>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32"/>
          <p:cNvSpPr/>
          <p:nvPr/>
        </p:nvSpPr>
        <p:spPr>
          <a:xfrm>
            <a:off x="1290629" y="4976572"/>
            <a:ext cx="446910" cy="883425"/>
          </a:xfrm>
          <a:custGeom>
            <a:avLst/>
            <a:gdLst/>
            <a:ahLst/>
            <a:cxnLst/>
            <a:rect l="l" t="t" r="r" b="b"/>
            <a:pathLst>
              <a:path w="306" h="640" extrusionOk="0">
                <a:moveTo>
                  <a:pt x="298" y="326"/>
                </a:moveTo>
                <a:lnTo>
                  <a:pt x="306" y="246"/>
                </a:lnTo>
                <a:lnTo>
                  <a:pt x="280" y="246"/>
                </a:lnTo>
                <a:lnTo>
                  <a:pt x="192" y="246"/>
                </a:lnTo>
                <a:lnTo>
                  <a:pt x="148" y="244"/>
                </a:lnTo>
                <a:lnTo>
                  <a:pt x="148" y="238"/>
                </a:lnTo>
                <a:lnTo>
                  <a:pt x="150" y="206"/>
                </a:lnTo>
                <a:lnTo>
                  <a:pt x="152" y="120"/>
                </a:lnTo>
                <a:lnTo>
                  <a:pt x="152" y="118"/>
                </a:lnTo>
                <a:lnTo>
                  <a:pt x="156" y="8"/>
                </a:lnTo>
                <a:lnTo>
                  <a:pt x="52" y="0"/>
                </a:lnTo>
                <a:lnTo>
                  <a:pt x="48" y="86"/>
                </a:lnTo>
                <a:lnTo>
                  <a:pt x="44" y="112"/>
                </a:lnTo>
                <a:lnTo>
                  <a:pt x="12" y="392"/>
                </a:lnTo>
                <a:lnTo>
                  <a:pt x="10" y="420"/>
                </a:lnTo>
                <a:lnTo>
                  <a:pt x="0" y="498"/>
                </a:lnTo>
                <a:lnTo>
                  <a:pt x="2" y="498"/>
                </a:lnTo>
                <a:lnTo>
                  <a:pt x="4" y="498"/>
                </a:lnTo>
                <a:lnTo>
                  <a:pt x="26" y="492"/>
                </a:lnTo>
                <a:lnTo>
                  <a:pt x="36" y="490"/>
                </a:lnTo>
                <a:lnTo>
                  <a:pt x="46" y="488"/>
                </a:lnTo>
                <a:lnTo>
                  <a:pt x="60" y="486"/>
                </a:lnTo>
                <a:lnTo>
                  <a:pt x="66" y="484"/>
                </a:lnTo>
                <a:lnTo>
                  <a:pt x="72" y="484"/>
                </a:lnTo>
                <a:lnTo>
                  <a:pt x="74" y="484"/>
                </a:lnTo>
                <a:lnTo>
                  <a:pt x="78" y="484"/>
                </a:lnTo>
                <a:lnTo>
                  <a:pt x="88" y="488"/>
                </a:lnTo>
                <a:lnTo>
                  <a:pt x="90" y="490"/>
                </a:lnTo>
                <a:lnTo>
                  <a:pt x="98" y="498"/>
                </a:lnTo>
                <a:lnTo>
                  <a:pt x="102" y="500"/>
                </a:lnTo>
                <a:lnTo>
                  <a:pt x="110" y="502"/>
                </a:lnTo>
                <a:lnTo>
                  <a:pt x="116" y="506"/>
                </a:lnTo>
                <a:lnTo>
                  <a:pt x="124" y="506"/>
                </a:lnTo>
                <a:lnTo>
                  <a:pt x="138" y="510"/>
                </a:lnTo>
                <a:lnTo>
                  <a:pt x="142" y="510"/>
                </a:lnTo>
                <a:lnTo>
                  <a:pt x="144" y="510"/>
                </a:lnTo>
                <a:lnTo>
                  <a:pt x="144" y="512"/>
                </a:lnTo>
                <a:lnTo>
                  <a:pt x="148" y="512"/>
                </a:lnTo>
                <a:lnTo>
                  <a:pt x="154" y="514"/>
                </a:lnTo>
                <a:lnTo>
                  <a:pt x="154" y="518"/>
                </a:lnTo>
                <a:lnTo>
                  <a:pt x="156" y="518"/>
                </a:lnTo>
                <a:lnTo>
                  <a:pt x="156" y="520"/>
                </a:lnTo>
                <a:lnTo>
                  <a:pt x="162" y="530"/>
                </a:lnTo>
                <a:lnTo>
                  <a:pt x="162" y="534"/>
                </a:lnTo>
                <a:lnTo>
                  <a:pt x="164" y="536"/>
                </a:lnTo>
                <a:lnTo>
                  <a:pt x="166" y="550"/>
                </a:lnTo>
                <a:lnTo>
                  <a:pt x="166" y="552"/>
                </a:lnTo>
                <a:lnTo>
                  <a:pt x="172" y="556"/>
                </a:lnTo>
                <a:lnTo>
                  <a:pt x="180" y="566"/>
                </a:lnTo>
                <a:lnTo>
                  <a:pt x="188" y="568"/>
                </a:lnTo>
                <a:lnTo>
                  <a:pt x="194" y="570"/>
                </a:lnTo>
                <a:lnTo>
                  <a:pt x="204" y="574"/>
                </a:lnTo>
                <a:lnTo>
                  <a:pt x="208" y="576"/>
                </a:lnTo>
                <a:lnTo>
                  <a:pt x="212" y="588"/>
                </a:lnTo>
                <a:lnTo>
                  <a:pt x="212" y="590"/>
                </a:lnTo>
                <a:lnTo>
                  <a:pt x="212" y="592"/>
                </a:lnTo>
                <a:lnTo>
                  <a:pt x="218" y="604"/>
                </a:lnTo>
                <a:lnTo>
                  <a:pt x="220" y="614"/>
                </a:lnTo>
                <a:lnTo>
                  <a:pt x="220" y="616"/>
                </a:lnTo>
                <a:lnTo>
                  <a:pt x="224" y="622"/>
                </a:lnTo>
                <a:lnTo>
                  <a:pt x="224" y="624"/>
                </a:lnTo>
                <a:lnTo>
                  <a:pt x="226" y="624"/>
                </a:lnTo>
                <a:lnTo>
                  <a:pt x="230" y="628"/>
                </a:lnTo>
                <a:lnTo>
                  <a:pt x="234" y="628"/>
                </a:lnTo>
                <a:lnTo>
                  <a:pt x="252" y="632"/>
                </a:lnTo>
                <a:lnTo>
                  <a:pt x="264" y="634"/>
                </a:lnTo>
                <a:lnTo>
                  <a:pt x="270" y="638"/>
                </a:lnTo>
                <a:lnTo>
                  <a:pt x="272" y="640"/>
                </a:lnTo>
                <a:lnTo>
                  <a:pt x="274" y="640"/>
                </a:lnTo>
                <a:lnTo>
                  <a:pt x="284" y="512"/>
                </a:lnTo>
                <a:lnTo>
                  <a:pt x="298" y="326"/>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32"/>
          <p:cNvSpPr/>
          <p:nvPr/>
        </p:nvSpPr>
        <p:spPr>
          <a:xfrm>
            <a:off x="1690802" y="5269207"/>
            <a:ext cx="514091" cy="657048"/>
          </a:xfrm>
          <a:custGeom>
            <a:avLst/>
            <a:gdLst/>
            <a:ahLst/>
            <a:cxnLst/>
            <a:rect l="l" t="t" r="r" b="b"/>
            <a:pathLst>
              <a:path w="352" h="476" extrusionOk="0">
                <a:moveTo>
                  <a:pt x="348" y="42"/>
                </a:moveTo>
                <a:lnTo>
                  <a:pt x="346" y="36"/>
                </a:lnTo>
                <a:lnTo>
                  <a:pt x="340" y="32"/>
                </a:lnTo>
                <a:lnTo>
                  <a:pt x="334" y="22"/>
                </a:lnTo>
                <a:lnTo>
                  <a:pt x="320" y="14"/>
                </a:lnTo>
                <a:lnTo>
                  <a:pt x="314" y="2"/>
                </a:lnTo>
                <a:lnTo>
                  <a:pt x="258" y="0"/>
                </a:lnTo>
                <a:lnTo>
                  <a:pt x="158" y="18"/>
                </a:lnTo>
                <a:lnTo>
                  <a:pt x="80" y="36"/>
                </a:lnTo>
                <a:lnTo>
                  <a:pt x="32" y="34"/>
                </a:lnTo>
                <a:lnTo>
                  <a:pt x="24" y="114"/>
                </a:lnTo>
                <a:lnTo>
                  <a:pt x="10" y="300"/>
                </a:lnTo>
                <a:lnTo>
                  <a:pt x="0" y="428"/>
                </a:lnTo>
                <a:lnTo>
                  <a:pt x="10" y="434"/>
                </a:lnTo>
                <a:lnTo>
                  <a:pt x="32" y="440"/>
                </a:lnTo>
                <a:lnTo>
                  <a:pt x="34" y="444"/>
                </a:lnTo>
                <a:lnTo>
                  <a:pt x="38" y="440"/>
                </a:lnTo>
                <a:lnTo>
                  <a:pt x="44" y="436"/>
                </a:lnTo>
                <a:lnTo>
                  <a:pt x="50" y="432"/>
                </a:lnTo>
                <a:lnTo>
                  <a:pt x="52" y="426"/>
                </a:lnTo>
                <a:lnTo>
                  <a:pt x="52" y="424"/>
                </a:lnTo>
                <a:lnTo>
                  <a:pt x="56" y="420"/>
                </a:lnTo>
                <a:lnTo>
                  <a:pt x="56" y="414"/>
                </a:lnTo>
                <a:lnTo>
                  <a:pt x="56" y="406"/>
                </a:lnTo>
                <a:lnTo>
                  <a:pt x="58" y="400"/>
                </a:lnTo>
                <a:lnTo>
                  <a:pt x="60" y="394"/>
                </a:lnTo>
                <a:lnTo>
                  <a:pt x="62" y="390"/>
                </a:lnTo>
                <a:lnTo>
                  <a:pt x="68" y="386"/>
                </a:lnTo>
                <a:lnTo>
                  <a:pt x="74" y="382"/>
                </a:lnTo>
                <a:lnTo>
                  <a:pt x="86" y="380"/>
                </a:lnTo>
                <a:lnTo>
                  <a:pt x="98" y="378"/>
                </a:lnTo>
                <a:lnTo>
                  <a:pt x="98" y="376"/>
                </a:lnTo>
                <a:lnTo>
                  <a:pt x="106" y="376"/>
                </a:lnTo>
                <a:lnTo>
                  <a:pt x="114" y="370"/>
                </a:lnTo>
                <a:lnTo>
                  <a:pt x="120" y="368"/>
                </a:lnTo>
                <a:lnTo>
                  <a:pt x="134" y="364"/>
                </a:lnTo>
                <a:lnTo>
                  <a:pt x="148" y="364"/>
                </a:lnTo>
                <a:lnTo>
                  <a:pt x="150" y="364"/>
                </a:lnTo>
                <a:lnTo>
                  <a:pt x="162" y="368"/>
                </a:lnTo>
                <a:lnTo>
                  <a:pt x="166" y="370"/>
                </a:lnTo>
                <a:lnTo>
                  <a:pt x="180" y="382"/>
                </a:lnTo>
                <a:lnTo>
                  <a:pt x="186" y="388"/>
                </a:lnTo>
                <a:lnTo>
                  <a:pt x="188" y="392"/>
                </a:lnTo>
                <a:lnTo>
                  <a:pt x="194" y="394"/>
                </a:lnTo>
                <a:lnTo>
                  <a:pt x="196" y="398"/>
                </a:lnTo>
                <a:lnTo>
                  <a:pt x="208" y="400"/>
                </a:lnTo>
                <a:lnTo>
                  <a:pt x="246" y="404"/>
                </a:lnTo>
                <a:lnTo>
                  <a:pt x="250" y="406"/>
                </a:lnTo>
                <a:lnTo>
                  <a:pt x="258" y="408"/>
                </a:lnTo>
                <a:lnTo>
                  <a:pt x="268" y="410"/>
                </a:lnTo>
                <a:lnTo>
                  <a:pt x="274" y="414"/>
                </a:lnTo>
                <a:lnTo>
                  <a:pt x="298" y="430"/>
                </a:lnTo>
                <a:lnTo>
                  <a:pt x="298" y="432"/>
                </a:lnTo>
                <a:lnTo>
                  <a:pt x="302" y="438"/>
                </a:lnTo>
                <a:lnTo>
                  <a:pt x="306" y="456"/>
                </a:lnTo>
                <a:lnTo>
                  <a:pt x="308" y="462"/>
                </a:lnTo>
                <a:lnTo>
                  <a:pt x="312" y="468"/>
                </a:lnTo>
                <a:lnTo>
                  <a:pt x="316" y="472"/>
                </a:lnTo>
                <a:lnTo>
                  <a:pt x="326" y="476"/>
                </a:lnTo>
                <a:lnTo>
                  <a:pt x="334" y="472"/>
                </a:lnTo>
                <a:lnTo>
                  <a:pt x="340" y="462"/>
                </a:lnTo>
                <a:lnTo>
                  <a:pt x="344" y="460"/>
                </a:lnTo>
                <a:lnTo>
                  <a:pt x="348" y="454"/>
                </a:lnTo>
                <a:lnTo>
                  <a:pt x="352" y="202"/>
                </a:lnTo>
                <a:lnTo>
                  <a:pt x="348" y="42"/>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32"/>
          <p:cNvSpPr/>
          <p:nvPr/>
        </p:nvSpPr>
        <p:spPr>
          <a:xfrm>
            <a:off x="1705407" y="5868280"/>
            <a:ext cx="35051" cy="13803"/>
          </a:xfrm>
          <a:custGeom>
            <a:avLst/>
            <a:gdLst/>
            <a:ahLst/>
            <a:cxnLst/>
            <a:rect l="l" t="t" r="r" b="b"/>
            <a:pathLst>
              <a:path w="24" h="10" extrusionOk="0">
                <a:moveTo>
                  <a:pt x="0" y="0"/>
                </a:moveTo>
                <a:lnTo>
                  <a:pt x="18" y="6"/>
                </a:lnTo>
                <a:lnTo>
                  <a:pt x="24" y="10"/>
                </a:lnTo>
                <a:lnTo>
                  <a:pt x="22" y="6"/>
                </a:lnTo>
                <a:lnTo>
                  <a:pt x="0" y="0"/>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32"/>
          <p:cNvSpPr/>
          <p:nvPr/>
        </p:nvSpPr>
        <p:spPr>
          <a:xfrm>
            <a:off x="420178" y="4487928"/>
            <a:ext cx="566670" cy="427909"/>
          </a:xfrm>
          <a:custGeom>
            <a:avLst/>
            <a:gdLst/>
            <a:ahLst/>
            <a:cxnLst/>
            <a:rect l="l" t="t" r="r" b="b"/>
            <a:pathLst>
              <a:path w="388" h="310" extrusionOk="0">
                <a:moveTo>
                  <a:pt x="138" y="292"/>
                </a:moveTo>
                <a:lnTo>
                  <a:pt x="142" y="288"/>
                </a:lnTo>
                <a:lnTo>
                  <a:pt x="150" y="286"/>
                </a:lnTo>
                <a:lnTo>
                  <a:pt x="174" y="290"/>
                </a:lnTo>
                <a:lnTo>
                  <a:pt x="202" y="290"/>
                </a:lnTo>
                <a:lnTo>
                  <a:pt x="232" y="296"/>
                </a:lnTo>
                <a:lnTo>
                  <a:pt x="248" y="292"/>
                </a:lnTo>
                <a:lnTo>
                  <a:pt x="264" y="298"/>
                </a:lnTo>
                <a:lnTo>
                  <a:pt x="278" y="296"/>
                </a:lnTo>
                <a:lnTo>
                  <a:pt x="302" y="302"/>
                </a:lnTo>
                <a:lnTo>
                  <a:pt x="306" y="304"/>
                </a:lnTo>
                <a:lnTo>
                  <a:pt x="340" y="306"/>
                </a:lnTo>
                <a:lnTo>
                  <a:pt x="366" y="310"/>
                </a:lnTo>
                <a:lnTo>
                  <a:pt x="374" y="216"/>
                </a:lnTo>
                <a:lnTo>
                  <a:pt x="384" y="146"/>
                </a:lnTo>
                <a:lnTo>
                  <a:pt x="384" y="142"/>
                </a:lnTo>
                <a:lnTo>
                  <a:pt x="380" y="142"/>
                </a:lnTo>
                <a:lnTo>
                  <a:pt x="384" y="96"/>
                </a:lnTo>
                <a:lnTo>
                  <a:pt x="388" y="46"/>
                </a:lnTo>
                <a:lnTo>
                  <a:pt x="384" y="46"/>
                </a:lnTo>
                <a:lnTo>
                  <a:pt x="372" y="50"/>
                </a:lnTo>
                <a:lnTo>
                  <a:pt x="366" y="50"/>
                </a:lnTo>
                <a:lnTo>
                  <a:pt x="362" y="46"/>
                </a:lnTo>
                <a:lnTo>
                  <a:pt x="362" y="22"/>
                </a:lnTo>
                <a:lnTo>
                  <a:pt x="362" y="0"/>
                </a:lnTo>
                <a:lnTo>
                  <a:pt x="356" y="0"/>
                </a:lnTo>
                <a:lnTo>
                  <a:pt x="274" y="0"/>
                </a:lnTo>
                <a:lnTo>
                  <a:pt x="274" y="22"/>
                </a:lnTo>
                <a:lnTo>
                  <a:pt x="184" y="20"/>
                </a:lnTo>
                <a:lnTo>
                  <a:pt x="96" y="18"/>
                </a:lnTo>
                <a:lnTo>
                  <a:pt x="8" y="16"/>
                </a:lnTo>
                <a:lnTo>
                  <a:pt x="8" y="18"/>
                </a:lnTo>
                <a:lnTo>
                  <a:pt x="8" y="20"/>
                </a:lnTo>
                <a:lnTo>
                  <a:pt x="6" y="56"/>
                </a:lnTo>
                <a:lnTo>
                  <a:pt x="6" y="64"/>
                </a:lnTo>
                <a:lnTo>
                  <a:pt x="6" y="106"/>
                </a:lnTo>
                <a:lnTo>
                  <a:pt x="6" y="108"/>
                </a:lnTo>
                <a:lnTo>
                  <a:pt x="6" y="120"/>
                </a:lnTo>
                <a:lnTo>
                  <a:pt x="4" y="144"/>
                </a:lnTo>
                <a:lnTo>
                  <a:pt x="4" y="152"/>
                </a:lnTo>
                <a:lnTo>
                  <a:pt x="4" y="154"/>
                </a:lnTo>
                <a:lnTo>
                  <a:pt x="4" y="156"/>
                </a:lnTo>
                <a:lnTo>
                  <a:pt x="4" y="176"/>
                </a:lnTo>
                <a:lnTo>
                  <a:pt x="2" y="222"/>
                </a:lnTo>
                <a:lnTo>
                  <a:pt x="2" y="224"/>
                </a:lnTo>
                <a:lnTo>
                  <a:pt x="0" y="234"/>
                </a:lnTo>
                <a:lnTo>
                  <a:pt x="0" y="240"/>
                </a:lnTo>
                <a:lnTo>
                  <a:pt x="0" y="250"/>
                </a:lnTo>
                <a:lnTo>
                  <a:pt x="0" y="288"/>
                </a:lnTo>
                <a:lnTo>
                  <a:pt x="90" y="290"/>
                </a:lnTo>
                <a:lnTo>
                  <a:pt x="138" y="292"/>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32"/>
          <p:cNvSpPr/>
          <p:nvPr/>
        </p:nvSpPr>
        <p:spPr>
          <a:xfrm>
            <a:off x="431861" y="4013087"/>
            <a:ext cx="391410" cy="505209"/>
          </a:xfrm>
          <a:custGeom>
            <a:avLst/>
            <a:gdLst/>
            <a:ahLst/>
            <a:cxnLst/>
            <a:rect l="l" t="t" r="r" b="b"/>
            <a:pathLst>
              <a:path w="268" h="366" extrusionOk="0">
                <a:moveTo>
                  <a:pt x="176" y="364"/>
                </a:moveTo>
                <a:lnTo>
                  <a:pt x="266" y="366"/>
                </a:lnTo>
                <a:lnTo>
                  <a:pt x="266" y="344"/>
                </a:lnTo>
                <a:lnTo>
                  <a:pt x="266" y="274"/>
                </a:lnTo>
                <a:lnTo>
                  <a:pt x="266" y="182"/>
                </a:lnTo>
                <a:lnTo>
                  <a:pt x="266" y="94"/>
                </a:lnTo>
                <a:lnTo>
                  <a:pt x="268" y="2"/>
                </a:lnTo>
                <a:lnTo>
                  <a:pt x="180" y="2"/>
                </a:lnTo>
                <a:lnTo>
                  <a:pt x="96" y="2"/>
                </a:lnTo>
                <a:lnTo>
                  <a:pt x="52" y="0"/>
                </a:lnTo>
                <a:lnTo>
                  <a:pt x="10" y="0"/>
                </a:lnTo>
                <a:lnTo>
                  <a:pt x="8" y="80"/>
                </a:lnTo>
                <a:lnTo>
                  <a:pt x="8" y="82"/>
                </a:lnTo>
                <a:lnTo>
                  <a:pt x="8" y="84"/>
                </a:lnTo>
                <a:lnTo>
                  <a:pt x="8" y="110"/>
                </a:lnTo>
                <a:lnTo>
                  <a:pt x="8" y="112"/>
                </a:lnTo>
                <a:lnTo>
                  <a:pt x="6" y="196"/>
                </a:lnTo>
                <a:lnTo>
                  <a:pt x="4" y="296"/>
                </a:lnTo>
                <a:lnTo>
                  <a:pt x="4" y="298"/>
                </a:lnTo>
                <a:lnTo>
                  <a:pt x="0" y="326"/>
                </a:lnTo>
                <a:lnTo>
                  <a:pt x="0" y="360"/>
                </a:lnTo>
                <a:lnTo>
                  <a:pt x="88" y="362"/>
                </a:lnTo>
                <a:lnTo>
                  <a:pt x="176" y="364"/>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32"/>
          <p:cNvSpPr/>
          <p:nvPr/>
        </p:nvSpPr>
        <p:spPr>
          <a:xfrm>
            <a:off x="487360" y="2483657"/>
            <a:ext cx="528696" cy="441713"/>
          </a:xfrm>
          <a:custGeom>
            <a:avLst/>
            <a:gdLst/>
            <a:ahLst/>
            <a:cxnLst/>
            <a:rect l="l" t="t" r="r" b="b"/>
            <a:pathLst>
              <a:path w="362" h="320" extrusionOk="0">
                <a:moveTo>
                  <a:pt x="180" y="274"/>
                </a:moveTo>
                <a:lnTo>
                  <a:pt x="268" y="274"/>
                </a:lnTo>
                <a:lnTo>
                  <a:pt x="268" y="320"/>
                </a:lnTo>
                <a:lnTo>
                  <a:pt x="314" y="320"/>
                </a:lnTo>
                <a:lnTo>
                  <a:pt x="316" y="184"/>
                </a:lnTo>
                <a:lnTo>
                  <a:pt x="360" y="186"/>
                </a:lnTo>
                <a:lnTo>
                  <a:pt x="360" y="140"/>
                </a:lnTo>
                <a:lnTo>
                  <a:pt x="362" y="94"/>
                </a:lnTo>
                <a:lnTo>
                  <a:pt x="318" y="94"/>
                </a:lnTo>
                <a:lnTo>
                  <a:pt x="318" y="4"/>
                </a:lnTo>
                <a:lnTo>
                  <a:pt x="272" y="4"/>
                </a:lnTo>
                <a:lnTo>
                  <a:pt x="184" y="2"/>
                </a:lnTo>
                <a:lnTo>
                  <a:pt x="94" y="0"/>
                </a:lnTo>
                <a:lnTo>
                  <a:pt x="6" y="0"/>
                </a:lnTo>
                <a:lnTo>
                  <a:pt x="6" y="38"/>
                </a:lnTo>
                <a:lnTo>
                  <a:pt x="6" y="42"/>
                </a:lnTo>
                <a:lnTo>
                  <a:pt x="4" y="64"/>
                </a:lnTo>
                <a:lnTo>
                  <a:pt x="4" y="66"/>
                </a:lnTo>
                <a:lnTo>
                  <a:pt x="4" y="68"/>
                </a:lnTo>
                <a:lnTo>
                  <a:pt x="4" y="72"/>
                </a:lnTo>
                <a:lnTo>
                  <a:pt x="4" y="82"/>
                </a:lnTo>
                <a:lnTo>
                  <a:pt x="4" y="136"/>
                </a:lnTo>
                <a:lnTo>
                  <a:pt x="4" y="146"/>
                </a:lnTo>
                <a:lnTo>
                  <a:pt x="4" y="148"/>
                </a:lnTo>
                <a:lnTo>
                  <a:pt x="2" y="214"/>
                </a:lnTo>
                <a:lnTo>
                  <a:pt x="2" y="218"/>
                </a:lnTo>
                <a:lnTo>
                  <a:pt x="2" y="228"/>
                </a:lnTo>
                <a:lnTo>
                  <a:pt x="2" y="230"/>
                </a:lnTo>
                <a:lnTo>
                  <a:pt x="2" y="232"/>
                </a:lnTo>
                <a:lnTo>
                  <a:pt x="2" y="238"/>
                </a:lnTo>
                <a:lnTo>
                  <a:pt x="2" y="248"/>
                </a:lnTo>
                <a:lnTo>
                  <a:pt x="2" y="250"/>
                </a:lnTo>
                <a:lnTo>
                  <a:pt x="0" y="254"/>
                </a:lnTo>
                <a:lnTo>
                  <a:pt x="0" y="264"/>
                </a:lnTo>
                <a:lnTo>
                  <a:pt x="0" y="270"/>
                </a:lnTo>
                <a:lnTo>
                  <a:pt x="88" y="272"/>
                </a:lnTo>
                <a:lnTo>
                  <a:pt x="180" y="274"/>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32"/>
          <p:cNvSpPr/>
          <p:nvPr/>
        </p:nvSpPr>
        <p:spPr>
          <a:xfrm>
            <a:off x="496124" y="2105440"/>
            <a:ext cx="525775" cy="383738"/>
          </a:xfrm>
          <a:custGeom>
            <a:avLst/>
            <a:gdLst/>
            <a:ahLst/>
            <a:cxnLst/>
            <a:rect l="l" t="t" r="r" b="b"/>
            <a:pathLst>
              <a:path w="360" h="278" extrusionOk="0">
                <a:moveTo>
                  <a:pt x="178" y="276"/>
                </a:moveTo>
                <a:lnTo>
                  <a:pt x="266" y="278"/>
                </a:lnTo>
                <a:lnTo>
                  <a:pt x="312" y="278"/>
                </a:lnTo>
                <a:lnTo>
                  <a:pt x="356" y="278"/>
                </a:lnTo>
                <a:lnTo>
                  <a:pt x="358" y="188"/>
                </a:lnTo>
                <a:lnTo>
                  <a:pt x="360" y="98"/>
                </a:lnTo>
                <a:lnTo>
                  <a:pt x="360" y="52"/>
                </a:lnTo>
                <a:lnTo>
                  <a:pt x="272" y="50"/>
                </a:lnTo>
                <a:lnTo>
                  <a:pt x="272" y="4"/>
                </a:lnTo>
                <a:lnTo>
                  <a:pt x="184" y="4"/>
                </a:lnTo>
                <a:lnTo>
                  <a:pt x="94" y="2"/>
                </a:lnTo>
                <a:lnTo>
                  <a:pt x="6" y="0"/>
                </a:lnTo>
                <a:lnTo>
                  <a:pt x="6" y="82"/>
                </a:lnTo>
                <a:lnTo>
                  <a:pt x="4" y="84"/>
                </a:lnTo>
                <a:lnTo>
                  <a:pt x="2" y="108"/>
                </a:lnTo>
                <a:lnTo>
                  <a:pt x="2" y="110"/>
                </a:lnTo>
                <a:lnTo>
                  <a:pt x="2" y="180"/>
                </a:lnTo>
                <a:lnTo>
                  <a:pt x="2" y="182"/>
                </a:lnTo>
                <a:lnTo>
                  <a:pt x="0" y="216"/>
                </a:lnTo>
                <a:lnTo>
                  <a:pt x="0" y="218"/>
                </a:lnTo>
                <a:lnTo>
                  <a:pt x="0" y="248"/>
                </a:lnTo>
                <a:lnTo>
                  <a:pt x="0" y="260"/>
                </a:lnTo>
                <a:lnTo>
                  <a:pt x="0" y="262"/>
                </a:lnTo>
                <a:lnTo>
                  <a:pt x="0" y="274"/>
                </a:lnTo>
                <a:lnTo>
                  <a:pt x="88" y="274"/>
                </a:lnTo>
                <a:lnTo>
                  <a:pt x="178" y="276"/>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32"/>
          <p:cNvSpPr/>
          <p:nvPr/>
        </p:nvSpPr>
        <p:spPr>
          <a:xfrm>
            <a:off x="446466" y="3391928"/>
            <a:ext cx="446910" cy="623919"/>
          </a:xfrm>
          <a:custGeom>
            <a:avLst/>
            <a:gdLst/>
            <a:ahLst/>
            <a:cxnLst/>
            <a:rect l="l" t="t" r="r" b="b"/>
            <a:pathLst>
              <a:path w="306" h="452" extrusionOk="0">
                <a:moveTo>
                  <a:pt x="86" y="452"/>
                </a:moveTo>
                <a:lnTo>
                  <a:pt x="170" y="452"/>
                </a:lnTo>
                <a:lnTo>
                  <a:pt x="258" y="452"/>
                </a:lnTo>
                <a:lnTo>
                  <a:pt x="304" y="452"/>
                </a:lnTo>
                <a:lnTo>
                  <a:pt x="304" y="166"/>
                </a:lnTo>
                <a:lnTo>
                  <a:pt x="306" y="4"/>
                </a:lnTo>
                <a:lnTo>
                  <a:pt x="258" y="2"/>
                </a:lnTo>
                <a:lnTo>
                  <a:pt x="178" y="2"/>
                </a:lnTo>
                <a:lnTo>
                  <a:pt x="178" y="4"/>
                </a:lnTo>
                <a:lnTo>
                  <a:pt x="92" y="2"/>
                </a:lnTo>
                <a:lnTo>
                  <a:pt x="32" y="0"/>
                </a:lnTo>
                <a:lnTo>
                  <a:pt x="18" y="0"/>
                </a:lnTo>
                <a:lnTo>
                  <a:pt x="14" y="42"/>
                </a:lnTo>
                <a:lnTo>
                  <a:pt x="14" y="54"/>
                </a:lnTo>
                <a:lnTo>
                  <a:pt x="14" y="56"/>
                </a:lnTo>
                <a:lnTo>
                  <a:pt x="12" y="154"/>
                </a:lnTo>
                <a:lnTo>
                  <a:pt x="12" y="156"/>
                </a:lnTo>
                <a:lnTo>
                  <a:pt x="12" y="160"/>
                </a:lnTo>
                <a:lnTo>
                  <a:pt x="10" y="184"/>
                </a:lnTo>
                <a:lnTo>
                  <a:pt x="8" y="224"/>
                </a:lnTo>
                <a:lnTo>
                  <a:pt x="8" y="234"/>
                </a:lnTo>
                <a:lnTo>
                  <a:pt x="6" y="234"/>
                </a:lnTo>
                <a:lnTo>
                  <a:pt x="4" y="312"/>
                </a:lnTo>
                <a:lnTo>
                  <a:pt x="4" y="314"/>
                </a:lnTo>
                <a:lnTo>
                  <a:pt x="4" y="356"/>
                </a:lnTo>
                <a:lnTo>
                  <a:pt x="2" y="368"/>
                </a:lnTo>
                <a:lnTo>
                  <a:pt x="2" y="372"/>
                </a:lnTo>
                <a:lnTo>
                  <a:pt x="2" y="416"/>
                </a:lnTo>
                <a:lnTo>
                  <a:pt x="0" y="450"/>
                </a:lnTo>
                <a:lnTo>
                  <a:pt x="42" y="450"/>
                </a:lnTo>
                <a:lnTo>
                  <a:pt x="86" y="452"/>
                </a:lnTo>
                <a:close/>
              </a:path>
            </a:pathLst>
          </a:custGeom>
          <a:solidFill>
            <a:srgbClr val="75BD7E"/>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32"/>
          <p:cNvSpPr/>
          <p:nvPr/>
        </p:nvSpPr>
        <p:spPr>
          <a:xfrm>
            <a:off x="472755" y="2856352"/>
            <a:ext cx="420621" cy="541098"/>
          </a:xfrm>
          <a:custGeom>
            <a:avLst/>
            <a:gdLst/>
            <a:ahLst/>
            <a:cxnLst/>
            <a:rect l="l" t="t" r="r" b="b"/>
            <a:pathLst>
              <a:path w="288" h="392" extrusionOk="0">
                <a:moveTo>
                  <a:pt x="74" y="390"/>
                </a:moveTo>
                <a:lnTo>
                  <a:pt x="160" y="392"/>
                </a:lnTo>
                <a:lnTo>
                  <a:pt x="160" y="390"/>
                </a:lnTo>
                <a:lnTo>
                  <a:pt x="240" y="390"/>
                </a:lnTo>
                <a:lnTo>
                  <a:pt x="288" y="392"/>
                </a:lnTo>
                <a:lnTo>
                  <a:pt x="270" y="388"/>
                </a:lnTo>
                <a:lnTo>
                  <a:pt x="274" y="366"/>
                </a:lnTo>
                <a:lnTo>
                  <a:pt x="274" y="276"/>
                </a:lnTo>
                <a:lnTo>
                  <a:pt x="276" y="186"/>
                </a:lnTo>
                <a:lnTo>
                  <a:pt x="278" y="94"/>
                </a:lnTo>
                <a:lnTo>
                  <a:pt x="278" y="50"/>
                </a:lnTo>
                <a:lnTo>
                  <a:pt x="278" y="4"/>
                </a:lnTo>
                <a:lnTo>
                  <a:pt x="190" y="4"/>
                </a:lnTo>
                <a:lnTo>
                  <a:pt x="98" y="2"/>
                </a:lnTo>
                <a:lnTo>
                  <a:pt x="10" y="0"/>
                </a:lnTo>
                <a:lnTo>
                  <a:pt x="10" y="24"/>
                </a:lnTo>
                <a:lnTo>
                  <a:pt x="10" y="28"/>
                </a:lnTo>
                <a:lnTo>
                  <a:pt x="6" y="134"/>
                </a:lnTo>
                <a:lnTo>
                  <a:pt x="6" y="156"/>
                </a:lnTo>
                <a:lnTo>
                  <a:pt x="6" y="160"/>
                </a:lnTo>
                <a:lnTo>
                  <a:pt x="6" y="162"/>
                </a:lnTo>
                <a:lnTo>
                  <a:pt x="6" y="182"/>
                </a:lnTo>
                <a:lnTo>
                  <a:pt x="6" y="184"/>
                </a:lnTo>
                <a:lnTo>
                  <a:pt x="2" y="320"/>
                </a:lnTo>
                <a:lnTo>
                  <a:pt x="2" y="322"/>
                </a:lnTo>
                <a:lnTo>
                  <a:pt x="0" y="388"/>
                </a:lnTo>
                <a:lnTo>
                  <a:pt x="14" y="388"/>
                </a:lnTo>
                <a:lnTo>
                  <a:pt x="74" y="390"/>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32"/>
          <p:cNvSpPr/>
          <p:nvPr/>
        </p:nvSpPr>
        <p:spPr>
          <a:xfrm>
            <a:off x="2199052" y="5327182"/>
            <a:ext cx="721482" cy="637722"/>
          </a:xfrm>
          <a:custGeom>
            <a:avLst/>
            <a:gdLst/>
            <a:ahLst/>
            <a:cxnLst/>
            <a:rect l="l" t="t" r="r" b="b"/>
            <a:pathLst>
              <a:path w="494" h="462" extrusionOk="0">
                <a:moveTo>
                  <a:pt x="422" y="434"/>
                </a:moveTo>
                <a:lnTo>
                  <a:pt x="406" y="402"/>
                </a:lnTo>
                <a:lnTo>
                  <a:pt x="400" y="386"/>
                </a:lnTo>
                <a:lnTo>
                  <a:pt x="402" y="348"/>
                </a:lnTo>
                <a:lnTo>
                  <a:pt x="432" y="350"/>
                </a:lnTo>
                <a:lnTo>
                  <a:pt x="448" y="352"/>
                </a:lnTo>
                <a:lnTo>
                  <a:pt x="452" y="338"/>
                </a:lnTo>
                <a:lnTo>
                  <a:pt x="456" y="276"/>
                </a:lnTo>
                <a:lnTo>
                  <a:pt x="484" y="278"/>
                </a:lnTo>
                <a:lnTo>
                  <a:pt x="486" y="264"/>
                </a:lnTo>
                <a:lnTo>
                  <a:pt x="488" y="244"/>
                </a:lnTo>
                <a:lnTo>
                  <a:pt x="490" y="220"/>
                </a:lnTo>
                <a:lnTo>
                  <a:pt x="494" y="174"/>
                </a:lnTo>
                <a:lnTo>
                  <a:pt x="476" y="174"/>
                </a:lnTo>
                <a:lnTo>
                  <a:pt x="468" y="174"/>
                </a:lnTo>
                <a:lnTo>
                  <a:pt x="466" y="170"/>
                </a:lnTo>
                <a:lnTo>
                  <a:pt x="426" y="168"/>
                </a:lnTo>
                <a:lnTo>
                  <a:pt x="420" y="168"/>
                </a:lnTo>
                <a:lnTo>
                  <a:pt x="406" y="168"/>
                </a:lnTo>
                <a:lnTo>
                  <a:pt x="408" y="98"/>
                </a:lnTo>
                <a:lnTo>
                  <a:pt x="410" y="76"/>
                </a:lnTo>
                <a:lnTo>
                  <a:pt x="410" y="74"/>
                </a:lnTo>
                <a:lnTo>
                  <a:pt x="382" y="72"/>
                </a:lnTo>
                <a:lnTo>
                  <a:pt x="370" y="70"/>
                </a:lnTo>
                <a:lnTo>
                  <a:pt x="294" y="66"/>
                </a:lnTo>
                <a:lnTo>
                  <a:pt x="210" y="62"/>
                </a:lnTo>
                <a:lnTo>
                  <a:pt x="180" y="62"/>
                </a:lnTo>
                <a:lnTo>
                  <a:pt x="86" y="60"/>
                </a:lnTo>
                <a:lnTo>
                  <a:pt x="46" y="56"/>
                </a:lnTo>
                <a:lnTo>
                  <a:pt x="44" y="54"/>
                </a:lnTo>
                <a:lnTo>
                  <a:pt x="50" y="50"/>
                </a:lnTo>
                <a:lnTo>
                  <a:pt x="44" y="42"/>
                </a:lnTo>
                <a:lnTo>
                  <a:pt x="46" y="30"/>
                </a:lnTo>
                <a:lnTo>
                  <a:pt x="44" y="26"/>
                </a:lnTo>
                <a:lnTo>
                  <a:pt x="38" y="22"/>
                </a:lnTo>
                <a:lnTo>
                  <a:pt x="32" y="18"/>
                </a:lnTo>
                <a:lnTo>
                  <a:pt x="28" y="2"/>
                </a:lnTo>
                <a:lnTo>
                  <a:pt x="20" y="0"/>
                </a:lnTo>
                <a:lnTo>
                  <a:pt x="0" y="0"/>
                </a:lnTo>
                <a:lnTo>
                  <a:pt x="4" y="160"/>
                </a:lnTo>
                <a:lnTo>
                  <a:pt x="0" y="412"/>
                </a:lnTo>
                <a:lnTo>
                  <a:pt x="4" y="410"/>
                </a:lnTo>
                <a:lnTo>
                  <a:pt x="10" y="406"/>
                </a:lnTo>
                <a:lnTo>
                  <a:pt x="12" y="404"/>
                </a:lnTo>
                <a:lnTo>
                  <a:pt x="18" y="402"/>
                </a:lnTo>
                <a:lnTo>
                  <a:pt x="22" y="402"/>
                </a:lnTo>
                <a:lnTo>
                  <a:pt x="28" y="402"/>
                </a:lnTo>
                <a:lnTo>
                  <a:pt x="30" y="402"/>
                </a:lnTo>
                <a:lnTo>
                  <a:pt x="40" y="408"/>
                </a:lnTo>
                <a:lnTo>
                  <a:pt x="46" y="412"/>
                </a:lnTo>
                <a:lnTo>
                  <a:pt x="52" y="414"/>
                </a:lnTo>
                <a:lnTo>
                  <a:pt x="56" y="414"/>
                </a:lnTo>
                <a:lnTo>
                  <a:pt x="58" y="414"/>
                </a:lnTo>
                <a:lnTo>
                  <a:pt x="82" y="410"/>
                </a:lnTo>
                <a:lnTo>
                  <a:pt x="90" y="410"/>
                </a:lnTo>
                <a:lnTo>
                  <a:pt x="92" y="410"/>
                </a:lnTo>
                <a:lnTo>
                  <a:pt x="96" y="408"/>
                </a:lnTo>
                <a:lnTo>
                  <a:pt x="100" y="406"/>
                </a:lnTo>
                <a:lnTo>
                  <a:pt x="104" y="402"/>
                </a:lnTo>
                <a:lnTo>
                  <a:pt x="104" y="398"/>
                </a:lnTo>
                <a:lnTo>
                  <a:pt x="106" y="396"/>
                </a:lnTo>
                <a:lnTo>
                  <a:pt x="108" y="394"/>
                </a:lnTo>
                <a:lnTo>
                  <a:pt x="110" y="394"/>
                </a:lnTo>
                <a:lnTo>
                  <a:pt x="110" y="390"/>
                </a:lnTo>
                <a:lnTo>
                  <a:pt x="114" y="382"/>
                </a:lnTo>
                <a:lnTo>
                  <a:pt x="114" y="380"/>
                </a:lnTo>
                <a:lnTo>
                  <a:pt x="118" y="372"/>
                </a:lnTo>
                <a:lnTo>
                  <a:pt x="126" y="358"/>
                </a:lnTo>
                <a:lnTo>
                  <a:pt x="134" y="350"/>
                </a:lnTo>
                <a:lnTo>
                  <a:pt x="136" y="350"/>
                </a:lnTo>
                <a:lnTo>
                  <a:pt x="138" y="348"/>
                </a:lnTo>
                <a:lnTo>
                  <a:pt x="148" y="344"/>
                </a:lnTo>
                <a:lnTo>
                  <a:pt x="150" y="344"/>
                </a:lnTo>
                <a:lnTo>
                  <a:pt x="168" y="336"/>
                </a:lnTo>
                <a:lnTo>
                  <a:pt x="172" y="334"/>
                </a:lnTo>
                <a:lnTo>
                  <a:pt x="174" y="330"/>
                </a:lnTo>
                <a:lnTo>
                  <a:pt x="176" y="326"/>
                </a:lnTo>
                <a:lnTo>
                  <a:pt x="178" y="320"/>
                </a:lnTo>
                <a:lnTo>
                  <a:pt x="182" y="316"/>
                </a:lnTo>
                <a:lnTo>
                  <a:pt x="186" y="306"/>
                </a:lnTo>
                <a:lnTo>
                  <a:pt x="192" y="302"/>
                </a:lnTo>
                <a:lnTo>
                  <a:pt x="204" y="296"/>
                </a:lnTo>
                <a:lnTo>
                  <a:pt x="220" y="300"/>
                </a:lnTo>
                <a:lnTo>
                  <a:pt x="222" y="300"/>
                </a:lnTo>
                <a:lnTo>
                  <a:pt x="234" y="302"/>
                </a:lnTo>
                <a:lnTo>
                  <a:pt x="240" y="300"/>
                </a:lnTo>
                <a:lnTo>
                  <a:pt x="242" y="298"/>
                </a:lnTo>
                <a:lnTo>
                  <a:pt x="244" y="296"/>
                </a:lnTo>
                <a:lnTo>
                  <a:pt x="246" y="296"/>
                </a:lnTo>
                <a:lnTo>
                  <a:pt x="258" y="288"/>
                </a:lnTo>
                <a:lnTo>
                  <a:pt x="260" y="284"/>
                </a:lnTo>
                <a:lnTo>
                  <a:pt x="262" y="284"/>
                </a:lnTo>
                <a:lnTo>
                  <a:pt x="274" y="278"/>
                </a:lnTo>
                <a:lnTo>
                  <a:pt x="290" y="274"/>
                </a:lnTo>
                <a:lnTo>
                  <a:pt x="292" y="274"/>
                </a:lnTo>
                <a:lnTo>
                  <a:pt x="300" y="272"/>
                </a:lnTo>
                <a:lnTo>
                  <a:pt x="306" y="272"/>
                </a:lnTo>
                <a:lnTo>
                  <a:pt x="306" y="274"/>
                </a:lnTo>
                <a:lnTo>
                  <a:pt x="308" y="274"/>
                </a:lnTo>
                <a:lnTo>
                  <a:pt x="310" y="276"/>
                </a:lnTo>
                <a:lnTo>
                  <a:pt x="312" y="278"/>
                </a:lnTo>
                <a:lnTo>
                  <a:pt x="314" y="280"/>
                </a:lnTo>
                <a:lnTo>
                  <a:pt x="314" y="282"/>
                </a:lnTo>
                <a:lnTo>
                  <a:pt x="316" y="290"/>
                </a:lnTo>
                <a:lnTo>
                  <a:pt x="318" y="292"/>
                </a:lnTo>
                <a:lnTo>
                  <a:pt x="318" y="298"/>
                </a:lnTo>
                <a:lnTo>
                  <a:pt x="316" y="310"/>
                </a:lnTo>
                <a:lnTo>
                  <a:pt x="314" y="310"/>
                </a:lnTo>
                <a:lnTo>
                  <a:pt x="314" y="318"/>
                </a:lnTo>
                <a:lnTo>
                  <a:pt x="312" y="336"/>
                </a:lnTo>
                <a:lnTo>
                  <a:pt x="312" y="338"/>
                </a:lnTo>
                <a:lnTo>
                  <a:pt x="312" y="340"/>
                </a:lnTo>
                <a:lnTo>
                  <a:pt x="312" y="342"/>
                </a:lnTo>
                <a:lnTo>
                  <a:pt x="314" y="344"/>
                </a:lnTo>
                <a:lnTo>
                  <a:pt x="316" y="348"/>
                </a:lnTo>
                <a:lnTo>
                  <a:pt x="316" y="350"/>
                </a:lnTo>
                <a:lnTo>
                  <a:pt x="326" y="364"/>
                </a:lnTo>
                <a:lnTo>
                  <a:pt x="326" y="368"/>
                </a:lnTo>
                <a:lnTo>
                  <a:pt x="328" y="372"/>
                </a:lnTo>
                <a:lnTo>
                  <a:pt x="328" y="382"/>
                </a:lnTo>
                <a:lnTo>
                  <a:pt x="328" y="390"/>
                </a:lnTo>
                <a:lnTo>
                  <a:pt x="328" y="402"/>
                </a:lnTo>
                <a:lnTo>
                  <a:pt x="328" y="410"/>
                </a:lnTo>
                <a:lnTo>
                  <a:pt x="330" y="416"/>
                </a:lnTo>
                <a:lnTo>
                  <a:pt x="330" y="418"/>
                </a:lnTo>
                <a:lnTo>
                  <a:pt x="336" y="438"/>
                </a:lnTo>
                <a:lnTo>
                  <a:pt x="342" y="448"/>
                </a:lnTo>
                <a:lnTo>
                  <a:pt x="350" y="454"/>
                </a:lnTo>
                <a:lnTo>
                  <a:pt x="356" y="458"/>
                </a:lnTo>
                <a:lnTo>
                  <a:pt x="360" y="462"/>
                </a:lnTo>
                <a:lnTo>
                  <a:pt x="362" y="462"/>
                </a:lnTo>
                <a:lnTo>
                  <a:pt x="396" y="444"/>
                </a:lnTo>
                <a:lnTo>
                  <a:pt x="422" y="434"/>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32"/>
          <p:cNvSpPr/>
          <p:nvPr/>
        </p:nvSpPr>
        <p:spPr>
          <a:xfrm>
            <a:off x="3840640" y="4421671"/>
            <a:ext cx="937633" cy="618398"/>
          </a:xfrm>
          <a:custGeom>
            <a:avLst/>
            <a:gdLst/>
            <a:ahLst/>
            <a:cxnLst/>
            <a:rect l="l" t="t" r="r" b="b"/>
            <a:pathLst>
              <a:path w="642" h="448" extrusionOk="0">
                <a:moveTo>
                  <a:pt x="478" y="66"/>
                </a:moveTo>
                <a:lnTo>
                  <a:pt x="472" y="66"/>
                </a:lnTo>
                <a:lnTo>
                  <a:pt x="472" y="68"/>
                </a:lnTo>
                <a:lnTo>
                  <a:pt x="458" y="68"/>
                </a:lnTo>
                <a:lnTo>
                  <a:pt x="460" y="38"/>
                </a:lnTo>
                <a:lnTo>
                  <a:pt x="444" y="38"/>
                </a:lnTo>
                <a:lnTo>
                  <a:pt x="444" y="54"/>
                </a:lnTo>
                <a:lnTo>
                  <a:pt x="388" y="54"/>
                </a:lnTo>
                <a:lnTo>
                  <a:pt x="388" y="44"/>
                </a:lnTo>
                <a:lnTo>
                  <a:pt x="356" y="44"/>
                </a:lnTo>
                <a:lnTo>
                  <a:pt x="356" y="32"/>
                </a:lnTo>
                <a:lnTo>
                  <a:pt x="342" y="32"/>
                </a:lnTo>
                <a:lnTo>
                  <a:pt x="342" y="14"/>
                </a:lnTo>
                <a:lnTo>
                  <a:pt x="310" y="14"/>
                </a:lnTo>
                <a:lnTo>
                  <a:pt x="310" y="0"/>
                </a:lnTo>
                <a:lnTo>
                  <a:pt x="296" y="0"/>
                </a:lnTo>
                <a:lnTo>
                  <a:pt x="296" y="64"/>
                </a:lnTo>
                <a:lnTo>
                  <a:pt x="256" y="64"/>
                </a:lnTo>
                <a:lnTo>
                  <a:pt x="206" y="62"/>
                </a:lnTo>
                <a:lnTo>
                  <a:pt x="124" y="58"/>
                </a:lnTo>
                <a:lnTo>
                  <a:pt x="120" y="62"/>
                </a:lnTo>
                <a:lnTo>
                  <a:pt x="108" y="64"/>
                </a:lnTo>
                <a:lnTo>
                  <a:pt x="104" y="66"/>
                </a:lnTo>
                <a:lnTo>
                  <a:pt x="104" y="70"/>
                </a:lnTo>
                <a:lnTo>
                  <a:pt x="104" y="80"/>
                </a:lnTo>
                <a:lnTo>
                  <a:pt x="104" y="86"/>
                </a:lnTo>
                <a:lnTo>
                  <a:pt x="98" y="102"/>
                </a:lnTo>
                <a:lnTo>
                  <a:pt x="98" y="106"/>
                </a:lnTo>
                <a:lnTo>
                  <a:pt x="100" y="122"/>
                </a:lnTo>
                <a:lnTo>
                  <a:pt x="114" y="122"/>
                </a:lnTo>
                <a:lnTo>
                  <a:pt x="114" y="172"/>
                </a:lnTo>
                <a:lnTo>
                  <a:pt x="72" y="170"/>
                </a:lnTo>
                <a:lnTo>
                  <a:pt x="72" y="164"/>
                </a:lnTo>
                <a:lnTo>
                  <a:pt x="64" y="164"/>
                </a:lnTo>
                <a:lnTo>
                  <a:pt x="52" y="164"/>
                </a:lnTo>
                <a:lnTo>
                  <a:pt x="52" y="160"/>
                </a:lnTo>
                <a:lnTo>
                  <a:pt x="24" y="160"/>
                </a:lnTo>
                <a:lnTo>
                  <a:pt x="18" y="206"/>
                </a:lnTo>
                <a:lnTo>
                  <a:pt x="4" y="204"/>
                </a:lnTo>
                <a:lnTo>
                  <a:pt x="4" y="236"/>
                </a:lnTo>
                <a:lnTo>
                  <a:pt x="0" y="328"/>
                </a:lnTo>
                <a:lnTo>
                  <a:pt x="0" y="342"/>
                </a:lnTo>
                <a:lnTo>
                  <a:pt x="14" y="342"/>
                </a:lnTo>
                <a:lnTo>
                  <a:pt x="12" y="358"/>
                </a:lnTo>
                <a:lnTo>
                  <a:pt x="28" y="358"/>
                </a:lnTo>
                <a:lnTo>
                  <a:pt x="28" y="368"/>
                </a:lnTo>
                <a:lnTo>
                  <a:pt x="26" y="388"/>
                </a:lnTo>
                <a:lnTo>
                  <a:pt x="104" y="390"/>
                </a:lnTo>
                <a:lnTo>
                  <a:pt x="104" y="448"/>
                </a:lnTo>
                <a:lnTo>
                  <a:pt x="106" y="446"/>
                </a:lnTo>
                <a:lnTo>
                  <a:pt x="112" y="444"/>
                </a:lnTo>
                <a:lnTo>
                  <a:pt x="116" y="444"/>
                </a:lnTo>
                <a:lnTo>
                  <a:pt x="120" y="444"/>
                </a:lnTo>
                <a:lnTo>
                  <a:pt x="124" y="442"/>
                </a:lnTo>
                <a:lnTo>
                  <a:pt x="126" y="442"/>
                </a:lnTo>
                <a:lnTo>
                  <a:pt x="126" y="438"/>
                </a:lnTo>
                <a:lnTo>
                  <a:pt x="128" y="436"/>
                </a:lnTo>
                <a:lnTo>
                  <a:pt x="128" y="434"/>
                </a:lnTo>
                <a:lnTo>
                  <a:pt x="128" y="430"/>
                </a:lnTo>
                <a:lnTo>
                  <a:pt x="128" y="428"/>
                </a:lnTo>
                <a:lnTo>
                  <a:pt x="128" y="422"/>
                </a:lnTo>
                <a:lnTo>
                  <a:pt x="128" y="420"/>
                </a:lnTo>
                <a:lnTo>
                  <a:pt x="126" y="414"/>
                </a:lnTo>
                <a:lnTo>
                  <a:pt x="126" y="410"/>
                </a:lnTo>
                <a:lnTo>
                  <a:pt x="126" y="408"/>
                </a:lnTo>
                <a:lnTo>
                  <a:pt x="126" y="406"/>
                </a:lnTo>
                <a:lnTo>
                  <a:pt x="126" y="404"/>
                </a:lnTo>
                <a:lnTo>
                  <a:pt x="126" y="400"/>
                </a:lnTo>
                <a:lnTo>
                  <a:pt x="130" y="396"/>
                </a:lnTo>
                <a:lnTo>
                  <a:pt x="136" y="390"/>
                </a:lnTo>
                <a:lnTo>
                  <a:pt x="138" y="388"/>
                </a:lnTo>
                <a:lnTo>
                  <a:pt x="142" y="386"/>
                </a:lnTo>
                <a:lnTo>
                  <a:pt x="144" y="384"/>
                </a:lnTo>
                <a:lnTo>
                  <a:pt x="146" y="384"/>
                </a:lnTo>
                <a:lnTo>
                  <a:pt x="152" y="382"/>
                </a:lnTo>
                <a:lnTo>
                  <a:pt x="160" y="382"/>
                </a:lnTo>
                <a:lnTo>
                  <a:pt x="166" y="382"/>
                </a:lnTo>
                <a:lnTo>
                  <a:pt x="170" y="382"/>
                </a:lnTo>
                <a:lnTo>
                  <a:pt x="172" y="382"/>
                </a:lnTo>
                <a:lnTo>
                  <a:pt x="176" y="384"/>
                </a:lnTo>
                <a:lnTo>
                  <a:pt x="182" y="384"/>
                </a:lnTo>
                <a:lnTo>
                  <a:pt x="186" y="384"/>
                </a:lnTo>
                <a:lnTo>
                  <a:pt x="188" y="384"/>
                </a:lnTo>
                <a:lnTo>
                  <a:pt x="192" y="384"/>
                </a:lnTo>
                <a:lnTo>
                  <a:pt x="194" y="384"/>
                </a:lnTo>
                <a:lnTo>
                  <a:pt x="196" y="384"/>
                </a:lnTo>
                <a:lnTo>
                  <a:pt x="200" y="384"/>
                </a:lnTo>
                <a:lnTo>
                  <a:pt x="206" y="386"/>
                </a:lnTo>
                <a:lnTo>
                  <a:pt x="212" y="390"/>
                </a:lnTo>
                <a:lnTo>
                  <a:pt x="214" y="390"/>
                </a:lnTo>
                <a:lnTo>
                  <a:pt x="216" y="390"/>
                </a:lnTo>
                <a:lnTo>
                  <a:pt x="218" y="392"/>
                </a:lnTo>
                <a:lnTo>
                  <a:pt x="220" y="392"/>
                </a:lnTo>
                <a:lnTo>
                  <a:pt x="222" y="392"/>
                </a:lnTo>
                <a:lnTo>
                  <a:pt x="226" y="390"/>
                </a:lnTo>
                <a:lnTo>
                  <a:pt x="228" y="388"/>
                </a:lnTo>
                <a:lnTo>
                  <a:pt x="228" y="386"/>
                </a:lnTo>
                <a:lnTo>
                  <a:pt x="228" y="384"/>
                </a:lnTo>
                <a:lnTo>
                  <a:pt x="228" y="382"/>
                </a:lnTo>
                <a:lnTo>
                  <a:pt x="228" y="380"/>
                </a:lnTo>
                <a:lnTo>
                  <a:pt x="228" y="376"/>
                </a:lnTo>
                <a:lnTo>
                  <a:pt x="228" y="372"/>
                </a:lnTo>
                <a:lnTo>
                  <a:pt x="228" y="362"/>
                </a:lnTo>
                <a:lnTo>
                  <a:pt x="228" y="356"/>
                </a:lnTo>
                <a:lnTo>
                  <a:pt x="230" y="350"/>
                </a:lnTo>
                <a:lnTo>
                  <a:pt x="230" y="342"/>
                </a:lnTo>
                <a:lnTo>
                  <a:pt x="232" y="336"/>
                </a:lnTo>
                <a:lnTo>
                  <a:pt x="232" y="332"/>
                </a:lnTo>
                <a:lnTo>
                  <a:pt x="232" y="328"/>
                </a:lnTo>
                <a:lnTo>
                  <a:pt x="232" y="322"/>
                </a:lnTo>
                <a:lnTo>
                  <a:pt x="234" y="316"/>
                </a:lnTo>
                <a:lnTo>
                  <a:pt x="236" y="312"/>
                </a:lnTo>
                <a:lnTo>
                  <a:pt x="238" y="310"/>
                </a:lnTo>
                <a:lnTo>
                  <a:pt x="240" y="306"/>
                </a:lnTo>
                <a:lnTo>
                  <a:pt x="242" y="304"/>
                </a:lnTo>
                <a:lnTo>
                  <a:pt x="246" y="298"/>
                </a:lnTo>
                <a:lnTo>
                  <a:pt x="250" y="298"/>
                </a:lnTo>
                <a:lnTo>
                  <a:pt x="252" y="298"/>
                </a:lnTo>
                <a:lnTo>
                  <a:pt x="254" y="296"/>
                </a:lnTo>
                <a:lnTo>
                  <a:pt x="256" y="296"/>
                </a:lnTo>
                <a:lnTo>
                  <a:pt x="260" y="294"/>
                </a:lnTo>
                <a:lnTo>
                  <a:pt x="264" y="292"/>
                </a:lnTo>
                <a:lnTo>
                  <a:pt x="274" y="286"/>
                </a:lnTo>
                <a:lnTo>
                  <a:pt x="276" y="286"/>
                </a:lnTo>
                <a:lnTo>
                  <a:pt x="278" y="284"/>
                </a:lnTo>
                <a:lnTo>
                  <a:pt x="282" y="278"/>
                </a:lnTo>
                <a:lnTo>
                  <a:pt x="286" y="274"/>
                </a:lnTo>
                <a:lnTo>
                  <a:pt x="290" y="270"/>
                </a:lnTo>
                <a:lnTo>
                  <a:pt x="292" y="264"/>
                </a:lnTo>
                <a:lnTo>
                  <a:pt x="296" y="262"/>
                </a:lnTo>
                <a:lnTo>
                  <a:pt x="298" y="260"/>
                </a:lnTo>
                <a:lnTo>
                  <a:pt x="300" y="254"/>
                </a:lnTo>
                <a:lnTo>
                  <a:pt x="302" y="252"/>
                </a:lnTo>
                <a:lnTo>
                  <a:pt x="304" y="250"/>
                </a:lnTo>
                <a:lnTo>
                  <a:pt x="308" y="246"/>
                </a:lnTo>
                <a:lnTo>
                  <a:pt x="312" y="244"/>
                </a:lnTo>
                <a:lnTo>
                  <a:pt x="318" y="244"/>
                </a:lnTo>
                <a:lnTo>
                  <a:pt x="324" y="244"/>
                </a:lnTo>
                <a:lnTo>
                  <a:pt x="326" y="244"/>
                </a:lnTo>
                <a:lnTo>
                  <a:pt x="328" y="246"/>
                </a:lnTo>
                <a:lnTo>
                  <a:pt x="330" y="246"/>
                </a:lnTo>
                <a:lnTo>
                  <a:pt x="332" y="248"/>
                </a:lnTo>
                <a:lnTo>
                  <a:pt x="334" y="250"/>
                </a:lnTo>
                <a:lnTo>
                  <a:pt x="338" y="252"/>
                </a:lnTo>
                <a:lnTo>
                  <a:pt x="342" y="258"/>
                </a:lnTo>
                <a:lnTo>
                  <a:pt x="346" y="262"/>
                </a:lnTo>
                <a:lnTo>
                  <a:pt x="348" y="264"/>
                </a:lnTo>
                <a:lnTo>
                  <a:pt x="348" y="266"/>
                </a:lnTo>
                <a:lnTo>
                  <a:pt x="350" y="272"/>
                </a:lnTo>
                <a:lnTo>
                  <a:pt x="352" y="278"/>
                </a:lnTo>
                <a:lnTo>
                  <a:pt x="354" y="284"/>
                </a:lnTo>
                <a:lnTo>
                  <a:pt x="354" y="286"/>
                </a:lnTo>
                <a:lnTo>
                  <a:pt x="356" y="292"/>
                </a:lnTo>
                <a:lnTo>
                  <a:pt x="358" y="296"/>
                </a:lnTo>
                <a:lnTo>
                  <a:pt x="360" y="304"/>
                </a:lnTo>
                <a:lnTo>
                  <a:pt x="366" y="308"/>
                </a:lnTo>
                <a:lnTo>
                  <a:pt x="370" y="312"/>
                </a:lnTo>
                <a:lnTo>
                  <a:pt x="374" y="314"/>
                </a:lnTo>
                <a:lnTo>
                  <a:pt x="378" y="314"/>
                </a:lnTo>
                <a:lnTo>
                  <a:pt x="380" y="314"/>
                </a:lnTo>
                <a:lnTo>
                  <a:pt x="386" y="314"/>
                </a:lnTo>
                <a:lnTo>
                  <a:pt x="390" y="312"/>
                </a:lnTo>
                <a:lnTo>
                  <a:pt x="392" y="312"/>
                </a:lnTo>
                <a:lnTo>
                  <a:pt x="396" y="310"/>
                </a:lnTo>
                <a:lnTo>
                  <a:pt x="404" y="304"/>
                </a:lnTo>
                <a:lnTo>
                  <a:pt x="406" y="304"/>
                </a:lnTo>
                <a:lnTo>
                  <a:pt x="414" y="298"/>
                </a:lnTo>
                <a:lnTo>
                  <a:pt x="418" y="294"/>
                </a:lnTo>
                <a:lnTo>
                  <a:pt x="422" y="292"/>
                </a:lnTo>
                <a:lnTo>
                  <a:pt x="424" y="290"/>
                </a:lnTo>
                <a:lnTo>
                  <a:pt x="426" y="288"/>
                </a:lnTo>
                <a:lnTo>
                  <a:pt x="428" y="286"/>
                </a:lnTo>
                <a:lnTo>
                  <a:pt x="432" y="286"/>
                </a:lnTo>
                <a:lnTo>
                  <a:pt x="434" y="284"/>
                </a:lnTo>
                <a:lnTo>
                  <a:pt x="438" y="278"/>
                </a:lnTo>
                <a:lnTo>
                  <a:pt x="442" y="278"/>
                </a:lnTo>
                <a:lnTo>
                  <a:pt x="444" y="276"/>
                </a:lnTo>
                <a:lnTo>
                  <a:pt x="446" y="274"/>
                </a:lnTo>
                <a:lnTo>
                  <a:pt x="448" y="272"/>
                </a:lnTo>
                <a:lnTo>
                  <a:pt x="450" y="272"/>
                </a:lnTo>
                <a:lnTo>
                  <a:pt x="452" y="270"/>
                </a:lnTo>
                <a:lnTo>
                  <a:pt x="456" y="270"/>
                </a:lnTo>
                <a:lnTo>
                  <a:pt x="460" y="270"/>
                </a:lnTo>
                <a:lnTo>
                  <a:pt x="460" y="268"/>
                </a:lnTo>
                <a:lnTo>
                  <a:pt x="464" y="268"/>
                </a:lnTo>
                <a:lnTo>
                  <a:pt x="468" y="266"/>
                </a:lnTo>
                <a:lnTo>
                  <a:pt x="470" y="264"/>
                </a:lnTo>
                <a:lnTo>
                  <a:pt x="472" y="264"/>
                </a:lnTo>
                <a:lnTo>
                  <a:pt x="482" y="264"/>
                </a:lnTo>
                <a:lnTo>
                  <a:pt x="486" y="266"/>
                </a:lnTo>
                <a:lnTo>
                  <a:pt x="488" y="266"/>
                </a:lnTo>
                <a:lnTo>
                  <a:pt x="490" y="266"/>
                </a:lnTo>
                <a:lnTo>
                  <a:pt x="496" y="266"/>
                </a:lnTo>
                <a:lnTo>
                  <a:pt x="502" y="266"/>
                </a:lnTo>
                <a:lnTo>
                  <a:pt x="502" y="264"/>
                </a:lnTo>
                <a:lnTo>
                  <a:pt x="504" y="260"/>
                </a:lnTo>
                <a:lnTo>
                  <a:pt x="506" y="252"/>
                </a:lnTo>
                <a:lnTo>
                  <a:pt x="506" y="250"/>
                </a:lnTo>
                <a:lnTo>
                  <a:pt x="506" y="248"/>
                </a:lnTo>
                <a:lnTo>
                  <a:pt x="508" y="242"/>
                </a:lnTo>
                <a:lnTo>
                  <a:pt x="510" y="240"/>
                </a:lnTo>
                <a:lnTo>
                  <a:pt x="510" y="238"/>
                </a:lnTo>
                <a:lnTo>
                  <a:pt x="514" y="236"/>
                </a:lnTo>
                <a:lnTo>
                  <a:pt x="514" y="232"/>
                </a:lnTo>
                <a:lnTo>
                  <a:pt x="516" y="230"/>
                </a:lnTo>
                <a:lnTo>
                  <a:pt x="520" y="228"/>
                </a:lnTo>
                <a:lnTo>
                  <a:pt x="524" y="222"/>
                </a:lnTo>
                <a:lnTo>
                  <a:pt x="526" y="220"/>
                </a:lnTo>
                <a:lnTo>
                  <a:pt x="528" y="218"/>
                </a:lnTo>
                <a:lnTo>
                  <a:pt x="530" y="216"/>
                </a:lnTo>
                <a:lnTo>
                  <a:pt x="532" y="214"/>
                </a:lnTo>
                <a:lnTo>
                  <a:pt x="536" y="212"/>
                </a:lnTo>
                <a:lnTo>
                  <a:pt x="540" y="208"/>
                </a:lnTo>
                <a:lnTo>
                  <a:pt x="548" y="206"/>
                </a:lnTo>
                <a:lnTo>
                  <a:pt x="552" y="206"/>
                </a:lnTo>
                <a:lnTo>
                  <a:pt x="554" y="206"/>
                </a:lnTo>
                <a:lnTo>
                  <a:pt x="558" y="206"/>
                </a:lnTo>
                <a:lnTo>
                  <a:pt x="560" y="204"/>
                </a:lnTo>
                <a:lnTo>
                  <a:pt x="562" y="204"/>
                </a:lnTo>
                <a:lnTo>
                  <a:pt x="568" y="202"/>
                </a:lnTo>
                <a:lnTo>
                  <a:pt x="570" y="200"/>
                </a:lnTo>
                <a:lnTo>
                  <a:pt x="572" y="196"/>
                </a:lnTo>
                <a:lnTo>
                  <a:pt x="576" y="190"/>
                </a:lnTo>
                <a:lnTo>
                  <a:pt x="578" y="186"/>
                </a:lnTo>
                <a:lnTo>
                  <a:pt x="580" y="182"/>
                </a:lnTo>
                <a:lnTo>
                  <a:pt x="580" y="180"/>
                </a:lnTo>
                <a:lnTo>
                  <a:pt x="586" y="172"/>
                </a:lnTo>
                <a:lnTo>
                  <a:pt x="592" y="160"/>
                </a:lnTo>
                <a:lnTo>
                  <a:pt x="592" y="158"/>
                </a:lnTo>
                <a:lnTo>
                  <a:pt x="598" y="152"/>
                </a:lnTo>
                <a:lnTo>
                  <a:pt x="600" y="148"/>
                </a:lnTo>
                <a:lnTo>
                  <a:pt x="602" y="146"/>
                </a:lnTo>
                <a:lnTo>
                  <a:pt x="608" y="138"/>
                </a:lnTo>
                <a:lnTo>
                  <a:pt x="610" y="136"/>
                </a:lnTo>
                <a:lnTo>
                  <a:pt x="618" y="130"/>
                </a:lnTo>
                <a:lnTo>
                  <a:pt x="622" y="124"/>
                </a:lnTo>
                <a:lnTo>
                  <a:pt x="624" y="124"/>
                </a:lnTo>
                <a:lnTo>
                  <a:pt x="626" y="118"/>
                </a:lnTo>
                <a:lnTo>
                  <a:pt x="630" y="112"/>
                </a:lnTo>
                <a:lnTo>
                  <a:pt x="632" y="110"/>
                </a:lnTo>
                <a:lnTo>
                  <a:pt x="634" y="108"/>
                </a:lnTo>
                <a:lnTo>
                  <a:pt x="640" y="104"/>
                </a:lnTo>
                <a:lnTo>
                  <a:pt x="642" y="70"/>
                </a:lnTo>
                <a:lnTo>
                  <a:pt x="478" y="66"/>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32"/>
          <p:cNvSpPr/>
          <p:nvPr/>
        </p:nvSpPr>
        <p:spPr>
          <a:xfrm>
            <a:off x="4445281" y="4098668"/>
            <a:ext cx="569591" cy="466559"/>
          </a:xfrm>
          <a:custGeom>
            <a:avLst/>
            <a:gdLst/>
            <a:ahLst/>
            <a:cxnLst/>
            <a:rect l="l" t="t" r="r" b="b"/>
            <a:pathLst>
              <a:path w="390" h="338" extrusionOk="0">
                <a:moveTo>
                  <a:pt x="234" y="8"/>
                </a:moveTo>
                <a:lnTo>
                  <a:pt x="234" y="6"/>
                </a:lnTo>
                <a:lnTo>
                  <a:pt x="148" y="4"/>
                </a:lnTo>
                <a:lnTo>
                  <a:pt x="148" y="2"/>
                </a:lnTo>
                <a:lnTo>
                  <a:pt x="140" y="2"/>
                </a:lnTo>
                <a:lnTo>
                  <a:pt x="64" y="2"/>
                </a:lnTo>
                <a:lnTo>
                  <a:pt x="4" y="0"/>
                </a:lnTo>
                <a:lnTo>
                  <a:pt x="4" y="8"/>
                </a:lnTo>
                <a:lnTo>
                  <a:pt x="4" y="14"/>
                </a:lnTo>
                <a:lnTo>
                  <a:pt x="2" y="78"/>
                </a:lnTo>
                <a:lnTo>
                  <a:pt x="2" y="94"/>
                </a:lnTo>
                <a:lnTo>
                  <a:pt x="2" y="122"/>
                </a:lnTo>
                <a:lnTo>
                  <a:pt x="0" y="168"/>
                </a:lnTo>
                <a:lnTo>
                  <a:pt x="30" y="168"/>
                </a:lnTo>
                <a:lnTo>
                  <a:pt x="30" y="226"/>
                </a:lnTo>
                <a:lnTo>
                  <a:pt x="30" y="242"/>
                </a:lnTo>
                <a:lnTo>
                  <a:pt x="30" y="272"/>
                </a:lnTo>
                <a:lnTo>
                  <a:pt x="46" y="272"/>
                </a:lnTo>
                <a:lnTo>
                  <a:pt x="44" y="302"/>
                </a:lnTo>
                <a:lnTo>
                  <a:pt x="58" y="302"/>
                </a:lnTo>
                <a:lnTo>
                  <a:pt x="58" y="300"/>
                </a:lnTo>
                <a:lnTo>
                  <a:pt x="64" y="300"/>
                </a:lnTo>
                <a:lnTo>
                  <a:pt x="228" y="304"/>
                </a:lnTo>
                <a:lnTo>
                  <a:pt x="226" y="338"/>
                </a:lnTo>
                <a:lnTo>
                  <a:pt x="228" y="338"/>
                </a:lnTo>
                <a:lnTo>
                  <a:pt x="234" y="332"/>
                </a:lnTo>
                <a:lnTo>
                  <a:pt x="238" y="326"/>
                </a:lnTo>
                <a:lnTo>
                  <a:pt x="242" y="320"/>
                </a:lnTo>
                <a:lnTo>
                  <a:pt x="248" y="318"/>
                </a:lnTo>
                <a:lnTo>
                  <a:pt x="254" y="310"/>
                </a:lnTo>
                <a:lnTo>
                  <a:pt x="256" y="306"/>
                </a:lnTo>
                <a:lnTo>
                  <a:pt x="260" y="302"/>
                </a:lnTo>
                <a:lnTo>
                  <a:pt x="264" y="298"/>
                </a:lnTo>
                <a:lnTo>
                  <a:pt x="266" y="296"/>
                </a:lnTo>
                <a:lnTo>
                  <a:pt x="274" y="292"/>
                </a:lnTo>
                <a:lnTo>
                  <a:pt x="280" y="284"/>
                </a:lnTo>
                <a:lnTo>
                  <a:pt x="282" y="280"/>
                </a:lnTo>
                <a:lnTo>
                  <a:pt x="288" y="276"/>
                </a:lnTo>
                <a:lnTo>
                  <a:pt x="294" y="272"/>
                </a:lnTo>
                <a:lnTo>
                  <a:pt x="296" y="270"/>
                </a:lnTo>
                <a:lnTo>
                  <a:pt x="298" y="268"/>
                </a:lnTo>
                <a:lnTo>
                  <a:pt x="300" y="266"/>
                </a:lnTo>
                <a:lnTo>
                  <a:pt x="302" y="264"/>
                </a:lnTo>
                <a:lnTo>
                  <a:pt x="306" y="260"/>
                </a:lnTo>
                <a:lnTo>
                  <a:pt x="310" y="258"/>
                </a:lnTo>
                <a:lnTo>
                  <a:pt x="316" y="256"/>
                </a:lnTo>
                <a:lnTo>
                  <a:pt x="320" y="256"/>
                </a:lnTo>
                <a:lnTo>
                  <a:pt x="324" y="256"/>
                </a:lnTo>
                <a:lnTo>
                  <a:pt x="328" y="256"/>
                </a:lnTo>
                <a:lnTo>
                  <a:pt x="330" y="258"/>
                </a:lnTo>
                <a:lnTo>
                  <a:pt x="334" y="258"/>
                </a:lnTo>
                <a:lnTo>
                  <a:pt x="340" y="256"/>
                </a:lnTo>
                <a:lnTo>
                  <a:pt x="344" y="254"/>
                </a:lnTo>
                <a:lnTo>
                  <a:pt x="346" y="252"/>
                </a:lnTo>
                <a:lnTo>
                  <a:pt x="348" y="250"/>
                </a:lnTo>
                <a:lnTo>
                  <a:pt x="350" y="248"/>
                </a:lnTo>
                <a:lnTo>
                  <a:pt x="352" y="244"/>
                </a:lnTo>
                <a:lnTo>
                  <a:pt x="354" y="238"/>
                </a:lnTo>
                <a:lnTo>
                  <a:pt x="354" y="232"/>
                </a:lnTo>
                <a:lnTo>
                  <a:pt x="356" y="224"/>
                </a:lnTo>
                <a:lnTo>
                  <a:pt x="356" y="220"/>
                </a:lnTo>
                <a:lnTo>
                  <a:pt x="360" y="212"/>
                </a:lnTo>
                <a:lnTo>
                  <a:pt x="360" y="208"/>
                </a:lnTo>
                <a:lnTo>
                  <a:pt x="360" y="204"/>
                </a:lnTo>
                <a:lnTo>
                  <a:pt x="356" y="200"/>
                </a:lnTo>
                <a:lnTo>
                  <a:pt x="356" y="192"/>
                </a:lnTo>
                <a:lnTo>
                  <a:pt x="356" y="188"/>
                </a:lnTo>
                <a:lnTo>
                  <a:pt x="360" y="186"/>
                </a:lnTo>
                <a:lnTo>
                  <a:pt x="360" y="184"/>
                </a:lnTo>
                <a:lnTo>
                  <a:pt x="360" y="182"/>
                </a:lnTo>
                <a:lnTo>
                  <a:pt x="362" y="180"/>
                </a:lnTo>
                <a:lnTo>
                  <a:pt x="364" y="178"/>
                </a:lnTo>
                <a:lnTo>
                  <a:pt x="366" y="176"/>
                </a:lnTo>
                <a:lnTo>
                  <a:pt x="368" y="174"/>
                </a:lnTo>
                <a:lnTo>
                  <a:pt x="370" y="174"/>
                </a:lnTo>
                <a:lnTo>
                  <a:pt x="376" y="172"/>
                </a:lnTo>
                <a:lnTo>
                  <a:pt x="378" y="168"/>
                </a:lnTo>
                <a:lnTo>
                  <a:pt x="380" y="166"/>
                </a:lnTo>
                <a:lnTo>
                  <a:pt x="384" y="164"/>
                </a:lnTo>
                <a:lnTo>
                  <a:pt x="384" y="162"/>
                </a:lnTo>
                <a:lnTo>
                  <a:pt x="386" y="162"/>
                </a:lnTo>
                <a:lnTo>
                  <a:pt x="386" y="158"/>
                </a:lnTo>
                <a:lnTo>
                  <a:pt x="386" y="154"/>
                </a:lnTo>
                <a:lnTo>
                  <a:pt x="384" y="152"/>
                </a:lnTo>
                <a:lnTo>
                  <a:pt x="384" y="150"/>
                </a:lnTo>
                <a:lnTo>
                  <a:pt x="380" y="146"/>
                </a:lnTo>
                <a:lnTo>
                  <a:pt x="378" y="142"/>
                </a:lnTo>
                <a:lnTo>
                  <a:pt x="376" y="138"/>
                </a:lnTo>
                <a:lnTo>
                  <a:pt x="374" y="136"/>
                </a:lnTo>
                <a:lnTo>
                  <a:pt x="372" y="134"/>
                </a:lnTo>
                <a:lnTo>
                  <a:pt x="370" y="132"/>
                </a:lnTo>
                <a:lnTo>
                  <a:pt x="368" y="128"/>
                </a:lnTo>
                <a:lnTo>
                  <a:pt x="366" y="124"/>
                </a:lnTo>
                <a:lnTo>
                  <a:pt x="362" y="120"/>
                </a:lnTo>
                <a:lnTo>
                  <a:pt x="356" y="116"/>
                </a:lnTo>
                <a:lnTo>
                  <a:pt x="356" y="112"/>
                </a:lnTo>
                <a:lnTo>
                  <a:pt x="354" y="108"/>
                </a:lnTo>
                <a:lnTo>
                  <a:pt x="354" y="104"/>
                </a:lnTo>
                <a:lnTo>
                  <a:pt x="354" y="98"/>
                </a:lnTo>
                <a:lnTo>
                  <a:pt x="356" y="94"/>
                </a:lnTo>
                <a:lnTo>
                  <a:pt x="360" y="92"/>
                </a:lnTo>
                <a:lnTo>
                  <a:pt x="362" y="90"/>
                </a:lnTo>
                <a:lnTo>
                  <a:pt x="364" y="88"/>
                </a:lnTo>
                <a:lnTo>
                  <a:pt x="368" y="86"/>
                </a:lnTo>
                <a:lnTo>
                  <a:pt x="370" y="84"/>
                </a:lnTo>
                <a:lnTo>
                  <a:pt x="376" y="76"/>
                </a:lnTo>
                <a:lnTo>
                  <a:pt x="378" y="74"/>
                </a:lnTo>
                <a:lnTo>
                  <a:pt x="380" y="72"/>
                </a:lnTo>
                <a:lnTo>
                  <a:pt x="384" y="68"/>
                </a:lnTo>
                <a:lnTo>
                  <a:pt x="386" y="64"/>
                </a:lnTo>
                <a:lnTo>
                  <a:pt x="388" y="62"/>
                </a:lnTo>
                <a:lnTo>
                  <a:pt x="388" y="60"/>
                </a:lnTo>
                <a:lnTo>
                  <a:pt x="388" y="58"/>
                </a:lnTo>
                <a:lnTo>
                  <a:pt x="388" y="54"/>
                </a:lnTo>
                <a:lnTo>
                  <a:pt x="390" y="48"/>
                </a:lnTo>
                <a:lnTo>
                  <a:pt x="388" y="46"/>
                </a:lnTo>
                <a:lnTo>
                  <a:pt x="388" y="40"/>
                </a:lnTo>
                <a:lnTo>
                  <a:pt x="388" y="38"/>
                </a:lnTo>
                <a:lnTo>
                  <a:pt x="386" y="36"/>
                </a:lnTo>
                <a:lnTo>
                  <a:pt x="386" y="30"/>
                </a:lnTo>
                <a:lnTo>
                  <a:pt x="386" y="28"/>
                </a:lnTo>
                <a:lnTo>
                  <a:pt x="386" y="26"/>
                </a:lnTo>
                <a:lnTo>
                  <a:pt x="386" y="24"/>
                </a:lnTo>
                <a:lnTo>
                  <a:pt x="386" y="22"/>
                </a:lnTo>
                <a:lnTo>
                  <a:pt x="386" y="20"/>
                </a:lnTo>
                <a:lnTo>
                  <a:pt x="386" y="18"/>
                </a:lnTo>
                <a:lnTo>
                  <a:pt x="388" y="16"/>
                </a:lnTo>
                <a:lnTo>
                  <a:pt x="390" y="16"/>
                </a:lnTo>
                <a:lnTo>
                  <a:pt x="256" y="10"/>
                </a:lnTo>
                <a:lnTo>
                  <a:pt x="234" y="8"/>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32"/>
          <p:cNvSpPr/>
          <p:nvPr/>
        </p:nvSpPr>
        <p:spPr>
          <a:xfrm>
            <a:off x="4538753" y="3662478"/>
            <a:ext cx="601721" cy="458277"/>
          </a:xfrm>
          <a:custGeom>
            <a:avLst/>
            <a:gdLst/>
            <a:ahLst/>
            <a:cxnLst/>
            <a:rect l="l" t="t" r="r" b="b"/>
            <a:pathLst>
              <a:path w="412" h="332" extrusionOk="0">
                <a:moveTo>
                  <a:pt x="360" y="14"/>
                </a:moveTo>
                <a:lnTo>
                  <a:pt x="278" y="12"/>
                </a:lnTo>
                <a:lnTo>
                  <a:pt x="270" y="12"/>
                </a:lnTo>
                <a:lnTo>
                  <a:pt x="186" y="10"/>
                </a:lnTo>
                <a:lnTo>
                  <a:pt x="182" y="10"/>
                </a:lnTo>
                <a:lnTo>
                  <a:pt x="96" y="4"/>
                </a:lnTo>
                <a:lnTo>
                  <a:pt x="92" y="4"/>
                </a:lnTo>
                <a:lnTo>
                  <a:pt x="92" y="2"/>
                </a:lnTo>
                <a:lnTo>
                  <a:pt x="24" y="2"/>
                </a:lnTo>
                <a:lnTo>
                  <a:pt x="16" y="0"/>
                </a:lnTo>
                <a:lnTo>
                  <a:pt x="8" y="0"/>
                </a:lnTo>
                <a:lnTo>
                  <a:pt x="4" y="0"/>
                </a:lnTo>
                <a:lnTo>
                  <a:pt x="4" y="4"/>
                </a:lnTo>
                <a:lnTo>
                  <a:pt x="0" y="230"/>
                </a:lnTo>
                <a:lnTo>
                  <a:pt x="0" y="232"/>
                </a:lnTo>
                <a:lnTo>
                  <a:pt x="0" y="240"/>
                </a:lnTo>
                <a:lnTo>
                  <a:pt x="0" y="268"/>
                </a:lnTo>
                <a:lnTo>
                  <a:pt x="0" y="272"/>
                </a:lnTo>
                <a:lnTo>
                  <a:pt x="0" y="318"/>
                </a:lnTo>
                <a:lnTo>
                  <a:pt x="76" y="318"/>
                </a:lnTo>
                <a:lnTo>
                  <a:pt x="84" y="318"/>
                </a:lnTo>
                <a:lnTo>
                  <a:pt x="84" y="320"/>
                </a:lnTo>
                <a:lnTo>
                  <a:pt x="170" y="322"/>
                </a:lnTo>
                <a:lnTo>
                  <a:pt x="170" y="324"/>
                </a:lnTo>
                <a:lnTo>
                  <a:pt x="192" y="326"/>
                </a:lnTo>
                <a:lnTo>
                  <a:pt x="326" y="332"/>
                </a:lnTo>
                <a:lnTo>
                  <a:pt x="326" y="330"/>
                </a:lnTo>
                <a:lnTo>
                  <a:pt x="332" y="326"/>
                </a:lnTo>
                <a:lnTo>
                  <a:pt x="334" y="324"/>
                </a:lnTo>
                <a:lnTo>
                  <a:pt x="342" y="322"/>
                </a:lnTo>
                <a:lnTo>
                  <a:pt x="342" y="320"/>
                </a:lnTo>
                <a:lnTo>
                  <a:pt x="344" y="318"/>
                </a:lnTo>
                <a:lnTo>
                  <a:pt x="346" y="316"/>
                </a:lnTo>
                <a:lnTo>
                  <a:pt x="348" y="314"/>
                </a:lnTo>
                <a:lnTo>
                  <a:pt x="350" y="310"/>
                </a:lnTo>
                <a:lnTo>
                  <a:pt x="350" y="308"/>
                </a:lnTo>
                <a:lnTo>
                  <a:pt x="350" y="302"/>
                </a:lnTo>
                <a:lnTo>
                  <a:pt x="350" y="300"/>
                </a:lnTo>
                <a:lnTo>
                  <a:pt x="350" y="298"/>
                </a:lnTo>
                <a:lnTo>
                  <a:pt x="348" y="296"/>
                </a:lnTo>
                <a:lnTo>
                  <a:pt x="346" y="292"/>
                </a:lnTo>
                <a:lnTo>
                  <a:pt x="342" y="288"/>
                </a:lnTo>
                <a:lnTo>
                  <a:pt x="342" y="286"/>
                </a:lnTo>
                <a:lnTo>
                  <a:pt x="338" y="284"/>
                </a:lnTo>
                <a:lnTo>
                  <a:pt x="336" y="278"/>
                </a:lnTo>
                <a:lnTo>
                  <a:pt x="336" y="274"/>
                </a:lnTo>
                <a:lnTo>
                  <a:pt x="334" y="270"/>
                </a:lnTo>
                <a:lnTo>
                  <a:pt x="334" y="266"/>
                </a:lnTo>
                <a:lnTo>
                  <a:pt x="336" y="262"/>
                </a:lnTo>
                <a:lnTo>
                  <a:pt x="338" y="262"/>
                </a:lnTo>
                <a:lnTo>
                  <a:pt x="342" y="262"/>
                </a:lnTo>
                <a:lnTo>
                  <a:pt x="346" y="258"/>
                </a:lnTo>
                <a:lnTo>
                  <a:pt x="350" y="258"/>
                </a:lnTo>
                <a:lnTo>
                  <a:pt x="352" y="262"/>
                </a:lnTo>
                <a:lnTo>
                  <a:pt x="354" y="264"/>
                </a:lnTo>
                <a:lnTo>
                  <a:pt x="358" y="264"/>
                </a:lnTo>
                <a:lnTo>
                  <a:pt x="358" y="266"/>
                </a:lnTo>
                <a:lnTo>
                  <a:pt x="364" y="268"/>
                </a:lnTo>
                <a:lnTo>
                  <a:pt x="366" y="268"/>
                </a:lnTo>
                <a:lnTo>
                  <a:pt x="368" y="270"/>
                </a:lnTo>
                <a:lnTo>
                  <a:pt x="370" y="270"/>
                </a:lnTo>
                <a:lnTo>
                  <a:pt x="372" y="268"/>
                </a:lnTo>
                <a:lnTo>
                  <a:pt x="374" y="268"/>
                </a:lnTo>
                <a:lnTo>
                  <a:pt x="376" y="268"/>
                </a:lnTo>
                <a:lnTo>
                  <a:pt x="376" y="264"/>
                </a:lnTo>
                <a:lnTo>
                  <a:pt x="376" y="258"/>
                </a:lnTo>
                <a:lnTo>
                  <a:pt x="376" y="256"/>
                </a:lnTo>
                <a:lnTo>
                  <a:pt x="376" y="254"/>
                </a:lnTo>
                <a:lnTo>
                  <a:pt x="374" y="250"/>
                </a:lnTo>
                <a:lnTo>
                  <a:pt x="372" y="244"/>
                </a:lnTo>
                <a:lnTo>
                  <a:pt x="370" y="238"/>
                </a:lnTo>
                <a:lnTo>
                  <a:pt x="368" y="232"/>
                </a:lnTo>
                <a:lnTo>
                  <a:pt x="368" y="230"/>
                </a:lnTo>
                <a:lnTo>
                  <a:pt x="368" y="228"/>
                </a:lnTo>
                <a:lnTo>
                  <a:pt x="370" y="224"/>
                </a:lnTo>
                <a:lnTo>
                  <a:pt x="372" y="220"/>
                </a:lnTo>
                <a:lnTo>
                  <a:pt x="376" y="212"/>
                </a:lnTo>
                <a:lnTo>
                  <a:pt x="380" y="210"/>
                </a:lnTo>
                <a:lnTo>
                  <a:pt x="382" y="210"/>
                </a:lnTo>
                <a:lnTo>
                  <a:pt x="382" y="208"/>
                </a:lnTo>
                <a:lnTo>
                  <a:pt x="384" y="206"/>
                </a:lnTo>
                <a:lnTo>
                  <a:pt x="388" y="202"/>
                </a:lnTo>
                <a:lnTo>
                  <a:pt x="388" y="198"/>
                </a:lnTo>
                <a:lnTo>
                  <a:pt x="388" y="196"/>
                </a:lnTo>
                <a:lnTo>
                  <a:pt x="388" y="194"/>
                </a:lnTo>
                <a:lnTo>
                  <a:pt x="388" y="186"/>
                </a:lnTo>
                <a:lnTo>
                  <a:pt x="388" y="180"/>
                </a:lnTo>
                <a:lnTo>
                  <a:pt x="388" y="178"/>
                </a:lnTo>
                <a:lnTo>
                  <a:pt x="384" y="174"/>
                </a:lnTo>
                <a:lnTo>
                  <a:pt x="384" y="164"/>
                </a:lnTo>
                <a:lnTo>
                  <a:pt x="384" y="158"/>
                </a:lnTo>
                <a:lnTo>
                  <a:pt x="384" y="156"/>
                </a:lnTo>
                <a:lnTo>
                  <a:pt x="384" y="150"/>
                </a:lnTo>
                <a:lnTo>
                  <a:pt x="388" y="146"/>
                </a:lnTo>
                <a:lnTo>
                  <a:pt x="388" y="142"/>
                </a:lnTo>
                <a:lnTo>
                  <a:pt x="390" y="138"/>
                </a:lnTo>
                <a:lnTo>
                  <a:pt x="390" y="136"/>
                </a:lnTo>
                <a:lnTo>
                  <a:pt x="392" y="134"/>
                </a:lnTo>
                <a:lnTo>
                  <a:pt x="392" y="130"/>
                </a:lnTo>
                <a:lnTo>
                  <a:pt x="392" y="128"/>
                </a:lnTo>
                <a:lnTo>
                  <a:pt x="392" y="124"/>
                </a:lnTo>
                <a:lnTo>
                  <a:pt x="392" y="118"/>
                </a:lnTo>
                <a:lnTo>
                  <a:pt x="392" y="114"/>
                </a:lnTo>
                <a:lnTo>
                  <a:pt x="390" y="112"/>
                </a:lnTo>
                <a:lnTo>
                  <a:pt x="390" y="110"/>
                </a:lnTo>
                <a:lnTo>
                  <a:pt x="390" y="108"/>
                </a:lnTo>
                <a:lnTo>
                  <a:pt x="388" y="104"/>
                </a:lnTo>
                <a:lnTo>
                  <a:pt x="384" y="102"/>
                </a:lnTo>
                <a:lnTo>
                  <a:pt x="384" y="96"/>
                </a:lnTo>
                <a:lnTo>
                  <a:pt x="384" y="94"/>
                </a:lnTo>
                <a:lnTo>
                  <a:pt x="384" y="92"/>
                </a:lnTo>
                <a:lnTo>
                  <a:pt x="388" y="90"/>
                </a:lnTo>
                <a:lnTo>
                  <a:pt x="388" y="88"/>
                </a:lnTo>
                <a:lnTo>
                  <a:pt x="390" y="84"/>
                </a:lnTo>
                <a:lnTo>
                  <a:pt x="392" y="84"/>
                </a:lnTo>
                <a:lnTo>
                  <a:pt x="394" y="82"/>
                </a:lnTo>
                <a:lnTo>
                  <a:pt x="396" y="78"/>
                </a:lnTo>
                <a:lnTo>
                  <a:pt x="400" y="74"/>
                </a:lnTo>
                <a:lnTo>
                  <a:pt x="400" y="72"/>
                </a:lnTo>
                <a:lnTo>
                  <a:pt x="404" y="70"/>
                </a:lnTo>
                <a:lnTo>
                  <a:pt x="406" y="68"/>
                </a:lnTo>
                <a:lnTo>
                  <a:pt x="408" y="64"/>
                </a:lnTo>
                <a:lnTo>
                  <a:pt x="408" y="60"/>
                </a:lnTo>
                <a:lnTo>
                  <a:pt x="408" y="52"/>
                </a:lnTo>
                <a:lnTo>
                  <a:pt x="408" y="46"/>
                </a:lnTo>
                <a:lnTo>
                  <a:pt x="406" y="42"/>
                </a:lnTo>
                <a:lnTo>
                  <a:pt x="406" y="36"/>
                </a:lnTo>
                <a:lnTo>
                  <a:pt x="406" y="32"/>
                </a:lnTo>
                <a:lnTo>
                  <a:pt x="406" y="28"/>
                </a:lnTo>
                <a:lnTo>
                  <a:pt x="408" y="24"/>
                </a:lnTo>
                <a:lnTo>
                  <a:pt x="408" y="20"/>
                </a:lnTo>
                <a:lnTo>
                  <a:pt x="408" y="16"/>
                </a:lnTo>
                <a:lnTo>
                  <a:pt x="412" y="14"/>
                </a:lnTo>
                <a:lnTo>
                  <a:pt x="412" y="12"/>
                </a:lnTo>
                <a:lnTo>
                  <a:pt x="364" y="10"/>
                </a:lnTo>
                <a:lnTo>
                  <a:pt x="360" y="14"/>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32"/>
          <p:cNvSpPr/>
          <p:nvPr/>
        </p:nvSpPr>
        <p:spPr>
          <a:xfrm>
            <a:off x="4684802" y="2577521"/>
            <a:ext cx="645536" cy="491406"/>
          </a:xfrm>
          <a:custGeom>
            <a:avLst/>
            <a:gdLst/>
            <a:ahLst/>
            <a:cxnLst/>
            <a:rect l="l" t="t" r="r" b="b"/>
            <a:pathLst>
              <a:path w="442" h="356" extrusionOk="0">
                <a:moveTo>
                  <a:pt x="440" y="136"/>
                </a:moveTo>
                <a:lnTo>
                  <a:pt x="440" y="134"/>
                </a:lnTo>
                <a:lnTo>
                  <a:pt x="440" y="92"/>
                </a:lnTo>
                <a:lnTo>
                  <a:pt x="440" y="90"/>
                </a:lnTo>
                <a:lnTo>
                  <a:pt x="440" y="82"/>
                </a:lnTo>
                <a:lnTo>
                  <a:pt x="440" y="80"/>
                </a:lnTo>
                <a:lnTo>
                  <a:pt x="440" y="74"/>
                </a:lnTo>
                <a:lnTo>
                  <a:pt x="438" y="52"/>
                </a:lnTo>
                <a:lnTo>
                  <a:pt x="438" y="50"/>
                </a:lnTo>
                <a:lnTo>
                  <a:pt x="438" y="26"/>
                </a:lnTo>
                <a:lnTo>
                  <a:pt x="204" y="30"/>
                </a:lnTo>
                <a:lnTo>
                  <a:pt x="204" y="16"/>
                </a:lnTo>
                <a:lnTo>
                  <a:pt x="204" y="12"/>
                </a:lnTo>
                <a:lnTo>
                  <a:pt x="204" y="0"/>
                </a:lnTo>
                <a:lnTo>
                  <a:pt x="146" y="0"/>
                </a:lnTo>
                <a:lnTo>
                  <a:pt x="146" y="16"/>
                </a:lnTo>
                <a:lnTo>
                  <a:pt x="146" y="30"/>
                </a:lnTo>
                <a:lnTo>
                  <a:pt x="0" y="32"/>
                </a:lnTo>
                <a:lnTo>
                  <a:pt x="2" y="212"/>
                </a:lnTo>
                <a:lnTo>
                  <a:pt x="70" y="210"/>
                </a:lnTo>
                <a:lnTo>
                  <a:pt x="134" y="210"/>
                </a:lnTo>
                <a:lnTo>
                  <a:pt x="134" y="236"/>
                </a:lnTo>
                <a:lnTo>
                  <a:pt x="134" y="262"/>
                </a:lnTo>
                <a:lnTo>
                  <a:pt x="134" y="266"/>
                </a:lnTo>
                <a:lnTo>
                  <a:pt x="134" y="298"/>
                </a:lnTo>
                <a:lnTo>
                  <a:pt x="180" y="298"/>
                </a:lnTo>
                <a:lnTo>
                  <a:pt x="180" y="320"/>
                </a:lnTo>
                <a:lnTo>
                  <a:pt x="180" y="326"/>
                </a:lnTo>
                <a:lnTo>
                  <a:pt x="178" y="328"/>
                </a:lnTo>
                <a:lnTo>
                  <a:pt x="180" y="330"/>
                </a:lnTo>
                <a:lnTo>
                  <a:pt x="180" y="332"/>
                </a:lnTo>
                <a:lnTo>
                  <a:pt x="178" y="342"/>
                </a:lnTo>
                <a:lnTo>
                  <a:pt x="198" y="342"/>
                </a:lnTo>
                <a:lnTo>
                  <a:pt x="202" y="342"/>
                </a:lnTo>
                <a:lnTo>
                  <a:pt x="266" y="342"/>
                </a:lnTo>
                <a:lnTo>
                  <a:pt x="268" y="342"/>
                </a:lnTo>
                <a:lnTo>
                  <a:pt x="268" y="356"/>
                </a:lnTo>
                <a:lnTo>
                  <a:pt x="330" y="356"/>
                </a:lnTo>
                <a:lnTo>
                  <a:pt x="330" y="352"/>
                </a:lnTo>
                <a:lnTo>
                  <a:pt x="334" y="350"/>
                </a:lnTo>
                <a:lnTo>
                  <a:pt x="334" y="348"/>
                </a:lnTo>
                <a:lnTo>
                  <a:pt x="334" y="346"/>
                </a:lnTo>
                <a:lnTo>
                  <a:pt x="336" y="346"/>
                </a:lnTo>
                <a:lnTo>
                  <a:pt x="340" y="342"/>
                </a:lnTo>
                <a:lnTo>
                  <a:pt x="342" y="336"/>
                </a:lnTo>
                <a:lnTo>
                  <a:pt x="346" y="334"/>
                </a:lnTo>
                <a:lnTo>
                  <a:pt x="348" y="330"/>
                </a:lnTo>
                <a:lnTo>
                  <a:pt x="350" y="326"/>
                </a:lnTo>
                <a:lnTo>
                  <a:pt x="352" y="324"/>
                </a:lnTo>
                <a:lnTo>
                  <a:pt x="358" y="320"/>
                </a:lnTo>
                <a:lnTo>
                  <a:pt x="360" y="320"/>
                </a:lnTo>
                <a:lnTo>
                  <a:pt x="364" y="316"/>
                </a:lnTo>
                <a:lnTo>
                  <a:pt x="366" y="316"/>
                </a:lnTo>
                <a:lnTo>
                  <a:pt x="370" y="312"/>
                </a:lnTo>
                <a:lnTo>
                  <a:pt x="374" y="310"/>
                </a:lnTo>
                <a:lnTo>
                  <a:pt x="380" y="310"/>
                </a:lnTo>
                <a:lnTo>
                  <a:pt x="382" y="310"/>
                </a:lnTo>
                <a:lnTo>
                  <a:pt x="386" y="310"/>
                </a:lnTo>
                <a:lnTo>
                  <a:pt x="388" y="316"/>
                </a:lnTo>
                <a:lnTo>
                  <a:pt x="390" y="318"/>
                </a:lnTo>
                <a:lnTo>
                  <a:pt x="394" y="320"/>
                </a:lnTo>
                <a:lnTo>
                  <a:pt x="396" y="320"/>
                </a:lnTo>
                <a:lnTo>
                  <a:pt x="398" y="320"/>
                </a:lnTo>
                <a:lnTo>
                  <a:pt x="402" y="320"/>
                </a:lnTo>
                <a:lnTo>
                  <a:pt x="404" y="320"/>
                </a:lnTo>
                <a:lnTo>
                  <a:pt x="404" y="318"/>
                </a:lnTo>
                <a:lnTo>
                  <a:pt x="406" y="318"/>
                </a:lnTo>
                <a:lnTo>
                  <a:pt x="408" y="316"/>
                </a:lnTo>
                <a:lnTo>
                  <a:pt x="412" y="310"/>
                </a:lnTo>
                <a:lnTo>
                  <a:pt x="416" y="308"/>
                </a:lnTo>
                <a:lnTo>
                  <a:pt x="420" y="306"/>
                </a:lnTo>
                <a:lnTo>
                  <a:pt x="422" y="304"/>
                </a:lnTo>
                <a:lnTo>
                  <a:pt x="426" y="302"/>
                </a:lnTo>
                <a:lnTo>
                  <a:pt x="428" y="302"/>
                </a:lnTo>
                <a:lnTo>
                  <a:pt x="434" y="300"/>
                </a:lnTo>
                <a:lnTo>
                  <a:pt x="438" y="298"/>
                </a:lnTo>
                <a:lnTo>
                  <a:pt x="440" y="298"/>
                </a:lnTo>
                <a:lnTo>
                  <a:pt x="442" y="298"/>
                </a:lnTo>
                <a:lnTo>
                  <a:pt x="442" y="296"/>
                </a:lnTo>
                <a:lnTo>
                  <a:pt x="442" y="294"/>
                </a:lnTo>
                <a:lnTo>
                  <a:pt x="442" y="290"/>
                </a:lnTo>
                <a:lnTo>
                  <a:pt x="442" y="286"/>
                </a:lnTo>
                <a:lnTo>
                  <a:pt x="442" y="282"/>
                </a:lnTo>
                <a:lnTo>
                  <a:pt x="442" y="266"/>
                </a:lnTo>
                <a:lnTo>
                  <a:pt x="442" y="264"/>
                </a:lnTo>
                <a:lnTo>
                  <a:pt x="442" y="260"/>
                </a:lnTo>
                <a:lnTo>
                  <a:pt x="442" y="258"/>
                </a:lnTo>
                <a:lnTo>
                  <a:pt x="440" y="138"/>
                </a:lnTo>
                <a:lnTo>
                  <a:pt x="440" y="136"/>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32"/>
          <p:cNvSpPr/>
          <p:nvPr/>
        </p:nvSpPr>
        <p:spPr>
          <a:xfrm>
            <a:off x="4860060" y="3049601"/>
            <a:ext cx="391410" cy="632201"/>
          </a:xfrm>
          <a:custGeom>
            <a:avLst/>
            <a:gdLst/>
            <a:ahLst/>
            <a:cxnLst/>
            <a:rect l="l" t="t" r="r" b="b"/>
            <a:pathLst>
              <a:path w="268" h="458" extrusionOk="0">
                <a:moveTo>
                  <a:pt x="148" y="0"/>
                </a:moveTo>
                <a:lnTo>
                  <a:pt x="146" y="0"/>
                </a:lnTo>
                <a:lnTo>
                  <a:pt x="82" y="0"/>
                </a:lnTo>
                <a:lnTo>
                  <a:pt x="78" y="0"/>
                </a:lnTo>
                <a:lnTo>
                  <a:pt x="58" y="0"/>
                </a:lnTo>
                <a:lnTo>
                  <a:pt x="58" y="46"/>
                </a:lnTo>
                <a:lnTo>
                  <a:pt x="14" y="46"/>
                </a:lnTo>
                <a:lnTo>
                  <a:pt x="14" y="118"/>
                </a:lnTo>
                <a:lnTo>
                  <a:pt x="14" y="120"/>
                </a:lnTo>
                <a:lnTo>
                  <a:pt x="14" y="136"/>
                </a:lnTo>
                <a:lnTo>
                  <a:pt x="2" y="136"/>
                </a:lnTo>
                <a:lnTo>
                  <a:pt x="0" y="136"/>
                </a:lnTo>
                <a:lnTo>
                  <a:pt x="0" y="180"/>
                </a:lnTo>
                <a:lnTo>
                  <a:pt x="0" y="182"/>
                </a:lnTo>
                <a:lnTo>
                  <a:pt x="42" y="182"/>
                </a:lnTo>
                <a:lnTo>
                  <a:pt x="54" y="182"/>
                </a:lnTo>
                <a:lnTo>
                  <a:pt x="60" y="182"/>
                </a:lnTo>
                <a:lnTo>
                  <a:pt x="60" y="184"/>
                </a:lnTo>
                <a:lnTo>
                  <a:pt x="60" y="228"/>
                </a:lnTo>
                <a:lnTo>
                  <a:pt x="56" y="228"/>
                </a:lnTo>
                <a:lnTo>
                  <a:pt x="56" y="232"/>
                </a:lnTo>
                <a:lnTo>
                  <a:pt x="54" y="300"/>
                </a:lnTo>
                <a:lnTo>
                  <a:pt x="54" y="302"/>
                </a:lnTo>
                <a:lnTo>
                  <a:pt x="50" y="456"/>
                </a:lnTo>
                <a:lnTo>
                  <a:pt x="58" y="456"/>
                </a:lnTo>
                <a:lnTo>
                  <a:pt x="140" y="458"/>
                </a:lnTo>
                <a:lnTo>
                  <a:pt x="144" y="454"/>
                </a:lnTo>
                <a:lnTo>
                  <a:pt x="192" y="456"/>
                </a:lnTo>
                <a:lnTo>
                  <a:pt x="192" y="450"/>
                </a:lnTo>
                <a:lnTo>
                  <a:pt x="196" y="442"/>
                </a:lnTo>
                <a:lnTo>
                  <a:pt x="200" y="434"/>
                </a:lnTo>
                <a:lnTo>
                  <a:pt x="202" y="432"/>
                </a:lnTo>
                <a:lnTo>
                  <a:pt x="204" y="428"/>
                </a:lnTo>
                <a:lnTo>
                  <a:pt x="206" y="424"/>
                </a:lnTo>
                <a:lnTo>
                  <a:pt x="210" y="420"/>
                </a:lnTo>
                <a:lnTo>
                  <a:pt x="214" y="416"/>
                </a:lnTo>
                <a:lnTo>
                  <a:pt x="216" y="412"/>
                </a:lnTo>
                <a:lnTo>
                  <a:pt x="218" y="408"/>
                </a:lnTo>
                <a:lnTo>
                  <a:pt x="218" y="402"/>
                </a:lnTo>
                <a:lnTo>
                  <a:pt x="220" y="398"/>
                </a:lnTo>
                <a:lnTo>
                  <a:pt x="220" y="392"/>
                </a:lnTo>
                <a:lnTo>
                  <a:pt x="220" y="388"/>
                </a:lnTo>
                <a:lnTo>
                  <a:pt x="222" y="382"/>
                </a:lnTo>
                <a:lnTo>
                  <a:pt x="222" y="380"/>
                </a:lnTo>
                <a:lnTo>
                  <a:pt x="222" y="378"/>
                </a:lnTo>
                <a:lnTo>
                  <a:pt x="224" y="376"/>
                </a:lnTo>
                <a:lnTo>
                  <a:pt x="224" y="374"/>
                </a:lnTo>
                <a:lnTo>
                  <a:pt x="224" y="370"/>
                </a:lnTo>
                <a:lnTo>
                  <a:pt x="226" y="368"/>
                </a:lnTo>
                <a:lnTo>
                  <a:pt x="226" y="366"/>
                </a:lnTo>
                <a:lnTo>
                  <a:pt x="228" y="362"/>
                </a:lnTo>
                <a:lnTo>
                  <a:pt x="230" y="358"/>
                </a:lnTo>
                <a:lnTo>
                  <a:pt x="236" y="352"/>
                </a:lnTo>
                <a:lnTo>
                  <a:pt x="242" y="350"/>
                </a:lnTo>
                <a:lnTo>
                  <a:pt x="246" y="348"/>
                </a:lnTo>
                <a:lnTo>
                  <a:pt x="250" y="346"/>
                </a:lnTo>
                <a:lnTo>
                  <a:pt x="252" y="342"/>
                </a:lnTo>
                <a:lnTo>
                  <a:pt x="254" y="342"/>
                </a:lnTo>
                <a:lnTo>
                  <a:pt x="254" y="336"/>
                </a:lnTo>
                <a:lnTo>
                  <a:pt x="256" y="334"/>
                </a:lnTo>
                <a:lnTo>
                  <a:pt x="256" y="332"/>
                </a:lnTo>
                <a:lnTo>
                  <a:pt x="256" y="328"/>
                </a:lnTo>
                <a:lnTo>
                  <a:pt x="254" y="324"/>
                </a:lnTo>
                <a:lnTo>
                  <a:pt x="254" y="322"/>
                </a:lnTo>
                <a:lnTo>
                  <a:pt x="254" y="320"/>
                </a:lnTo>
                <a:lnTo>
                  <a:pt x="254" y="318"/>
                </a:lnTo>
                <a:lnTo>
                  <a:pt x="256" y="316"/>
                </a:lnTo>
                <a:lnTo>
                  <a:pt x="256" y="310"/>
                </a:lnTo>
                <a:lnTo>
                  <a:pt x="262" y="304"/>
                </a:lnTo>
                <a:lnTo>
                  <a:pt x="264" y="302"/>
                </a:lnTo>
                <a:lnTo>
                  <a:pt x="264" y="300"/>
                </a:lnTo>
                <a:lnTo>
                  <a:pt x="264" y="298"/>
                </a:lnTo>
                <a:lnTo>
                  <a:pt x="266" y="296"/>
                </a:lnTo>
                <a:lnTo>
                  <a:pt x="266" y="294"/>
                </a:lnTo>
                <a:lnTo>
                  <a:pt x="268" y="288"/>
                </a:lnTo>
                <a:lnTo>
                  <a:pt x="268" y="282"/>
                </a:lnTo>
                <a:lnTo>
                  <a:pt x="268" y="278"/>
                </a:lnTo>
                <a:lnTo>
                  <a:pt x="268" y="276"/>
                </a:lnTo>
                <a:lnTo>
                  <a:pt x="266" y="274"/>
                </a:lnTo>
                <a:lnTo>
                  <a:pt x="266" y="268"/>
                </a:lnTo>
                <a:lnTo>
                  <a:pt x="264" y="266"/>
                </a:lnTo>
                <a:lnTo>
                  <a:pt x="264" y="264"/>
                </a:lnTo>
                <a:lnTo>
                  <a:pt x="262" y="262"/>
                </a:lnTo>
                <a:lnTo>
                  <a:pt x="260" y="260"/>
                </a:lnTo>
                <a:lnTo>
                  <a:pt x="260" y="256"/>
                </a:lnTo>
                <a:lnTo>
                  <a:pt x="260" y="252"/>
                </a:lnTo>
                <a:lnTo>
                  <a:pt x="260" y="248"/>
                </a:lnTo>
                <a:lnTo>
                  <a:pt x="262" y="240"/>
                </a:lnTo>
                <a:lnTo>
                  <a:pt x="262" y="236"/>
                </a:lnTo>
                <a:lnTo>
                  <a:pt x="262" y="234"/>
                </a:lnTo>
                <a:lnTo>
                  <a:pt x="262" y="230"/>
                </a:lnTo>
                <a:lnTo>
                  <a:pt x="262" y="228"/>
                </a:lnTo>
                <a:lnTo>
                  <a:pt x="260" y="222"/>
                </a:lnTo>
                <a:lnTo>
                  <a:pt x="256" y="220"/>
                </a:lnTo>
                <a:lnTo>
                  <a:pt x="254" y="218"/>
                </a:lnTo>
                <a:lnTo>
                  <a:pt x="252" y="216"/>
                </a:lnTo>
                <a:lnTo>
                  <a:pt x="250" y="216"/>
                </a:lnTo>
                <a:lnTo>
                  <a:pt x="248" y="214"/>
                </a:lnTo>
                <a:lnTo>
                  <a:pt x="246" y="212"/>
                </a:lnTo>
                <a:lnTo>
                  <a:pt x="244" y="210"/>
                </a:lnTo>
                <a:lnTo>
                  <a:pt x="244" y="208"/>
                </a:lnTo>
                <a:lnTo>
                  <a:pt x="244" y="206"/>
                </a:lnTo>
                <a:lnTo>
                  <a:pt x="246" y="204"/>
                </a:lnTo>
                <a:lnTo>
                  <a:pt x="250" y="202"/>
                </a:lnTo>
                <a:lnTo>
                  <a:pt x="252" y="198"/>
                </a:lnTo>
                <a:lnTo>
                  <a:pt x="254" y="196"/>
                </a:lnTo>
                <a:lnTo>
                  <a:pt x="254" y="194"/>
                </a:lnTo>
                <a:lnTo>
                  <a:pt x="256" y="194"/>
                </a:lnTo>
                <a:lnTo>
                  <a:pt x="256" y="192"/>
                </a:lnTo>
                <a:lnTo>
                  <a:pt x="256" y="190"/>
                </a:lnTo>
                <a:lnTo>
                  <a:pt x="256" y="184"/>
                </a:lnTo>
                <a:lnTo>
                  <a:pt x="254" y="176"/>
                </a:lnTo>
                <a:lnTo>
                  <a:pt x="254" y="174"/>
                </a:lnTo>
                <a:lnTo>
                  <a:pt x="254" y="172"/>
                </a:lnTo>
                <a:lnTo>
                  <a:pt x="254" y="166"/>
                </a:lnTo>
                <a:lnTo>
                  <a:pt x="256" y="164"/>
                </a:lnTo>
                <a:lnTo>
                  <a:pt x="256" y="162"/>
                </a:lnTo>
                <a:lnTo>
                  <a:pt x="260" y="154"/>
                </a:lnTo>
                <a:lnTo>
                  <a:pt x="262" y="148"/>
                </a:lnTo>
                <a:lnTo>
                  <a:pt x="264" y="142"/>
                </a:lnTo>
                <a:lnTo>
                  <a:pt x="268" y="136"/>
                </a:lnTo>
                <a:lnTo>
                  <a:pt x="268" y="128"/>
                </a:lnTo>
                <a:lnTo>
                  <a:pt x="268" y="124"/>
                </a:lnTo>
                <a:lnTo>
                  <a:pt x="268" y="122"/>
                </a:lnTo>
                <a:lnTo>
                  <a:pt x="266" y="120"/>
                </a:lnTo>
                <a:lnTo>
                  <a:pt x="266" y="118"/>
                </a:lnTo>
                <a:lnTo>
                  <a:pt x="264" y="114"/>
                </a:lnTo>
                <a:lnTo>
                  <a:pt x="262" y="108"/>
                </a:lnTo>
                <a:lnTo>
                  <a:pt x="260" y="104"/>
                </a:lnTo>
                <a:lnTo>
                  <a:pt x="256" y="100"/>
                </a:lnTo>
                <a:lnTo>
                  <a:pt x="254" y="98"/>
                </a:lnTo>
                <a:lnTo>
                  <a:pt x="250" y="90"/>
                </a:lnTo>
                <a:lnTo>
                  <a:pt x="248" y="82"/>
                </a:lnTo>
                <a:lnTo>
                  <a:pt x="246" y="78"/>
                </a:lnTo>
                <a:lnTo>
                  <a:pt x="244" y="72"/>
                </a:lnTo>
                <a:lnTo>
                  <a:pt x="244" y="70"/>
                </a:lnTo>
                <a:lnTo>
                  <a:pt x="244" y="68"/>
                </a:lnTo>
                <a:lnTo>
                  <a:pt x="244" y="66"/>
                </a:lnTo>
                <a:lnTo>
                  <a:pt x="242" y="60"/>
                </a:lnTo>
                <a:lnTo>
                  <a:pt x="240" y="56"/>
                </a:lnTo>
                <a:lnTo>
                  <a:pt x="238" y="54"/>
                </a:lnTo>
                <a:lnTo>
                  <a:pt x="236" y="52"/>
                </a:lnTo>
                <a:lnTo>
                  <a:pt x="232" y="48"/>
                </a:lnTo>
                <a:lnTo>
                  <a:pt x="232" y="44"/>
                </a:lnTo>
                <a:lnTo>
                  <a:pt x="230" y="38"/>
                </a:lnTo>
                <a:lnTo>
                  <a:pt x="226" y="34"/>
                </a:lnTo>
                <a:lnTo>
                  <a:pt x="218" y="26"/>
                </a:lnTo>
                <a:lnTo>
                  <a:pt x="214" y="22"/>
                </a:lnTo>
                <a:lnTo>
                  <a:pt x="210" y="16"/>
                </a:lnTo>
                <a:lnTo>
                  <a:pt x="210" y="14"/>
                </a:lnTo>
                <a:lnTo>
                  <a:pt x="148" y="14"/>
                </a:lnTo>
                <a:lnTo>
                  <a:pt x="148" y="0"/>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32"/>
          <p:cNvSpPr/>
          <p:nvPr/>
        </p:nvSpPr>
        <p:spPr>
          <a:xfrm>
            <a:off x="504886" y="1856977"/>
            <a:ext cx="651377" cy="383738"/>
          </a:xfrm>
          <a:custGeom>
            <a:avLst/>
            <a:gdLst/>
            <a:ahLst/>
            <a:cxnLst/>
            <a:rect l="l" t="t" r="r" b="b"/>
            <a:pathLst>
              <a:path w="446" h="278" extrusionOk="0">
                <a:moveTo>
                  <a:pt x="178" y="184"/>
                </a:moveTo>
                <a:lnTo>
                  <a:pt x="266" y="184"/>
                </a:lnTo>
                <a:lnTo>
                  <a:pt x="266" y="230"/>
                </a:lnTo>
                <a:lnTo>
                  <a:pt x="354" y="232"/>
                </a:lnTo>
                <a:lnTo>
                  <a:pt x="354" y="278"/>
                </a:lnTo>
                <a:lnTo>
                  <a:pt x="442" y="278"/>
                </a:lnTo>
                <a:lnTo>
                  <a:pt x="442" y="188"/>
                </a:lnTo>
                <a:lnTo>
                  <a:pt x="444" y="98"/>
                </a:lnTo>
                <a:lnTo>
                  <a:pt x="446" y="8"/>
                </a:lnTo>
                <a:lnTo>
                  <a:pt x="358" y="6"/>
                </a:lnTo>
                <a:lnTo>
                  <a:pt x="268" y="4"/>
                </a:lnTo>
                <a:lnTo>
                  <a:pt x="182" y="4"/>
                </a:lnTo>
                <a:lnTo>
                  <a:pt x="92" y="2"/>
                </a:lnTo>
                <a:lnTo>
                  <a:pt x="4" y="0"/>
                </a:lnTo>
                <a:lnTo>
                  <a:pt x="2" y="42"/>
                </a:lnTo>
                <a:lnTo>
                  <a:pt x="2" y="46"/>
                </a:lnTo>
                <a:lnTo>
                  <a:pt x="2" y="88"/>
                </a:lnTo>
                <a:lnTo>
                  <a:pt x="2" y="118"/>
                </a:lnTo>
                <a:lnTo>
                  <a:pt x="2" y="126"/>
                </a:lnTo>
                <a:lnTo>
                  <a:pt x="0" y="158"/>
                </a:lnTo>
                <a:lnTo>
                  <a:pt x="0" y="160"/>
                </a:lnTo>
                <a:lnTo>
                  <a:pt x="0" y="162"/>
                </a:lnTo>
                <a:lnTo>
                  <a:pt x="0" y="180"/>
                </a:lnTo>
                <a:lnTo>
                  <a:pt x="88" y="182"/>
                </a:lnTo>
                <a:lnTo>
                  <a:pt x="178" y="184"/>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32"/>
          <p:cNvSpPr/>
          <p:nvPr/>
        </p:nvSpPr>
        <p:spPr>
          <a:xfrm>
            <a:off x="2724656" y="5564049"/>
            <a:ext cx="616326" cy="637722"/>
          </a:xfrm>
          <a:custGeom>
            <a:avLst/>
            <a:gdLst/>
            <a:ahLst/>
            <a:cxnLst/>
            <a:rect l="l" t="t" r="r" b="b"/>
            <a:pathLst>
              <a:path w="422" h="462" extrusionOk="0">
                <a:moveTo>
                  <a:pt x="364" y="214"/>
                </a:moveTo>
                <a:lnTo>
                  <a:pt x="364" y="204"/>
                </a:lnTo>
                <a:lnTo>
                  <a:pt x="366" y="186"/>
                </a:lnTo>
                <a:lnTo>
                  <a:pt x="366" y="178"/>
                </a:lnTo>
                <a:lnTo>
                  <a:pt x="356" y="178"/>
                </a:lnTo>
                <a:lnTo>
                  <a:pt x="272" y="172"/>
                </a:lnTo>
                <a:lnTo>
                  <a:pt x="272" y="156"/>
                </a:lnTo>
                <a:lnTo>
                  <a:pt x="276" y="110"/>
                </a:lnTo>
                <a:lnTo>
                  <a:pt x="262" y="108"/>
                </a:lnTo>
                <a:lnTo>
                  <a:pt x="264" y="80"/>
                </a:lnTo>
                <a:lnTo>
                  <a:pt x="184" y="72"/>
                </a:lnTo>
                <a:lnTo>
                  <a:pt x="186" y="54"/>
                </a:lnTo>
                <a:lnTo>
                  <a:pt x="190" y="18"/>
                </a:lnTo>
                <a:lnTo>
                  <a:pt x="190" y="12"/>
                </a:lnTo>
                <a:lnTo>
                  <a:pt x="192" y="6"/>
                </a:lnTo>
                <a:lnTo>
                  <a:pt x="176" y="4"/>
                </a:lnTo>
                <a:lnTo>
                  <a:pt x="172" y="4"/>
                </a:lnTo>
                <a:lnTo>
                  <a:pt x="160" y="2"/>
                </a:lnTo>
                <a:lnTo>
                  <a:pt x="146" y="2"/>
                </a:lnTo>
                <a:lnTo>
                  <a:pt x="132" y="0"/>
                </a:lnTo>
                <a:lnTo>
                  <a:pt x="128" y="46"/>
                </a:lnTo>
                <a:lnTo>
                  <a:pt x="126" y="70"/>
                </a:lnTo>
                <a:lnTo>
                  <a:pt x="124" y="90"/>
                </a:lnTo>
                <a:lnTo>
                  <a:pt x="122" y="104"/>
                </a:lnTo>
                <a:lnTo>
                  <a:pt x="94" y="102"/>
                </a:lnTo>
                <a:lnTo>
                  <a:pt x="90" y="164"/>
                </a:lnTo>
                <a:lnTo>
                  <a:pt x="86" y="178"/>
                </a:lnTo>
                <a:lnTo>
                  <a:pt x="70" y="176"/>
                </a:lnTo>
                <a:lnTo>
                  <a:pt x="40" y="174"/>
                </a:lnTo>
                <a:lnTo>
                  <a:pt x="38" y="212"/>
                </a:lnTo>
                <a:lnTo>
                  <a:pt x="44" y="228"/>
                </a:lnTo>
                <a:lnTo>
                  <a:pt x="60" y="260"/>
                </a:lnTo>
                <a:lnTo>
                  <a:pt x="34" y="270"/>
                </a:lnTo>
                <a:lnTo>
                  <a:pt x="0" y="288"/>
                </a:lnTo>
                <a:lnTo>
                  <a:pt x="4" y="290"/>
                </a:lnTo>
                <a:lnTo>
                  <a:pt x="8" y="292"/>
                </a:lnTo>
                <a:lnTo>
                  <a:pt x="18" y="298"/>
                </a:lnTo>
                <a:lnTo>
                  <a:pt x="20" y="298"/>
                </a:lnTo>
                <a:lnTo>
                  <a:pt x="26" y="300"/>
                </a:lnTo>
                <a:lnTo>
                  <a:pt x="38" y="300"/>
                </a:lnTo>
                <a:lnTo>
                  <a:pt x="54" y="300"/>
                </a:lnTo>
                <a:lnTo>
                  <a:pt x="56" y="300"/>
                </a:lnTo>
                <a:lnTo>
                  <a:pt x="60" y="300"/>
                </a:lnTo>
                <a:lnTo>
                  <a:pt x="62" y="300"/>
                </a:lnTo>
                <a:lnTo>
                  <a:pt x="70" y="302"/>
                </a:lnTo>
                <a:lnTo>
                  <a:pt x="76" y="304"/>
                </a:lnTo>
                <a:lnTo>
                  <a:pt x="82" y="308"/>
                </a:lnTo>
                <a:lnTo>
                  <a:pt x="88" y="312"/>
                </a:lnTo>
                <a:lnTo>
                  <a:pt x="94" y="318"/>
                </a:lnTo>
                <a:lnTo>
                  <a:pt x="98" y="320"/>
                </a:lnTo>
                <a:lnTo>
                  <a:pt x="104" y="330"/>
                </a:lnTo>
                <a:lnTo>
                  <a:pt x="104" y="332"/>
                </a:lnTo>
                <a:lnTo>
                  <a:pt x="108" y="344"/>
                </a:lnTo>
                <a:lnTo>
                  <a:pt x="110" y="348"/>
                </a:lnTo>
                <a:lnTo>
                  <a:pt x="118" y="356"/>
                </a:lnTo>
                <a:lnTo>
                  <a:pt x="122" y="358"/>
                </a:lnTo>
                <a:lnTo>
                  <a:pt x="124" y="364"/>
                </a:lnTo>
                <a:lnTo>
                  <a:pt x="130" y="370"/>
                </a:lnTo>
                <a:lnTo>
                  <a:pt x="136" y="376"/>
                </a:lnTo>
                <a:lnTo>
                  <a:pt x="146" y="380"/>
                </a:lnTo>
                <a:lnTo>
                  <a:pt x="152" y="384"/>
                </a:lnTo>
                <a:lnTo>
                  <a:pt x="158" y="388"/>
                </a:lnTo>
                <a:lnTo>
                  <a:pt x="160" y="392"/>
                </a:lnTo>
                <a:lnTo>
                  <a:pt x="168" y="402"/>
                </a:lnTo>
                <a:lnTo>
                  <a:pt x="168" y="406"/>
                </a:lnTo>
                <a:lnTo>
                  <a:pt x="170" y="414"/>
                </a:lnTo>
                <a:lnTo>
                  <a:pt x="172" y="432"/>
                </a:lnTo>
                <a:lnTo>
                  <a:pt x="172" y="434"/>
                </a:lnTo>
                <a:lnTo>
                  <a:pt x="174" y="440"/>
                </a:lnTo>
                <a:lnTo>
                  <a:pt x="176" y="444"/>
                </a:lnTo>
                <a:lnTo>
                  <a:pt x="176" y="446"/>
                </a:lnTo>
                <a:lnTo>
                  <a:pt x="178" y="448"/>
                </a:lnTo>
                <a:lnTo>
                  <a:pt x="182" y="452"/>
                </a:lnTo>
                <a:lnTo>
                  <a:pt x="184" y="456"/>
                </a:lnTo>
                <a:lnTo>
                  <a:pt x="186" y="458"/>
                </a:lnTo>
                <a:lnTo>
                  <a:pt x="192" y="458"/>
                </a:lnTo>
                <a:lnTo>
                  <a:pt x="192" y="460"/>
                </a:lnTo>
                <a:lnTo>
                  <a:pt x="194" y="460"/>
                </a:lnTo>
                <a:lnTo>
                  <a:pt x="198" y="462"/>
                </a:lnTo>
                <a:lnTo>
                  <a:pt x="202" y="462"/>
                </a:lnTo>
                <a:lnTo>
                  <a:pt x="204" y="462"/>
                </a:lnTo>
                <a:lnTo>
                  <a:pt x="212" y="462"/>
                </a:lnTo>
                <a:lnTo>
                  <a:pt x="220" y="462"/>
                </a:lnTo>
                <a:lnTo>
                  <a:pt x="226" y="460"/>
                </a:lnTo>
                <a:lnTo>
                  <a:pt x="238" y="458"/>
                </a:lnTo>
                <a:lnTo>
                  <a:pt x="244" y="456"/>
                </a:lnTo>
                <a:lnTo>
                  <a:pt x="248" y="452"/>
                </a:lnTo>
                <a:lnTo>
                  <a:pt x="250" y="450"/>
                </a:lnTo>
                <a:lnTo>
                  <a:pt x="254" y="448"/>
                </a:lnTo>
                <a:lnTo>
                  <a:pt x="258" y="446"/>
                </a:lnTo>
                <a:lnTo>
                  <a:pt x="260" y="446"/>
                </a:lnTo>
                <a:lnTo>
                  <a:pt x="264" y="446"/>
                </a:lnTo>
                <a:lnTo>
                  <a:pt x="268" y="444"/>
                </a:lnTo>
                <a:lnTo>
                  <a:pt x="272" y="442"/>
                </a:lnTo>
                <a:lnTo>
                  <a:pt x="274" y="442"/>
                </a:lnTo>
                <a:lnTo>
                  <a:pt x="278" y="442"/>
                </a:lnTo>
                <a:lnTo>
                  <a:pt x="290" y="438"/>
                </a:lnTo>
                <a:lnTo>
                  <a:pt x="292" y="438"/>
                </a:lnTo>
                <a:lnTo>
                  <a:pt x="294" y="438"/>
                </a:lnTo>
                <a:lnTo>
                  <a:pt x="300" y="436"/>
                </a:lnTo>
                <a:lnTo>
                  <a:pt x="304" y="434"/>
                </a:lnTo>
                <a:lnTo>
                  <a:pt x="306" y="434"/>
                </a:lnTo>
                <a:lnTo>
                  <a:pt x="312" y="432"/>
                </a:lnTo>
                <a:lnTo>
                  <a:pt x="314" y="428"/>
                </a:lnTo>
                <a:lnTo>
                  <a:pt x="316" y="428"/>
                </a:lnTo>
                <a:lnTo>
                  <a:pt x="318" y="426"/>
                </a:lnTo>
                <a:lnTo>
                  <a:pt x="320" y="426"/>
                </a:lnTo>
                <a:lnTo>
                  <a:pt x="322" y="426"/>
                </a:lnTo>
                <a:lnTo>
                  <a:pt x="328" y="424"/>
                </a:lnTo>
                <a:lnTo>
                  <a:pt x="330" y="424"/>
                </a:lnTo>
                <a:lnTo>
                  <a:pt x="332" y="426"/>
                </a:lnTo>
                <a:lnTo>
                  <a:pt x="336" y="426"/>
                </a:lnTo>
                <a:lnTo>
                  <a:pt x="338" y="426"/>
                </a:lnTo>
                <a:lnTo>
                  <a:pt x="342" y="428"/>
                </a:lnTo>
                <a:lnTo>
                  <a:pt x="344" y="428"/>
                </a:lnTo>
                <a:lnTo>
                  <a:pt x="350" y="428"/>
                </a:lnTo>
                <a:lnTo>
                  <a:pt x="350" y="426"/>
                </a:lnTo>
                <a:lnTo>
                  <a:pt x="354" y="426"/>
                </a:lnTo>
                <a:lnTo>
                  <a:pt x="356" y="426"/>
                </a:lnTo>
                <a:lnTo>
                  <a:pt x="358" y="426"/>
                </a:lnTo>
                <a:lnTo>
                  <a:pt x="360" y="426"/>
                </a:lnTo>
                <a:lnTo>
                  <a:pt x="362" y="424"/>
                </a:lnTo>
                <a:lnTo>
                  <a:pt x="366" y="424"/>
                </a:lnTo>
                <a:lnTo>
                  <a:pt x="368" y="424"/>
                </a:lnTo>
                <a:lnTo>
                  <a:pt x="374" y="422"/>
                </a:lnTo>
                <a:lnTo>
                  <a:pt x="380" y="422"/>
                </a:lnTo>
                <a:lnTo>
                  <a:pt x="380" y="420"/>
                </a:lnTo>
                <a:lnTo>
                  <a:pt x="382" y="420"/>
                </a:lnTo>
                <a:lnTo>
                  <a:pt x="386" y="418"/>
                </a:lnTo>
                <a:lnTo>
                  <a:pt x="390" y="416"/>
                </a:lnTo>
                <a:lnTo>
                  <a:pt x="392" y="412"/>
                </a:lnTo>
                <a:lnTo>
                  <a:pt x="396" y="406"/>
                </a:lnTo>
                <a:lnTo>
                  <a:pt x="398" y="402"/>
                </a:lnTo>
                <a:lnTo>
                  <a:pt x="398" y="400"/>
                </a:lnTo>
                <a:lnTo>
                  <a:pt x="398" y="398"/>
                </a:lnTo>
                <a:lnTo>
                  <a:pt x="400" y="392"/>
                </a:lnTo>
                <a:lnTo>
                  <a:pt x="400" y="388"/>
                </a:lnTo>
                <a:lnTo>
                  <a:pt x="400" y="384"/>
                </a:lnTo>
                <a:lnTo>
                  <a:pt x="402" y="382"/>
                </a:lnTo>
                <a:lnTo>
                  <a:pt x="402" y="380"/>
                </a:lnTo>
                <a:lnTo>
                  <a:pt x="404" y="376"/>
                </a:lnTo>
                <a:lnTo>
                  <a:pt x="406" y="370"/>
                </a:lnTo>
                <a:lnTo>
                  <a:pt x="406" y="366"/>
                </a:lnTo>
                <a:lnTo>
                  <a:pt x="406" y="356"/>
                </a:lnTo>
                <a:lnTo>
                  <a:pt x="408" y="354"/>
                </a:lnTo>
                <a:lnTo>
                  <a:pt x="408" y="352"/>
                </a:lnTo>
                <a:lnTo>
                  <a:pt x="408" y="346"/>
                </a:lnTo>
                <a:lnTo>
                  <a:pt x="408" y="338"/>
                </a:lnTo>
                <a:lnTo>
                  <a:pt x="410" y="334"/>
                </a:lnTo>
                <a:lnTo>
                  <a:pt x="410" y="330"/>
                </a:lnTo>
                <a:lnTo>
                  <a:pt x="412" y="326"/>
                </a:lnTo>
                <a:lnTo>
                  <a:pt x="414" y="318"/>
                </a:lnTo>
                <a:lnTo>
                  <a:pt x="414" y="314"/>
                </a:lnTo>
                <a:lnTo>
                  <a:pt x="414" y="310"/>
                </a:lnTo>
                <a:lnTo>
                  <a:pt x="418" y="308"/>
                </a:lnTo>
                <a:lnTo>
                  <a:pt x="414" y="302"/>
                </a:lnTo>
                <a:lnTo>
                  <a:pt x="414" y="296"/>
                </a:lnTo>
                <a:lnTo>
                  <a:pt x="414" y="292"/>
                </a:lnTo>
                <a:lnTo>
                  <a:pt x="418" y="290"/>
                </a:lnTo>
                <a:lnTo>
                  <a:pt x="418" y="286"/>
                </a:lnTo>
                <a:lnTo>
                  <a:pt x="418" y="282"/>
                </a:lnTo>
                <a:lnTo>
                  <a:pt x="420" y="280"/>
                </a:lnTo>
                <a:lnTo>
                  <a:pt x="420" y="278"/>
                </a:lnTo>
                <a:lnTo>
                  <a:pt x="422" y="276"/>
                </a:lnTo>
                <a:lnTo>
                  <a:pt x="360" y="274"/>
                </a:lnTo>
                <a:lnTo>
                  <a:pt x="364" y="214"/>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32"/>
          <p:cNvSpPr/>
          <p:nvPr/>
        </p:nvSpPr>
        <p:spPr>
          <a:xfrm>
            <a:off x="3571910" y="5382396"/>
            <a:ext cx="5842" cy="2760"/>
          </a:xfrm>
          <a:custGeom>
            <a:avLst/>
            <a:gdLst/>
            <a:ahLst/>
            <a:cxnLst/>
            <a:rect l="l" t="t" r="r" b="b"/>
            <a:pathLst>
              <a:path w="4" h="2" extrusionOk="0">
                <a:moveTo>
                  <a:pt x="0" y="2"/>
                </a:moveTo>
                <a:lnTo>
                  <a:pt x="2" y="2"/>
                </a:lnTo>
                <a:lnTo>
                  <a:pt x="4" y="0"/>
                </a:lnTo>
                <a:lnTo>
                  <a:pt x="2" y="0"/>
                </a:lnTo>
                <a:lnTo>
                  <a:pt x="0" y="2"/>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32"/>
          <p:cNvSpPr/>
          <p:nvPr/>
        </p:nvSpPr>
        <p:spPr>
          <a:xfrm>
            <a:off x="3323627" y="4556945"/>
            <a:ext cx="668903" cy="530056"/>
          </a:xfrm>
          <a:custGeom>
            <a:avLst/>
            <a:gdLst/>
            <a:ahLst/>
            <a:cxnLst/>
            <a:rect l="l" t="t" r="r" b="b"/>
            <a:pathLst>
              <a:path w="458" h="384" extrusionOk="0">
                <a:moveTo>
                  <a:pt x="380" y="290"/>
                </a:moveTo>
                <a:lnTo>
                  <a:pt x="382" y="270"/>
                </a:lnTo>
                <a:lnTo>
                  <a:pt x="382" y="260"/>
                </a:lnTo>
                <a:lnTo>
                  <a:pt x="366" y="260"/>
                </a:lnTo>
                <a:lnTo>
                  <a:pt x="368" y="244"/>
                </a:lnTo>
                <a:lnTo>
                  <a:pt x="354" y="244"/>
                </a:lnTo>
                <a:lnTo>
                  <a:pt x="354" y="230"/>
                </a:lnTo>
                <a:lnTo>
                  <a:pt x="358" y="138"/>
                </a:lnTo>
                <a:lnTo>
                  <a:pt x="358" y="106"/>
                </a:lnTo>
                <a:lnTo>
                  <a:pt x="286" y="102"/>
                </a:lnTo>
                <a:lnTo>
                  <a:pt x="208" y="100"/>
                </a:lnTo>
                <a:lnTo>
                  <a:pt x="192" y="100"/>
                </a:lnTo>
                <a:lnTo>
                  <a:pt x="192" y="98"/>
                </a:lnTo>
                <a:lnTo>
                  <a:pt x="196" y="38"/>
                </a:lnTo>
                <a:lnTo>
                  <a:pt x="196" y="36"/>
                </a:lnTo>
                <a:lnTo>
                  <a:pt x="196" y="30"/>
                </a:lnTo>
                <a:lnTo>
                  <a:pt x="196" y="28"/>
                </a:lnTo>
                <a:lnTo>
                  <a:pt x="196" y="20"/>
                </a:lnTo>
                <a:lnTo>
                  <a:pt x="198" y="4"/>
                </a:lnTo>
                <a:lnTo>
                  <a:pt x="114" y="0"/>
                </a:lnTo>
                <a:lnTo>
                  <a:pt x="110" y="0"/>
                </a:lnTo>
                <a:lnTo>
                  <a:pt x="106" y="64"/>
                </a:lnTo>
                <a:lnTo>
                  <a:pt x="104" y="92"/>
                </a:lnTo>
                <a:lnTo>
                  <a:pt x="14" y="84"/>
                </a:lnTo>
                <a:lnTo>
                  <a:pt x="10" y="164"/>
                </a:lnTo>
                <a:lnTo>
                  <a:pt x="6" y="176"/>
                </a:lnTo>
                <a:lnTo>
                  <a:pt x="0" y="270"/>
                </a:lnTo>
                <a:lnTo>
                  <a:pt x="30" y="270"/>
                </a:lnTo>
                <a:lnTo>
                  <a:pt x="26" y="326"/>
                </a:lnTo>
                <a:lnTo>
                  <a:pt x="24" y="366"/>
                </a:lnTo>
                <a:lnTo>
                  <a:pt x="86" y="368"/>
                </a:lnTo>
                <a:lnTo>
                  <a:pt x="176" y="374"/>
                </a:lnTo>
                <a:lnTo>
                  <a:pt x="272" y="378"/>
                </a:lnTo>
                <a:lnTo>
                  <a:pt x="362" y="382"/>
                </a:lnTo>
                <a:lnTo>
                  <a:pt x="434" y="384"/>
                </a:lnTo>
                <a:lnTo>
                  <a:pt x="434" y="380"/>
                </a:lnTo>
                <a:lnTo>
                  <a:pt x="436" y="378"/>
                </a:lnTo>
                <a:lnTo>
                  <a:pt x="438" y="376"/>
                </a:lnTo>
                <a:lnTo>
                  <a:pt x="444" y="374"/>
                </a:lnTo>
                <a:lnTo>
                  <a:pt x="446" y="372"/>
                </a:lnTo>
                <a:lnTo>
                  <a:pt x="448" y="370"/>
                </a:lnTo>
                <a:lnTo>
                  <a:pt x="448" y="366"/>
                </a:lnTo>
                <a:lnTo>
                  <a:pt x="450" y="362"/>
                </a:lnTo>
                <a:lnTo>
                  <a:pt x="452" y="358"/>
                </a:lnTo>
                <a:lnTo>
                  <a:pt x="452" y="354"/>
                </a:lnTo>
                <a:lnTo>
                  <a:pt x="454" y="352"/>
                </a:lnTo>
                <a:lnTo>
                  <a:pt x="458" y="350"/>
                </a:lnTo>
                <a:lnTo>
                  <a:pt x="458" y="292"/>
                </a:lnTo>
                <a:lnTo>
                  <a:pt x="380" y="290"/>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32"/>
          <p:cNvSpPr/>
          <p:nvPr/>
        </p:nvSpPr>
        <p:spPr>
          <a:xfrm>
            <a:off x="3294417" y="5056632"/>
            <a:ext cx="677666" cy="472080"/>
          </a:xfrm>
          <a:custGeom>
            <a:avLst/>
            <a:gdLst/>
            <a:ahLst/>
            <a:cxnLst/>
            <a:rect l="l" t="t" r="r" b="b"/>
            <a:pathLst>
              <a:path w="464" h="342" extrusionOk="0">
                <a:moveTo>
                  <a:pt x="292" y="16"/>
                </a:moveTo>
                <a:lnTo>
                  <a:pt x="196" y="12"/>
                </a:lnTo>
                <a:lnTo>
                  <a:pt x="106" y="6"/>
                </a:lnTo>
                <a:lnTo>
                  <a:pt x="44" y="4"/>
                </a:lnTo>
                <a:lnTo>
                  <a:pt x="14" y="0"/>
                </a:lnTo>
                <a:lnTo>
                  <a:pt x="10" y="92"/>
                </a:lnTo>
                <a:lnTo>
                  <a:pt x="2" y="182"/>
                </a:lnTo>
                <a:lnTo>
                  <a:pt x="0" y="198"/>
                </a:lnTo>
                <a:lnTo>
                  <a:pt x="2" y="200"/>
                </a:lnTo>
                <a:lnTo>
                  <a:pt x="14" y="200"/>
                </a:lnTo>
                <a:lnTo>
                  <a:pt x="86" y="204"/>
                </a:lnTo>
                <a:lnTo>
                  <a:pt x="92" y="204"/>
                </a:lnTo>
                <a:lnTo>
                  <a:pt x="180" y="210"/>
                </a:lnTo>
                <a:lnTo>
                  <a:pt x="182" y="210"/>
                </a:lnTo>
                <a:lnTo>
                  <a:pt x="182" y="224"/>
                </a:lnTo>
                <a:lnTo>
                  <a:pt x="180" y="246"/>
                </a:lnTo>
                <a:lnTo>
                  <a:pt x="180" y="250"/>
                </a:lnTo>
                <a:lnTo>
                  <a:pt x="180" y="262"/>
                </a:lnTo>
                <a:lnTo>
                  <a:pt x="182" y="258"/>
                </a:lnTo>
                <a:lnTo>
                  <a:pt x="182" y="256"/>
                </a:lnTo>
                <a:lnTo>
                  <a:pt x="182" y="252"/>
                </a:lnTo>
                <a:lnTo>
                  <a:pt x="184" y="250"/>
                </a:lnTo>
                <a:lnTo>
                  <a:pt x="184" y="248"/>
                </a:lnTo>
                <a:lnTo>
                  <a:pt x="186" y="244"/>
                </a:lnTo>
                <a:lnTo>
                  <a:pt x="190" y="242"/>
                </a:lnTo>
                <a:lnTo>
                  <a:pt x="190" y="238"/>
                </a:lnTo>
                <a:lnTo>
                  <a:pt x="192" y="236"/>
                </a:lnTo>
                <a:lnTo>
                  <a:pt x="194" y="236"/>
                </a:lnTo>
                <a:lnTo>
                  <a:pt x="196" y="234"/>
                </a:lnTo>
                <a:lnTo>
                  <a:pt x="200" y="232"/>
                </a:lnTo>
                <a:lnTo>
                  <a:pt x="204" y="228"/>
                </a:lnTo>
                <a:lnTo>
                  <a:pt x="208" y="226"/>
                </a:lnTo>
                <a:lnTo>
                  <a:pt x="212" y="226"/>
                </a:lnTo>
                <a:lnTo>
                  <a:pt x="216" y="222"/>
                </a:lnTo>
                <a:lnTo>
                  <a:pt x="216" y="220"/>
                </a:lnTo>
                <a:lnTo>
                  <a:pt x="220" y="218"/>
                </a:lnTo>
                <a:lnTo>
                  <a:pt x="222" y="216"/>
                </a:lnTo>
                <a:lnTo>
                  <a:pt x="222" y="214"/>
                </a:lnTo>
                <a:lnTo>
                  <a:pt x="224" y="210"/>
                </a:lnTo>
                <a:lnTo>
                  <a:pt x="224" y="204"/>
                </a:lnTo>
                <a:lnTo>
                  <a:pt x="224" y="200"/>
                </a:lnTo>
                <a:lnTo>
                  <a:pt x="224" y="198"/>
                </a:lnTo>
                <a:lnTo>
                  <a:pt x="224" y="196"/>
                </a:lnTo>
                <a:lnTo>
                  <a:pt x="226" y="194"/>
                </a:lnTo>
                <a:lnTo>
                  <a:pt x="226" y="192"/>
                </a:lnTo>
                <a:lnTo>
                  <a:pt x="230" y="188"/>
                </a:lnTo>
                <a:lnTo>
                  <a:pt x="232" y="186"/>
                </a:lnTo>
                <a:lnTo>
                  <a:pt x="236" y="182"/>
                </a:lnTo>
                <a:lnTo>
                  <a:pt x="238" y="182"/>
                </a:lnTo>
                <a:lnTo>
                  <a:pt x="242" y="182"/>
                </a:lnTo>
                <a:lnTo>
                  <a:pt x="250" y="182"/>
                </a:lnTo>
                <a:lnTo>
                  <a:pt x="258" y="186"/>
                </a:lnTo>
                <a:lnTo>
                  <a:pt x="260" y="188"/>
                </a:lnTo>
                <a:lnTo>
                  <a:pt x="264" y="192"/>
                </a:lnTo>
                <a:lnTo>
                  <a:pt x="268" y="196"/>
                </a:lnTo>
                <a:lnTo>
                  <a:pt x="268" y="198"/>
                </a:lnTo>
                <a:lnTo>
                  <a:pt x="270" y="202"/>
                </a:lnTo>
                <a:lnTo>
                  <a:pt x="270" y="210"/>
                </a:lnTo>
                <a:lnTo>
                  <a:pt x="272" y="212"/>
                </a:lnTo>
                <a:lnTo>
                  <a:pt x="272" y="214"/>
                </a:lnTo>
                <a:lnTo>
                  <a:pt x="274" y="216"/>
                </a:lnTo>
                <a:lnTo>
                  <a:pt x="276" y="218"/>
                </a:lnTo>
                <a:lnTo>
                  <a:pt x="278" y="218"/>
                </a:lnTo>
                <a:lnTo>
                  <a:pt x="278" y="220"/>
                </a:lnTo>
                <a:lnTo>
                  <a:pt x="282" y="220"/>
                </a:lnTo>
                <a:lnTo>
                  <a:pt x="284" y="220"/>
                </a:lnTo>
                <a:lnTo>
                  <a:pt x="288" y="220"/>
                </a:lnTo>
                <a:lnTo>
                  <a:pt x="290" y="218"/>
                </a:lnTo>
                <a:lnTo>
                  <a:pt x="292" y="218"/>
                </a:lnTo>
                <a:lnTo>
                  <a:pt x="294" y="218"/>
                </a:lnTo>
                <a:lnTo>
                  <a:pt x="296" y="216"/>
                </a:lnTo>
                <a:lnTo>
                  <a:pt x="298" y="216"/>
                </a:lnTo>
                <a:lnTo>
                  <a:pt x="300" y="216"/>
                </a:lnTo>
                <a:lnTo>
                  <a:pt x="304" y="216"/>
                </a:lnTo>
                <a:lnTo>
                  <a:pt x="306" y="218"/>
                </a:lnTo>
                <a:lnTo>
                  <a:pt x="310" y="218"/>
                </a:lnTo>
                <a:lnTo>
                  <a:pt x="310" y="222"/>
                </a:lnTo>
                <a:lnTo>
                  <a:pt x="314" y="224"/>
                </a:lnTo>
                <a:lnTo>
                  <a:pt x="314" y="228"/>
                </a:lnTo>
                <a:lnTo>
                  <a:pt x="316" y="232"/>
                </a:lnTo>
                <a:lnTo>
                  <a:pt x="316" y="234"/>
                </a:lnTo>
                <a:lnTo>
                  <a:pt x="318" y="238"/>
                </a:lnTo>
                <a:lnTo>
                  <a:pt x="322" y="244"/>
                </a:lnTo>
                <a:lnTo>
                  <a:pt x="326" y="246"/>
                </a:lnTo>
                <a:lnTo>
                  <a:pt x="326" y="250"/>
                </a:lnTo>
                <a:lnTo>
                  <a:pt x="328" y="252"/>
                </a:lnTo>
                <a:lnTo>
                  <a:pt x="328" y="256"/>
                </a:lnTo>
                <a:lnTo>
                  <a:pt x="328" y="258"/>
                </a:lnTo>
                <a:lnTo>
                  <a:pt x="330" y="260"/>
                </a:lnTo>
                <a:lnTo>
                  <a:pt x="332" y="264"/>
                </a:lnTo>
                <a:lnTo>
                  <a:pt x="334" y="268"/>
                </a:lnTo>
                <a:lnTo>
                  <a:pt x="334" y="270"/>
                </a:lnTo>
                <a:lnTo>
                  <a:pt x="336" y="274"/>
                </a:lnTo>
                <a:lnTo>
                  <a:pt x="338" y="280"/>
                </a:lnTo>
                <a:lnTo>
                  <a:pt x="338" y="282"/>
                </a:lnTo>
                <a:lnTo>
                  <a:pt x="338" y="286"/>
                </a:lnTo>
                <a:lnTo>
                  <a:pt x="336" y="288"/>
                </a:lnTo>
                <a:lnTo>
                  <a:pt x="334" y="292"/>
                </a:lnTo>
                <a:lnTo>
                  <a:pt x="332" y="296"/>
                </a:lnTo>
                <a:lnTo>
                  <a:pt x="330" y="300"/>
                </a:lnTo>
                <a:lnTo>
                  <a:pt x="328" y="302"/>
                </a:lnTo>
                <a:lnTo>
                  <a:pt x="322" y="306"/>
                </a:lnTo>
                <a:lnTo>
                  <a:pt x="320" y="308"/>
                </a:lnTo>
                <a:lnTo>
                  <a:pt x="320" y="310"/>
                </a:lnTo>
                <a:lnTo>
                  <a:pt x="318" y="312"/>
                </a:lnTo>
                <a:lnTo>
                  <a:pt x="316" y="314"/>
                </a:lnTo>
                <a:lnTo>
                  <a:pt x="316" y="318"/>
                </a:lnTo>
                <a:lnTo>
                  <a:pt x="316" y="320"/>
                </a:lnTo>
                <a:lnTo>
                  <a:pt x="318" y="324"/>
                </a:lnTo>
                <a:lnTo>
                  <a:pt x="320" y="326"/>
                </a:lnTo>
                <a:lnTo>
                  <a:pt x="320" y="328"/>
                </a:lnTo>
                <a:lnTo>
                  <a:pt x="328" y="334"/>
                </a:lnTo>
                <a:lnTo>
                  <a:pt x="330" y="334"/>
                </a:lnTo>
                <a:lnTo>
                  <a:pt x="334" y="338"/>
                </a:lnTo>
                <a:lnTo>
                  <a:pt x="342" y="340"/>
                </a:lnTo>
                <a:lnTo>
                  <a:pt x="346" y="342"/>
                </a:lnTo>
                <a:lnTo>
                  <a:pt x="350" y="342"/>
                </a:lnTo>
                <a:lnTo>
                  <a:pt x="354" y="340"/>
                </a:lnTo>
                <a:lnTo>
                  <a:pt x="358" y="336"/>
                </a:lnTo>
                <a:lnTo>
                  <a:pt x="360" y="334"/>
                </a:lnTo>
                <a:lnTo>
                  <a:pt x="362" y="332"/>
                </a:lnTo>
                <a:lnTo>
                  <a:pt x="366" y="330"/>
                </a:lnTo>
                <a:lnTo>
                  <a:pt x="366" y="328"/>
                </a:lnTo>
                <a:lnTo>
                  <a:pt x="368" y="326"/>
                </a:lnTo>
                <a:lnTo>
                  <a:pt x="372" y="326"/>
                </a:lnTo>
                <a:lnTo>
                  <a:pt x="374" y="324"/>
                </a:lnTo>
                <a:lnTo>
                  <a:pt x="376" y="320"/>
                </a:lnTo>
                <a:lnTo>
                  <a:pt x="378" y="318"/>
                </a:lnTo>
                <a:lnTo>
                  <a:pt x="378" y="316"/>
                </a:lnTo>
                <a:lnTo>
                  <a:pt x="382" y="312"/>
                </a:lnTo>
                <a:lnTo>
                  <a:pt x="382" y="308"/>
                </a:lnTo>
                <a:lnTo>
                  <a:pt x="384" y="304"/>
                </a:lnTo>
                <a:lnTo>
                  <a:pt x="384" y="296"/>
                </a:lnTo>
                <a:lnTo>
                  <a:pt x="384" y="292"/>
                </a:lnTo>
                <a:lnTo>
                  <a:pt x="384" y="288"/>
                </a:lnTo>
                <a:lnTo>
                  <a:pt x="384" y="284"/>
                </a:lnTo>
                <a:lnTo>
                  <a:pt x="386" y="280"/>
                </a:lnTo>
                <a:lnTo>
                  <a:pt x="388" y="278"/>
                </a:lnTo>
                <a:lnTo>
                  <a:pt x="388" y="274"/>
                </a:lnTo>
                <a:lnTo>
                  <a:pt x="392" y="272"/>
                </a:lnTo>
                <a:lnTo>
                  <a:pt x="396" y="268"/>
                </a:lnTo>
                <a:lnTo>
                  <a:pt x="400" y="266"/>
                </a:lnTo>
                <a:lnTo>
                  <a:pt x="402" y="266"/>
                </a:lnTo>
                <a:lnTo>
                  <a:pt x="406" y="268"/>
                </a:lnTo>
                <a:lnTo>
                  <a:pt x="408" y="268"/>
                </a:lnTo>
                <a:lnTo>
                  <a:pt x="412" y="270"/>
                </a:lnTo>
                <a:lnTo>
                  <a:pt x="414" y="272"/>
                </a:lnTo>
                <a:lnTo>
                  <a:pt x="418" y="280"/>
                </a:lnTo>
                <a:lnTo>
                  <a:pt x="420" y="280"/>
                </a:lnTo>
                <a:lnTo>
                  <a:pt x="422" y="282"/>
                </a:lnTo>
                <a:lnTo>
                  <a:pt x="426" y="284"/>
                </a:lnTo>
                <a:lnTo>
                  <a:pt x="428" y="286"/>
                </a:lnTo>
                <a:lnTo>
                  <a:pt x="430" y="288"/>
                </a:lnTo>
                <a:lnTo>
                  <a:pt x="432" y="288"/>
                </a:lnTo>
                <a:lnTo>
                  <a:pt x="436" y="290"/>
                </a:lnTo>
                <a:lnTo>
                  <a:pt x="438" y="290"/>
                </a:lnTo>
                <a:lnTo>
                  <a:pt x="444" y="290"/>
                </a:lnTo>
                <a:lnTo>
                  <a:pt x="446" y="290"/>
                </a:lnTo>
                <a:lnTo>
                  <a:pt x="446" y="288"/>
                </a:lnTo>
                <a:lnTo>
                  <a:pt x="448" y="288"/>
                </a:lnTo>
                <a:lnTo>
                  <a:pt x="450" y="286"/>
                </a:lnTo>
                <a:lnTo>
                  <a:pt x="450" y="284"/>
                </a:lnTo>
                <a:lnTo>
                  <a:pt x="450" y="282"/>
                </a:lnTo>
                <a:lnTo>
                  <a:pt x="450" y="280"/>
                </a:lnTo>
                <a:lnTo>
                  <a:pt x="450" y="278"/>
                </a:lnTo>
                <a:lnTo>
                  <a:pt x="450" y="274"/>
                </a:lnTo>
                <a:lnTo>
                  <a:pt x="448" y="272"/>
                </a:lnTo>
                <a:lnTo>
                  <a:pt x="446" y="268"/>
                </a:lnTo>
                <a:lnTo>
                  <a:pt x="444" y="266"/>
                </a:lnTo>
                <a:lnTo>
                  <a:pt x="442" y="264"/>
                </a:lnTo>
                <a:lnTo>
                  <a:pt x="438" y="262"/>
                </a:lnTo>
                <a:lnTo>
                  <a:pt x="436" y="258"/>
                </a:lnTo>
                <a:lnTo>
                  <a:pt x="434" y="252"/>
                </a:lnTo>
                <a:lnTo>
                  <a:pt x="434" y="248"/>
                </a:lnTo>
                <a:lnTo>
                  <a:pt x="434" y="240"/>
                </a:lnTo>
                <a:lnTo>
                  <a:pt x="436" y="236"/>
                </a:lnTo>
                <a:lnTo>
                  <a:pt x="438" y="228"/>
                </a:lnTo>
                <a:lnTo>
                  <a:pt x="442" y="224"/>
                </a:lnTo>
                <a:lnTo>
                  <a:pt x="444" y="222"/>
                </a:lnTo>
                <a:lnTo>
                  <a:pt x="446" y="218"/>
                </a:lnTo>
                <a:lnTo>
                  <a:pt x="448" y="214"/>
                </a:lnTo>
                <a:lnTo>
                  <a:pt x="448" y="212"/>
                </a:lnTo>
                <a:lnTo>
                  <a:pt x="448" y="210"/>
                </a:lnTo>
                <a:lnTo>
                  <a:pt x="448" y="204"/>
                </a:lnTo>
                <a:lnTo>
                  <a:pt x="448" y="202"/>
                </a:lnTo>
                <a:lnTo>
                  <a:pt x="448" y="198"/>
                </a:lnTo>
                <a:lnTo>
                  <a:pt x="448" y="194"/>
                </a:lnTo>
                <a:lnTo>
                  <a:pt x="446" y="190"/>
                </a:lnTo>
                <a:lnTo>
                  <a:pt x="444" y="186"/>
                </a:lnTo>
                <a:lnTo>
                  <a:pt x="438" y="180"/>
                </a:lnTo>
                <a:lnTo>
                  <a:pt x="434" y="176"/>
                </a:lnTo>
                <a:lnTo>
                  <a:pt x="432" y="174"/>
                </a:lnTo>
                <a:lnTo>
                  <a:pt x="430" y="172"/>
                </a:lnTo>
                <a:lnTo>
                  <a:pt x="426" y="168"/>
                </a:lnTo>
                <a:lnTo>
                  <a:pt x="420" y="164"/>
                </a:lnTo>
                <a:lnTo>
                  <a:pt x="418" y="158"/>
                </a:lnTo>
                <a:lnTo>
                  <a:pt x="412" y="150"/>
                </a:lnTo>
                <a:lnTo>
                  <a:pt x="410" y="144"/>
                </a:lnTo>
                <a:lnTo>
                  <a:pt x="410" y="142"/>
                </a:lnTo>
                <a:lnTo>
                  <a:pt x="408" y="138"/>
                </a:lnTo>
                <a:lnTo>
                  <a:pt x="408" y="134"/>
                </a:lnTo>
                <a:lnTo>
                  <a:pt x="408" y="132"/>
                </a:lnTo>
                <a:lnTo>
                  <a:pt x="408" y="128"/>
                </a:lnTo>
                <a:lnTo>
                  <a:pt x="410" y="126"/>
                </a:lnTo>
                <a:lnTo>
                  <a:pt x="412" y="124"/>
                </a:lnTo>
                <a:lnTo>
                  <a:pt x="414" y="124"/>
                </a:lnTo>
                <a:lnTo>
                  <a:pt x="418" y="124"/>
                </a:lnTo>
                <a:lnTo>
                  <a:pt x="420" y="126"/>
                </a:lnTo>
                <a:lnTo>
                  <a:pt x="422" y="126"/>
                </a:lnTo>
                <a:lnTo>
                  <a:pt x="424" y="128"/>
                </a:lnTo>
                <a:lnTo>
                  <a:pt x="428" y="128"/>
                </a:lnTo>
                <a:lnTo>
                  <a:pt x="438" y="128"/>
                </a:lnTo>
                <a:lnTo>
                  <a:pt x="446" y="126"/>
                </a:lnTo>
                <a:lnTo>
                  <a:pt x="450" y="124"/>
                </a:lnTo>
                <a:lnTo>
                  <a:pt x="452" y="122"/>
                </a:lnTo>
                <a:lnTo>
                  <a:pt x="454" y="120"/>
                </a:lnTo>
                <a:lnTo>
                  <a:pt x="456" y="118"/>
                </a:lnTo>
                <a:lnTo>
                  <a:pt x="458" y="114"/>
                </a:lnTo>
                <a:lnTo>
                  <a:pt x="458" y="112"/>
                </a:lnTo>
                <a:lnTo>
                  <a:pt x="460" y="110"/>
                </a:lnTo>
                <a:lnTo>
                  <a:pt x="464" y="106"/>
                </a:lnTo>
                <a:lnTo>
                  <a:pt x="464" y="102"/>
                </a:lnTo>
                <a:lnTo>
                  <a:pt x="464" y="100"/>
                </a:lnTo>
                <a:lnTo>
                  <a:pt x="464" y="96"/>
                </a:lnTo>
                <a:lnTo>
                  <a:pt x="464" y="92"/>
                </a:lnTo>
                <a:lnTo>
                  <a:pt x="464" y="88"/>
                </a:lnTo>
                <a:lnTo>
                  <a:pt x="464" y="84"/>
                </a:lnTo>
                <a:lnTo>
                  <a:pt x="464" y="82"/>
                </a:lnTo>
                <a:lnTo>
                  <a:pt x="464" y="76"/>
                </a:lnTo>
                <a:lnTo>
                  <a:pt x="464" y="72"/>
                </a:lnTo>
                <a:lnTo>
                  <a:pt x="464" y="68"/>
                </a:lnTo>
                <a:lnTo>
                  <a:pt x="464" y="66"/>
                </a:lnTo>
                <a:lnTo>
                  <a:pt x="464" y="60"/>
                </a:lnTo>
                <a:lnTo>
                  <a:pt x="460" y="54"/>
                </a:lnTo>
                <a:lnTo>
                  <a:pt x="458" y="44"/>
                </a:lnTo>
                <a:lnTo>
                  <a:pt x="454" y="38"/>
                </a:lnTo>
                <a:lnTo>
                  <a:pt x="454" y="32"/>
                </a:lnTo>
                <a:lnTo>
                  <a:pt x="452" y="30"/>
                </a:lnTo>
                <a:lnTo>
                  <a:pt x="454" y="26"/>
                </a:lnTo>
                <a:lnTo>
                  <a:pt x="454" y="22"/>
                </a:lnTo>
                <a:lnTo>
                  <a:pt x="382" y="20"/>
                </a:lnTo>
                <a:lnTo>
                  <a:pt x="292" y="16"/>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32"/>
          <p:cNvSpPr/>
          <p:nvPr/>
        </p:nvSpPr>
        <p:spPr>
          <a:xfrm>
            <a:off x="4322601" y="4761238"/>
            <a:ext cx="5842" cy="5521"/>
          </a:xfrm>
          <a:custGeom>
            <a:avLst/>
            <a:gdLst/>
            <a:ahLst/>
            <a:cxnLst/>
            <a:rect l="l" t="t" r="r" b="b"/>
            <a:pathLst>
              <a:path w="4" h="4" extrusionOk="0">
                <a:moveTo>
                  <a:pt x="0" y="0"/>
                </a:moveTo>
                <a:lnTo>
                  <a:pt x="0" y="2"/>
                </a:lnTo>
                <a:lnTo>
                  <a:pt x="4" y="4"/>
                </a:lnTo>
                <a:lnTo>
                  <a:pt x="2" y="2"/>
                </a:lnTo>
                <a:lnTo>
                  <a:pt x="0" y="0"/>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32"/>
          <p:cNvSpPr/>
          <p:nvPr/>
        </p:nvSpPr>
        <p:spPr>
          <a:xfrm>
            <a:off x="3259366" y="1754832"/>
            <a:ext cx="528696" cy="646005"/>
          </a:xfrm>
          <a:custGeom>
            <a:avLst/>
            <a:gdLst/>
            <a:ahLst/>
            <a:cxnLst/>
            <a:rect l="l" t="t" r="r" b="b"/>
            <a:pathLst>
              <a:path w="362" h="468" extrusionOk="0">
                <a:moveTo>
                  <a:pt x="4" y="240"/>
                </a:moveTo>
                <a:lnTo>
                  <a:pt x="4" y="266"/>
                </a:lnTo>
                <a:lnTo>
                  <a:pt x="8" y="316"/>
                </a:lnTo>
                <a:lnTo>
                  <a:pt x="10" y="392"/>
                </a:lnTo>
                <a:lnTo>
                  <a:pt x="10" y="416"/>
                </a:lnTo>
                <a:lnTo>
                  <a:pt x="10" y="466"/>
                </a:lnTo>
                <a:lnTo>
                  <a:pt x="18" y="466"/>
                </a:lnTo>
                <a:lnTo>
                  <a:pt x="136" y="468"/>
                </a:lnTo>
                <a:lnTo>
                  <a:pt x="138" y="404"/>
                </a:lnTo>
                <a:lnTo>
                  <a:pt x="138" y="394"/>
                </a:lnTo>
                <a:lnTo>
                  <a:pt x="210" y="394"/>
                </a:lnTo>
                <a:lnTo>
                  <a:pt x="214" y="328"/>
                </a:lnTo>
                <a:lnTo>
                  <a:pt x="290" y="328"/>
                </a:lnTo>
                <a:lnTo>
                  <a:pt x="290" y="250"/>
                </a:lnTo>
                <a:lnTo>
                  <a:pt x="362" y="250"/>
                </a:lnTo>
                <a:lnTo>
                  <a:pt x="362" y="170"/>
                </a:lnTo>
                <a:lnTo>
                  <a:pt x="290" y="170"/>
                </a:lnTo>
                <a:lnTo>
                  <a:pt x="290" y="38"/>
                </a:lnTo>
                <a:lnTo>
                  <a:pt x="290" y="12"/>
                </a:lnTo>
                <a:lnTo>
                  <a:pt x="290" y="10"/>
                </a:lnTo>
                <a:lnTo>
                  <a:pt x="282" y="6"/>
                </a:lnTo>
                <a:lnTo>
                  <a:pt x="270" y="4"/>
                </a:lnTo>
                <a:lnTo>
                  <a:pt x="264" y="2"/>
                </a:lnTo>
                <a:lnTo>
                  <a:pt x="260" y="2"/>
                </a:lnTo>
                <a:lnTo>
                  <a:pt x="256" y="0"/>
                </a:lnTo>
                <a:lnTo>
                  <a:pt x="246" y="4"/>
                </a:lnTo>
                <a:lnTo>
                  <a:pt x="240" y="8"/>
                </a:lnTo>
                <a:lnTo>
                  <a:pt x="230" y="8"/>
                </a:lnTo>
                <a:lnTo>
                  <a:pt x="218" y="14"/>
                </a:lnTo>
                <a:lnTo>
                  <a:pt x="206" y="16"/>
                </a:lnTo>
                <a:lnTo>
                  <a:pt x="186" y="24"/>
                </a:lnTo>
                <a:lnTo>
                  <a:pt x="174" y="28"/>
                </a:lnTo>
                <a:lnTo>
                  <a:pt x="160" y="32"/>
                </a:lnTo>
                <a:lnTo>
                  <a:pt x="152" y="36"/>
                </a:lnTo>
                <a:lnTo>
                  <a:pt x="148" y="38"/>
                </a:lnTo>
                <a:lnTo>
                  <a:pt x="140" y="40"/>
                </a:lnTo>
                <a:lnTo>
                  <a:pt x="138" y="42"/>
                </a:lnTo>
                <a:lnTo>
                  <a:pt x="136" y="42"/>
                </a:lnTo>
                <a:lnTo>
                  <a:pt x="134" y="42"/>
                </a:lnTo>
                <a:lnTo>
                  <a:pt x="134" y="46"/>
                </a:lnTo>
                <a:lnTo>
                  <a:pt x="130" y="46"/>
                </a:lnTo>
                <a:lnTo>
                  <a:pt x="128" y="46"/>
                </a:lnTo>
                <a:lnTo>
                  <a:pt x="126" y="48"/>
                </a:lnTo>
                <a:lnTo>
                  <a:pt x="124" y="50"/>
                </a:lnTo>
                <a:lnTo>
                  <a:pt x="118" y="54"/>
                </a:lnTo>
                <a:lnTo>
                  <a:pt x="110" y="58"/>
                </a:lnTo>
                <a:lnTo>
                  <a:pt x="104" y="64"/>
                </a:lnTo>
                <a:lnTo>
                  <a:pt x="100" y="68"/>
                </a:lnTo>
                <a:lnTo>
                  <a:pt x="96" y="70"/>
                </a:lnTo>
                <a:lnTo>
                  <a:pt x="92" y="72"/>
                </a:lnTo>
                <a:lnTo>
                  <a:pt x="88" y="74"/>
                </a:lnTo>
                <a:lnTo>
                  <a:pt x="88" y="76"/>
                </a:lnTo>
                <a:lnTo>
                  <a:pt x="84" y="78"/>
                </a:lnTo>
                <a:lnTo>
                  <a:pt x="80" y="80"/>
                </a:lnTo>
                <a:lnTo>
                  <a:pt x="68" y="86"/>
                </a:lnTo>
                <a:lnTo>
                  <a:pt x="66" y="86"/>
                </a:lnTo>
                <a:lnTo>
                  <a:pt x="62" y="86"/>
                </a:lnTo>
                <a:lnTo>
                  <a:pt x="58" y="86"/>
                </a:lnTo>
                <a:lnTo>
                  <a:pt x="54" y="90"/>
                </a:lnTo>
                <a:lnTo>
                  <a:pt x="48" y="86"/>
                </a:lnTo>
                <a:lnTo>
                  <a:pt x="40" y="90"/>
                </a:lnTo>
                <a:lnTo>
                  <a:pt x="36" y="90"/>
                </a:lnTo>
                <a:lnTo>
                  <a:pt x="22" y="90"/>
                </a:lnTo>
                <a:lnTo>
                  <a:pt x="12" y="90"/>
                </a:lnTo>
                <a:lnTo>
                  <a:pt x="4" y="90"/>
                </a:lnTo>
                <a:lnTo>
                  <a:pt x="0" y="92"/>
                </a:lnTo>
                <a:lnTo>
                  <a:pt x="2" y="166"/>
                </a:lnTo>
                <a:lnTo>
                  <a:pt x="4" y="240"/>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32"/>
          <p:cNvSpPr/>
          <p:nvPr/>
        </p:nvSpPr>
        <p:spPr>
          <a:xfrm>
            <a:off x="3975004" y="3598981"/>
            <a:ext cx="569591" cy="549379"/>
          </a:xfrm>
          <a:custGeom>
            <a:avLst/>
            <a:gdLst/>
            <a:ahLst/>
            <a:cxnLst/>
            <a:rect l="l" t="t" r="r" b="b"/>
            <a:pathLst>
              <a:path w="390" h="398" extrusionOk="0">
                <a:moveTo>
                  <a:pt x="300" y="4"/>
                </a:moveTo>
                <a:lnTo>
                  <a:pt x="252" y="4"/>
                </a:lnTo>
                <a:lnTo>
                  <a:pt x="80" y="0"/>
                </a:lnTo>
                <a:lnTo>
                  <a:pt x="78" y="0"/>
                </a:lnTo>
                <a:lnTo>
                  <a:pt x="44" y="0"/>
                </a:lnTo>
                <a:lnTo>
                  <a:pt x="44" y="72"/>
                </a:lnTo>
                <a:lnTo>
                  <a:pt x="6" y="72"/>
                </a:lnTo>
                <a:lnTo>
                  <a:pt x="4" y="192"/>
                </a:lnTo>
                <a:lnTo>
                  <a:pt x="0" y="300"/>
                </a:lnTo>
                <a:lnTo>
                  <a:pt x="28" y="302"/>
                </a:lnTo>
                <a:lnTo>
                  <a:pt x="28" y="380"/>
                </a:lnTo>
                <a:lnTo>
                  <a:pt x="28" y="394"/>
                </a:lnTo>
                <a:lnTo>
                  <a:pt x="108" y="398"/>
                </a:lnTo>
                <a:lnTo>
                  <a:pt x="116" y="398"/>
                </a:lnTo>
                <a:lnTo>
                  <a:pt x="118" y="336"/>
                </a:lnTo>
                <a:lnTo>
                  <a:pt x="206" y="338"/>
                </a:lnTo>
                <a:lnTo>
                  <a:pt x="208" y="308"/>
                </a:lnTo>
                <a:lnTo>
                  <a:pt x="230" y="310"/>
                </a:lnTo>
                <a:lnTo>
                  <a:pt x="232" y="310"/>
                </a:lnTo>
                <a:lnTo>
                  <a:pt x="250" y="310"/>
                </a:lnTo>
                <a:lnTo>
                  <a:pt x="254" y="310"/>
                </a:lnTo>
                <a:lnTo>
                  <a:pt x="266" y="310"/>
                </a:lnTo>
                <a:lnTo>
                  <a:pt x="266" y="304"/>
                </a:lnTo>
                <a:lnTo>
                  <a:pt x="266" y="278"/>
                </a:lnTo>
                <a:lnTo>
                  <a:pt x="298" y="280"/>
                </a:lnTo>
                <a:lnTo>
                  <a:pt x="298" y="276"/>
                </a:lnTo>
                <a:lnTo>
                  <a:pt x="386" y="276"/>
                </a:lnTo>
                <a:lnTo>
                  <a:pt x="390" y="50"/>
                </a:lnTo>
                <a:lnTo>
                  <a:pt x="300" y="50"/>
                </a:lnTo>
                <a:lnTo>
                  <a:pt x="300" y="4"/>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32"/>
          <p:cNvSpPr/>
          <p:nvPr/>
        </p:nvSpPr>
        <p:spPr>
          <a:xfrm>
            <a:off x="4424835" y="2867396"/>
            <a:ext cx="522855" cy="433430"/>
          </a:xfrm>
          <a:custGeom>
            <a:avLst/>
            <a:gdLst/>
            <a:ahLst/>
            <a:cxnLst/>
            <a:rect l="l" t="t" r="r" b="b"/>
            <a:pathLst>
              <a:path w="358" h="314" extrusionOk="0">
                <a:moveTo>
                  <a:pt x="170" y="2"/>
                </a:moveTo>
                <a:lnTo>
                  <a:pt x="92" y="2"/>
                </a:lnTo>
                <a:lnTo>
                  <a:pt x="92" y="8"/>
                </a:lnTo>
                <a:lnTo>
                  <a:pt x="64" y="8"/>
                </a:lnTo>
                <a:lnTo>
                  <a:pt x="62" y="84"/>
                </a:lnTo>
                <a:lnTo>
                  <a:pt x="36" y="84"/>
                </a:lnTo>
                <a:lnTo>
                  <a:pt x="34" y="84"/>
                </a:lnTo>
                <a:lnTo>
                  <a:pt x="14" y="84"/>
                </a:lnTo>
                <a:lnTo>
                  <a:pt x="2" y="84"/>
                </a:lnTo>
                <a:lnTo>
                  <a:pt x="2" y="110"/>
                </a:lnTo>
                <a:lnTo>
                  <a:pt x="0" y="170"/>
                </a:lnTo>
                <a:lnTo>
                  <a:pt x="44" y="170"/>
                </a:lnTo>
                <a:lnTo>
                  <a:pt x="44" y="200"/>
                </a:lnTo>
                <a:lnTo>
                  <a:pt x="44" y="210"/>
                </a:lnTo>
                <a:lnTo>
                  <a:pt x="44" y="226"/>
                </a:lnTo>
                <a:lnTo>
                  <a:pt x="42" y="308"/>
                </a:lnTo>
                <a:lnTo>
                  <a:pt x="84" y="308"/>
                </a:lnTo>
                <a:lnTo>
                  <a:pt x="88" y="308"/>
                </a:lnTo>
                <a:lnTo>
                  <a:pt x="88" y="306"/>
                </a:lnTo>
                <a:lnTo>
                  <a:pt x="176" y="308"/>
                </a:lnTo>
                <a:lnTo>
                  <a:pt x="174" y="312"/>
                </a:lnTo>
                <a:lnTo>
                  <a:pt x="186" y="312"/>
                </a:lnTo>
                <a:lnTo>
                  <a:pt x="298" y="314"/>
                </a:lnTo>
                <a:lnTo>
                  <a:pt x="298" y="312"/>
                </a:lnTo>
                <a:lnTo>
                  <a:pt x="298" y="268"/>
                </a:lnTo>
                <a:lnTo>
                  <a:pt x="300" y="268"/>
                </a:lnTo>
                <a:lnTo>
                  <a:pt x="312" y="268"/>
                </a:lnTo>
                <a:lnTo>
                  <a:pt x="312" y="252"/>
                </a:lnTo>
                <a:lnTo>
                  <a:pt x="312" y="250"/>
                </a:lnTo>
                <a:lnTo>
                  <a:pt x="312" y="178"/>
                </a:lnTo>
                <a:lnTo>
                  <a:pt x="356" y="178"/>
                </a:lnTo>
                <a:lnTo>
                  <a:pt x="356" y="132"/>
                </a:lnTo>
                <a:lnTo>
                  <a:pt x="358" y="122"/>
                </a:lnTo>
                <a:lnTo>
                  <a:pt x="358" y="120"/>
                </a:lnTo>
                <a:lnTo>
                  <a:pt x="356" y="118"/>
                </a:lnTo>
                <a:lnTo>
                  <a:pt x="358" y="116"/>
                </a:lnTo>
                <a:lnTo>
                  <a:pt x="358" y="110"/>
                </a:lnTo>
                <a:lnTo>
                  <a:pt x="358" y="88"/>
                </a:lnTo>
                <a:lnTo>
                  <a:pt x="312" y="88"/>
                </a:lnTo>
                <a:lnTo>
                  <a:pt x="312" y="56"/>
                </a:lnTo>
                <a:lnTo>
                  <a:pt x="312" y="52"/>
                </a:lnTo>
                <a:lnTo>
                  <a:pt x="312" y="26"/>
                </a:lnTo>
                <a:lnTo>
                  <a:pt x="312" y="0"/>
                </a:lnTo>
                <a:lnTo>
                  <a:pt x="248" y="0"/>
                </a:lnTo>
                <a:lnTo>
                  <a:pt x="180" y="2"/>
                </a:lnTo>
                <a:lnTo>
                  <a:pt x="176" y="0"/>
                </a:lnTo>
                <a:lnTo>
                  <a:pt x="170" y="2"/>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32"/>
          <p:cNvSpPr/>
          <p:nvPr/>
        </p:nvSpPr>
        <p:spPr>
          <a:xfrm>
            <a:off x="4413151" y="3289783"/>
            <a:ext cx="534538" cy="389258"/>
          </a:xfrm>
          <a:custGeom>
            <a:avLst/>
            <a:gdLst/>
            <a:ahLst/>
            <a:cxnLst/>
            <a:rect l="l" t="t" r="r" b="b"/>
            <a:pathLst>
              <a:path w="366" h="282" extrusionOk="0">
                <a:moveTo>
                  <a:pt x="182" y="6"/>
                </a:moveTo>
                <a:lnTo>
                  <a:pt x="184" y="2"/>
                </a:lnTo>
                <a:lnTo>
                  <a:pt x="96" y="0"/>
                </a:lnTo>
                <a:lnTo>
                  <a:pt x="96" y="2"/>
                </a:lnTo>
                <a:lnTo>
                  <a:pt x="92" y="2"/>
                </a:lnTo>
                <a:lnTo>
                  <a:pt x="50" y="2"/>
                </a:lnTo>
                <a:lnTo>
                  <a:pt x="48" y="136"/>
                </a:lnTo>
                <a:lnTo>
                  <a:pt x="2" y="136"/>
                </a:lnTo>
                <a:lnTo>
                  <a:pt x="0" y="228"/>
                </a:lnTo>
                <a:lnTo>
                  <a:pt x="0" y="274"/>
                </a:lnTo>
                <a:lnTo>
                  <a:pt x="90" y="274"/>
                </a:lnTo>
                <a:lnTo>
                  <a:pt x="90" y="270"/>
                </a:lnTo>
                <a:lnTo>
                  <a:pt x="94" y="270"/>
                </a:lnTo>
                <a:lnTo>
                  <a:pt x="102" y="270"/>
                </a:lnTo>
                <a:lnTo>
                  <a:pt x="110" y="272"/>
                </a:lnTo>
                <a:lnTo>
                  <a:pt x="178" y="272"/>
                </a:lnTo>
                <a:lnTo>
                  <a:pt x="178" y="274"/>
                </a:lnTo>
                <a:lnTo>
                  <a:pt x="182" y="274"/>
                </a:lnTo>
                <a:lnTo>
                  <a:pt x="268" y="280"/>
                </a:lnTo>
                <a:lnTo>
                  <a:pt x="272" y="280"/>
                </a:lnTo>
                <a:lnTo>
                  <a:pt x="356" y="282"/>
                </a:lnTo>
                <a:lnTo>
                  <a:pt x="360" y="128"/>
                </a:lnTo>
                <a:lnTo>
                  <a:pt x="360" y="126"/>
                </a:lnTo>
                <a:lnTo>
                  <a:pt x="362" y="58"/>
                </a:lnTo>
                <a:lnTo>
                  <a:pt x="362" y="54"/>
                </a:lnTo>
                <a:lnTo>
                  <a:pt x="366" y="54"/>
                </a:lnTo>
                <a:lnTo>
                  <a:pt x="366" y="10"/>
                </a:lnTo>
                <a:lnTo>
                  <a:pt x="366" y="8"/>
                </a:lnTo>
                <a:lnTo>
                  <a:pt x="360" y="8"/>
                </a:lnTo>
                <a:lnTo>
                  <a:pt x="348" y="8"/>
                </a:lnTo>
                <a:lnTo>
                  <a:pt x="306" y="8"/>
                </a:lnTo>
                <a:lnTo>
                  <a:pt x="194" y="6"/>
                </a:lnTo>
                <a:lnTo>
                  <a:pt x="182" y="6"/>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32"/>
          <p:cNvSpPr/>
          <p:nvPr/>
        </p:nvSpPr>
        <p:spPr>
          <a:xfrm>
            <a:off x="4050950" y="2497461"/>
            <a:ext cx="636772" cy="510730"/>
          </a:xfrm>
          <a:custGeom>
            <a:avLst/>
            <a:gdLst/>
            <a:ahLst/>
            <a:cxnLst/>
            <a:rect l="l" t="t" r="r" b="b"/>
            <a:pathLst>
              <a:path w="436" h="370" extrusionOk="0">
                <a:moveTo>
                  <a:pt x="432" y="4"/>
                </a:moveTo>
                <a:lnTo>
                  <a:pt x="432" y="0"/>
                </a:lnTo>
                <a:lnTo>
                  <a:pt x="428" y="0"/>
                </a:lnTo>
                <a:lnTo>
                  <a:pt x="416" y="0"/>
                </a:lnTo>
                <a:lnTo>
                  <a:pt x="194" y="2"/>
                </a:lnTo>
                <a:lnTo>
                  <a:pt x="178" y="2"/>
                </a:lnTo>
                <a:lnTo>
                  <a:pt x="176" y="88"/>
                </a:lnTo>
                <a:lnTo>
                  <a:pt x="0" y="82"/>
                </a:lnTo>
                <a:lnTo>
                  <a:pt x="2" y="266"/>
                </a:lnTo>
                <a:lnTo>
                  <a:pt x="2" y="338"/>
                </a:lnTo>
                <a:lnTo>
                  <a:pt x="2" y="370"/>
                </a:lnTo>
                <a:lnTo>
                  <a:pt x="142" y="348"/>
                </a:lnTo>
                <a:lnTo>
                  <a:pt x="148" y="338"/>
                </a:lnTo>
                <a:lnTo>
                  <a:pt x="158" y="338"/>
                </a:lnTo>
                <a:lnTo>
                  <a:pt x="164" y="340"/>
                </a:lnTo>
                <a:lnTo>
                  <a:pt x="166" y="344"/>
                </a:lnTo>
                <a:lnTo>
                  <a:pt x="166" y="352"/>
                </a:lnTo>
                <a:lnTo>
                  <a:pt x="258" y="352"/>
                </a:lnTo>
                <a:lnTo>
                  <a:pt x="270" y="352"/>
                </a:lnTo>
                <a:lnTo>
                  <a:pt x="290" y="352"/>
                </a:lnTo>
                <a:lnTo>
                  <a:pt x="292" y="352"/>
                </a:lnTo>
                <a:lnTo>
                  <a:pt x="318" y="352"/>
                </a:lnTo>
                <a:lnTo>
                  <a:pt x="320" y="276"/>
                </a:lnTo>
                <a:lnTo>
                  <a:pt x="348" y="276"/>
                </a:lnTo>
                <a:lnTo>
                  <a:pt x="348" y="270"/>
                </a:lnTo>
                <a:lnTo>
                  <a:pt x="426" y="270"/>
                </a:lnTo>
                <a:lnTo>
                  <a:pt x="432" y="268"/>
                </a:lnTo>
                <a:lnTo>
                  <a:pt x="436" y="270"/>
                </a:lnTo>
                <a:lnTo>
                  <a:pt x="434" y="90"/>
                </a:lnTo>
                <a:lnTo>
                  <a:pt x="432" y="12"/>
                </a:lnTo>
                <a:lnTo>
                  <a:pt x="432" y="4"/>
                </a:lnTo>
                <a:close/>
              </a:path>
            </a:pathLst>
          </a:custGeom>
          <a:solidFill>
            <a:srgbClr val="E09A4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32"/>
          <p:cNvSpPr/>
          <p:nvPr/>
        </p:nvSpPr>
        <p:spPr>
          <a:xfrm>
            <a:off x="4681881" y="2279364"/>
            <a:ext cx="642615" cy="342327"/>
          </a:xfrm>
          <a:custGeom>
            <a:avLst/>
            <a:gdLst/>
            <a:ahLst/>
            <a:cxnLst/>
            <a:rect l="l" t="t" r="r" b="b"/>
            <a:pathLst>
              <a:path w="440" h="248" extrusionOk="0">
                <a:moveTo>
                  <a:pt x="226" y="2"/>
                </a:moveTo>
                <a:lnTo>
                  <a:pt x="64" y="8"/>
                </a:lnTo>
                <a:lnTo>
                  <a:pt x="64" y="98"/>
                </a:lnTo>
                <a:lnTo>
                  <a:pt x="66" y="114"/>
                </a:lnTo>
                <a:lnTo>
                  <a:pt x="66" y="118"/>
                </a:lnTo>
                <a:lnTo>
                  <a:pt x="66" y="138"/>
                </a:lnTo>
                <a:lnTo>
                  <a:pt x="66" y="144"/>
                </a:lnTo>
                <a:lnTo>
                  <a:pt x="66" y="158"/>
                </a:lnTo>
                <a:lnTo>
                  <a:pt x="62" y="158"/>
                </a:lnTo>
                <a:lnTo>
                  <a:pt x="56" y="158"/>
                </a:lnTo>
                <a:lnTo>
                  <a:pt x="12" y="158"/>
                </a:lnTo>
                <a:lnTo>
                  <a:pt x="6" y="158"/>
                </a:lnTo>
                <a:lnTo>
                  <a:pt x="0" y="158"/>
                </a:lnTo>
                <a:lnTo>
                  <a:pt x="0" y="162"/>
                </a:lnTo>
                <a:lnTo>
                  <a:pt x="0" y="170"/>
                </a:lnTo>
                <a:lnTo>
                  <a:pt x="2" y="248"/>
                </a:lnTo>
                <a:lnTo>
                  <a:pt x="148" y="246"/>
                </a:lnTo>
                <a:lnTo>
                  <a:pt x="148" y="232"/>
                </a:lnTo>
                <a:lnTo>
                  <a:pt x="148" y="216"/>
                </a:lnTo>
                <a:lnTo>
                  <a:pt x="206" y="216"/>
                </a:lnTo>
                <a:lnTo>
                  <a:pt x="206" y="228"/>
                </a:lnTo>
                <a:lnTo>
                  <a:pt x="206" y="232"/>
                </a:lnTo>
                <a:lnTo>
                  <a:pt x="206" y="246"/>
                </a:lnTo>
                <a:lnTo>
                  <a:pt x="440" y="242"/>
                </a:lnTo>
                <a:lnTo>
                  <a:pt x="440" y="230"/>
                </a:lnTo>
                <a:lnTo>
                  <a:pt x="440" y="228"/>
                </a:lnTo>
                <a:lnTo>
                  <a:pt x="440" y="226"/>
                </a:lnTo>
                <a:lnTo>
                  <a:pt x="438" y="160"/>
                </a:lnTo>
                <a:lnTo>
                  <a:pt x="438" y="114"/>
                </a:lnTo>
                <a:lnTo>
                  <a:pt x="438" y="112"/>
                </a:lnTo>
                <a:lnTo>
                  <a:pt x="438" y="108"/>
                </a:lnTo>
                <a:lnTo>
                  <a:pt x="438" y="106"/>
                </a:lnTo>
                <a:lnTo>
                  <a:pt x="438" y="104"/>
                </a:lnTo>
                <a:lnTo>
                  <a:pt x="438" y="102"/>
                </a:lnTo>
                <a:lnTo>
                  <a:pt x="436" y="44"/>
                </a:lnTo>
                <a:lnTo>
                  <a:pt x="436" y="42"/>
                </a:lnTo>
                <a:lnTo>
                  <a:pt x="436" y="10"/>
                </a:lnTo>
                <a:lnTo>
                  <a:pt x="436" y="8"/>
                </a:lnTo>
                <a:lnTo>
                  <a:pt x="436" y="0"/>
                </a:lnTo>
                <a:lnTo>
                  <a:pt x="328" y="2"/>
                </a:lnTo>
                <a:lnTo>
                  <a:pt x="226" y="2"/>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32"/>
          <p:cNvSpPr/>
          <p:nvPr/>
        </p:nvSpPr>
        <p:spPr>
          <a:xfrm>
            <a:off x="510729" y="1464958"/>
            <a:ext cx="519933" cy="400302"/>
          </a:xfrm>
          <a:custGeom>
            <a:avLst/>
            <a:gdLst/>
            <a:ahLst/>
            <a:cxnLst/>
            <a:rect l="l" t="t" r="r" b="b"/>
            <a:pathLst>
              <a:path w="356" h="290" extrusionOk="0">
                <a:moveTo>
                  <a:pt x="178" y="288"/>
                </a:moveTo>
                <a:lnTo>
                  <a:pt x="264" y="288"/>
                </a:lnTo>
                <a:lnTo>
                  <a:pt x="354" y="290"/>
                </a:lnTo>
                <a:lnTo>
                  <a:pt x="354" y="232"/>
                </a:lnTo>
                <a:lnTo>
                  <a:pt x="356" y="200"/>
                </a:lnTo>
                <a:lnTo>
                  <a:pt x="326" y="200"/>
                </a:lnTo>
                <a:lnTo>
                  <a:pt x="326" y="166"/>
                </a:lnTo>
                <a:lnTo>
                  <a:pt x="328" y="92"/>
                </a:lnTo>
                <a:lnTo>
                  <a:pt x="320" y="92"/>
                </a:lnTo>
                <a:lnTo>
                  <a:pt x="316" y="92"/>
                </a:lnTo>
                <a:lnTo>
                  <a:pt x="316" y="42"/>
                </a:lnTo>
                <a:lnTo>
                  <a:pt x="318" y="0"/>
                </a:lnTo>
                <a:lnTo>
                  <a:pt x="258" y="0"/>
                </a:lnTo>
                <a:lnTo>
                  <a:pt x="256" y="0"/>
                </a:lnTo>
                <a:lnTo>
                  <a:pt x="240" y="0"/>
                </a:lnTo>
                <a:lnTo>
                  <a:pt x="238" y="0"/>
                </a:lnTo>
                <a:lnTo>
                  <a:pt x="198" y="0"/>
                </a:lnTo>
                <a:lnTo>
                  <a:pt x="196" y="0"/>
                </a:lnTo>
                <a:lnTo>
                  <a:pt x="170" y="0"/>
                </a:lnTo>
                <a:lnTo>
                  <a:pt x="168" y="0"/>
                </a:lnTo>
                <a:lnTo>
                  <a:pt x="138" y="4"/>
                </a:lnTo>
                <a:lnTo>
                  <a:pt x="104" y="4"/>
                </a:lnTo>
                <a:lnTo>
                  <a:pt x="92" y="4"/>
                </a:lnTo>
                <a:lnTo>
                  <a:pt x="90" y="4"/>
                </a:lnTo>
                <a:lnTo>
                  <a:pt x="80" y="4"/>
                </a:lnTo>
                <a:lnTo>
                  <a:pt x="78" y="4"/>
                </a:lnTo>
                <a:lnTo>
                  <a:pt x="52" y="6"/>
                </a:lnTo>
                <a:lnTo>
                  <a:pt x="50" y="6"/>
                </a:lnTo>
                <a:lnTo>
                  <a:pt x="6" y="6"/>
                </a:lnTo>
                <a:lnTo>
                  <a:pt x="4" y="6"/>
                </a:lnTo>
                <a:lnTo>
                  <a:pt x="4" y="68"/>
                </a:lnTo>
                <a:lnTo>
                  <a:pt x="4" y="74"/>
                </a:lnTo>
                <a:lnTo>
                  <a:pt x="4" y="76"/>
                </a:lnTo>
                <a:lnTo>
                  <a:pt x="2" y="146"/>
                </a:lnTo>
                <a:lnTo>
                  <a:pt x="2" y="158"/>
                </a:lnTo>
                <a:lnTo>
                  <a:pt x="2" y="160"/>
                </a:lnTo>
                <a:lnTo>
                  <a:pt x="2" y="176"/>
                </a:lnTo>
                <a:lnTo>
                  <a:pt x="2" y="182"/>
                </a:lnTo>
                <a:lnTo>
                  <a:pt x="0" y="232"/>
                </a:lnTo>
                <a:lnTo>
                  <a:pt x="0" y="234"/>
                </a:lnTo>
                <a:lnTo>
                  <a:pt x="0" y="268"/>
                </a:lnTo>
                <a:lnTo>
                  <a:pt x="0" y="270"/>
                </a:lnTo>
                <a:lnTo>
                  <a:pt x="0" y="272"/>
                </a:lnTo>
                <a:lnTo>
                  <a:pt x="0" y="274"/>
                </a:lnTo>
                <a:lnTo>
                  <a:pt x="0" y="284"/>
                </a:lnTo>
                <a:lnTo>
                  <a:pt x="88" y="286"/>
                </a:lnTo>
                <a:lnTo>
                  <a:pt x="178" y="288"/>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32"/>
          <p:cNvSpPr/>
          <p:nvPr/>
        </p:nvSpPr>
        <p:spPr>
          <a:xfrm>
            <a:off x="2789089" y="4786084"/>
            <a:ext cx="578353" cy="521773"/>
          </a:xfrm>
          <a:custGeom>
            <a:avLst/>
            <a:gdLst/>
            <a:ahLst/>
            <a:cxnLst/>
            <a:rect l="l" t="t" r="r" b="b"/>
            <a:pathLst>
              <a:path w="396" h="378" extrusionOk="0">
                <a:moveTo>
                  <a:pt x="196" y="0"/>
                </a:moveTo>
                <a:lnTo>
                  <a:pt x="196" y="28"/>
                </a:lnTo>
                <a:lnTo>
                  <a:pt x="178" y="26"/>
                </a:lnTo>
                <a:lnTo>
                  <a:pt x="102" y="22"/>
                </a:lnTo>
                <a:lnTo>
                  <a:pt x="102" y="34"/>
                </a:lnTo>
                <a:lnTo>
                  <a:pt x="12" y="28"/>
                </a:lnTo>
                <a:lnTo>
                  <a:pt x="6" y="90"/>
                </a:lnTo>
                <a:lnTo>
                  <a:pt x="6" y="110"/>
                </a:lnTo>
                <a:lnTo>
                  <a:pt x="2" y="148"/>
                </a:lnTo>
                <a:lnTo>
                  <a:pt x="2" y="168"/>
                </a:lnTo>
                <a:lnTo>
                  <a:pt x="0" y="194"/>
                </a:lnTo>
                <a:lnTo>
                  <a:pt x="90" y="200"/>
                </a:lnTo>
                <a:lnTo>
                  <a:pt x="88" y="212"/>
                </a:lnTo>
                <a:lnTo>
                  <a:pt x="88" y="214"/>
                </a:lnTo>
                <a:lnTo>
                  <a:pt x="180" y="222"/>
                </a:lnTo>
                <a:lnTo>
                  <a:pt x="176" y="260"/>
                </a:lnTo>
                <a:lnTo>
                  <a:pt x="268" y="268"/>
                </a:lnTo>
                <a:lnTo>
                  <a:pt x="268" y="276"/>
                </a:lnTo>
                <a:lnTo>
                  <a:pt x="266" y="284"/>
                </a:lnTo>
                <a:lnTo>
                  <a:pt x="266" y="300"/>
                </a:lnTo>
                <a:lnTo>
                  <a:pt x="266" y="306"/>
                </a:lnTo>
                <a:lnTo>
                  <a:pt x="264" y="314"/>
                </a:lnTo>
                <a:lnTo>
                  <a:pt x="264" y="320"/>
                </a:lnTo>
                <a:lnTo>
                  <a:pt x="258" y="372"/>
                </a:lnTo>
                <a:lnTo>
                  <a:pt x="310" y="376"/>
                </a:lnTo>
                <a:lnTo>
                  <a:pt x="348" y="378"/>
                </a:lnTo>
                <a:lnTo>
                  <a:pt x="356" y="288"/>
                </a:lnTo>
                <a:lnTo>
                  <a:pt x="360" y="196"/>
                </a:lnTo>
                <a:lnTo>
                  <a:pt x="390" y="200"/>
                </a:lnTo>
                <a:lnTo>
                  <a:pt x="392" y="160"/>
                </a:lnTo>
                <a:lnTo>
                  <a:pt x="396" y="104"/>
                </a:lnTo>
                <a:lnTo>
                  <a:pt x="366" y="104"/>
                </a:lnTo>
                <a:lnTo>
                  <a:pt x="372" y="10"/>
                </a:lnTo>
                <a:lnTo>
                  <a:pt x="286" y="6"/>
                </a:lnTo>
                <a:lnTo>
                  <a:pt x="196" y="0"/>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32"/>
          <p:cNvSpPr/>
          <p:nvPr/>
        </p:nvSpPr>
        <p:spPr>
          <a:xfrm>
            <a:off x="2806615" y="4407868"/>
            <a:ext cx="677666" cy="425148"/>
          </a:xfrm>
          <a:custGeom>
            <a:avLst/>
            <a:gdLst/>
            <a:ahLst/>
            <a:cxnLst/>
            <a:rect l="l" t="t" r="r" b="b"/>
            <a:pathLst>
              <a:path w="464" h="308" extrusionOk="0">
                <a:moveTo>
                  <a:pt x="382" y="72"/>
                </a:moveTo>
                <a:lnTo>
                  <a:pt x="370" y="72"/>
                </a:lnTo>
                <a:lnTo>
                  <a:pt x="308" y="68"/>
                </a:lnTo>
                <a:lnTo>
                  <a:pt x="290" y="66"/>
                </a:lnTo>
                <a:lnTo>
                  <a:pt x="292" y="20"/>
                </a:lnTo>
                <a:lnTo>
                  <a:pt x="292" y="6"/>
                </a:lnTo>
                <a:lnTo>
                  <a:pt x="262" y="4"/>
                </a:lnTo>
                <a:lnTo>
                  <a:pt x="204" y="0"/>
                </a:lnTo>
                <a:lnTo>
                  <a:pt x="198" y="58"/>
                </a:lnTo>
                <a:lnTo>
                  <a:pt x="102" y="54"/>
                </a:lnTo>
                <a:lnTo>
                  <a:pt x="102" y="100"/>
                </a:lnTo>
                <a:lnTo>
                  <a:pt x="14" y="94"/>
                </a:lnTo>
                <a:lnTo>
                  <a:pt x="14" y="110"/>
                </a:lnTo>
                <a:lnTo>
                  <a:pt x="10" y="156"/>
                </a:lnTo>
                <a:lnTo>
                  <a:pt x="10" y="162"/>
                </a:lnTo>
                <a:lnTo>
                  <a:pt x="8" y="166"/>
                </a:lnTo>
                <a:lnTo>
                  <a:pt x="8" y="168"/>
                </a:lnTo>
                <a:lnTo>
                  <a:pt x="6" y="200"/>
                </a:lnTo>
                <a:lnTo>
                  <a:pt x="4" y="232"/>
                </a:lnTo>
                <a:lnTo>
                  <a:pt x="4" y="234"/>
                </a:lnTo>
                <a:lnTo>
                  <a:pt x="4" y="242"/>
                </a:lnTo>
                <a:lnTo>
                  <a:pt x="2" y="284"/>
                </a:lnTo>
                <a:lnTo>
                  <a:pt x="0" y="302"/>
                </a:lnTo>
                <a:lnTo>
                  <a:pt x="90" y="308"/>
                </a:lnTo>
                <a:lnTo>
                  <a:pt x="90" y="296"/>
                </a:lnTo>
                <a:lnTo>
                  <a:pt x="166" y="300"/>
                </a:lnTo>
                <a:lnTo>
                  <a:pt x="184" y="302"/>
                </a:lnTo>
                <a:lnTo>
                  <a:pt x="184" y="274"/>
                </a:lnTo>
                <a:lnTo>
                  <a:pt x="274" y="280"/>
                </a:lnTo>
                <a:lnTo>
                  <a:pt x="360" y="284"/>
                </a:lnTo>
                <a:lnTo>
                  <a:pt x="364" y="272"/>
                </a:lnTo>
                <a:lnTo>
                  <a:pt x="368" y="192"/>
                </a:lnTo>
                <a:lnTo>
                  <a:pt x="458" y="200"/>
                </a:lnTo>
                <a:lnTo>
                  <a:pt x="460" y="172"/>
                </a:lnTo>
                <a:lnTo>
                  <a:pt x="464" y="108"/>
                </a:lnTo>
                <a:lnTo>
                  <a:pt x="380" y="100"/>
                </a:lnTo>
                <a:lnTo>
                  <a:pt x="382" y="72"/>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32"/>
          <p:cNvSpPr/>
          <p:nvPr/>
        </p:nvSpPr>
        <p:spPr>
          <a:xfrm>
            <a:off x="4012978" y="3979958"/>
            <a:ext cx="525775" cy="530056"/>
          </a:xfrm>
          <a:custGeom>
            <a:avLst/>
            <a:gdLst/>
            <a:ahLst/>
            <a:cxnLst/>
            <a:rect l="l" t="t" r="r" b="b"/>
            <a:pathLst>
              <a:path w="360" h="384" extrusionOk="0">
                <a:moveTo>
                  <a:pt x="272" y="4"/>
                </a:moveTo>
                <a:lnTo>
                  <a:pt x="240" y="2"/>
                </a:lnTo>
                <a:lnTo>
                  <a:pt x="240" y="28"/>
                </a:lnTo>
                <a:lnTo>
                  <a:pt x="240" y="34"/>
                </a:lnTo>
                <a:lnTo>
                  <a:pt x="228" y="34"/>
                </a:lnTo>
                <a:lnTo>
                  <a:pt x="224" y="34"/>
                </a:lnTo>
                <a:lnTo>
                  <a:pt x="206" y="34"/>
                </a:lnTo>
                <a:lnTo>
                  <a:pt x="204" y="34"/>
                </a:lnTo>
                <a:lnTo>
                  <a:pt x="182" y="32"/>
                </a:lnTo>
                <a:lnTo>
                  <a:pt x="180" y="62"/>
                </a:lnTo>
                <a:lnTo>
                  <a:pt x="92" y="60"/>
                </a:lnTo>
                <a:lnTo>
                  <a:pt x="90" y="122"/>
                </a:lnTo>
                <a:lnTo>
                  <a:pt x="82" y="122"/>
                </a:lnTo>
                <a:lnTo>
                  <a:pt x="2" y="118"/>
                </a:lnTo>
                <a:lnTo>
                  <a:pt x="0" y="208"/>
                </a:lnTo>
                <a:lnTo>
                  <a:pt x="44" y="210"/>
                </a:lnTo>
                <a:lnTo>
                  <a:pt x="44" y="298"/>
                </a:lnTo>
                <a:lnTo>
                  <a:pt x="44" y="300"/>
                </a:lnTo>
                <a:lnTo>
                  <a:pt x="74" y="300"/>
                </a:lnTo>
                <a:lnTo>
                  <a:pt x="88" y="304"/>
                </a:lnTo>
                <a:lnTo>
                  <a:pt x="88" y="342"/>
                </a:lnTo>
                <a:lnTo>
                  <a:pt x="88" y="382"/>
                </a:lnTo>
                <a:lnTo>
                  <a:pt x="138" y="384"/>
                </a:lnTo>
                <a:lnTo>
                  <a:pt x="178" y="384"/>
                </a:lnTo>
                <a:lnTo>
                  <a:pt x="178" y="320"/>
                </a:lnTo>
                <a:lnTo>
                  <a:pt x="192" y="320"/>
                </a:lnTo>
                <a:lnTo>
                  <a:pt x="192" y="334"/>
                </a:lnTo>
                <a:lnTo>
                  <a:pt x="224" y="334"/>
                </a:lnTo>
                <a:lnTo>
                  <a:pt x="224" y="352"/>
                </a:lnTo>
                <a:lnTo>
                  <a:pt x="238" y="352"/>
                </a:lnTo>
                <a:lnTo>
                  <a:pt x="238" y="364"/>
                </a:lnTo>
                <a:lnTo>
                  <a:pt x="270" y="364"/>
                </a:lnTo>
                <a:lnTo>
                  <a:pt x="270" y="374"/>
                </a:lnTo>
                <a:lnTo>
                  <a:pt x="326" y="374"/>
                </a:lnTo>
                <a:lnTo>
                  <a:pt x="326" y="358"/>
                </a:lnTo>
                <a:lnTo>
                  <a:pt x="326" y="328"/>
                </a:lnTo>
                <a:lnTo>
                  <a:pt x="326" y="312"/>
                </a:lnTo>
                <a:lnTo>
                  <a:pt x="326" y="254"/>
                </a:lnTo>
                <a:lnTo>
                  <a:pt x="296" y="254"/>
                </a:lnTo>
                <a:lnTo>
                  <a:pt x="298" y="208"/>
                </a:lnTo>
                <a:lnTo>
                  <a:pt x="298" y="180"/>
                </a:lnTo>
                <a:lnTo>
                  <a:pt x="298" y="164"/>
                </a:lnTo>
                <a:lnTo>
                  <a:pt x="300" y="100"/>
                </a:lnTo>
                <a:lnTo>
                  <a:pt x="300" y="94"/>
                </a:lnTo>
                <a:lnTo>
                  <a:pt x="300" y="86"/>
                </a:lnTo>
                <a:lnTo>
                  <a:pt x="360" y="88"/>
                </a:lnTo>
                <a:lnTo>
                  <a:pt x="360" y="42"/>
                </a:lnTo>
                <a:lnTo>
                  <a:pt x="360" y="38"/>
                </a:lnTo>
                <a:lnTo>
                  <a:pt x="360" y="10"/>
                </a:lnTo>
                <a:lnTo>
                  <a:pt x="360" y="2"/>
                </a:lnTo>
                <a:lnTo>
                  <a:pt x="360" y="0"/>
                </a:lnTo>
                <a:lnTo>
                  <a:pt x="272" y="0"/>
                </a:lnTo>
                <a:lnTo>
                  <a:pt x="272" y="4"/>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32"/>
          <p:cNvSpPr/>
          <p:nvPr/>
        </p:nvSpPr>
        <p:spPr>
          <a:xfrm>
            <a:off x="3574831" y="4247747"/>
            <a:ext cx="566670" cy="458277"/>
          </a:xfrm>
          <a:custGeom>
            <a:avLst/>
            <a:gdLst/>
            <a:ahLst/>
            <a:cxnLst/>
            <a:rect l="l" t="t" r="r" b="b"/>
            <a:pathLst>
              <a:path w="388" h="332" extrusionOk="0">
                <a:moveTo>
                  <a:pt x="388" y="110"/>
                </a:moveTo>
                <a:lnTo>
                  <a:pt x="374" y="106"/>
                </a:lnTo>
                <a:lnTo>
                  <a:pt x="344" y="106"/>
                </a:lnTo>
                <a:lnTo>
                  <a:pt x="344" y="104"/>
                </a:lnTo>
                <a:lnTo>
                  <a:pt x="344" y="16"/>
                </a:lnTo>
                <a:lnTo>
                  <a:pt x="300" y="14"/>
                </a:lnTo>
                <a:lnTo>
                  <a:pt x="208" y="10"/>
                </a:lnTo>
                <a:lnTo>
                  <a:pt x="134" y="6"/>
                </a:lnTo>
                <a:lnTo>
                  <a:pt x="2" y="0"/>
                </a:lnTo>
                <a:lnTo>
                  <a:pt x="0" y="46"/>
                </a:lnTo>
                <a:lnTo>
                  <a:pt x="44" y="48"/>
                </a:lnTo>
                <a:lnTo>
                  <a:pt x="38" y="106"/>
                </a:lnTo>
                <a:lnTo>
                  <a:pt x="38" y="138"/>
                </a:lnTo>
                <a:lnTo>
                  <a:pt x="36" y="150"/>
                </a:lnTo>
                <a:lnTo>
                  <a:pt x="32" y="230"/>
                </a:lnTo>
                <a:lnTo>
                  <a:pt x="26" y="228"/>
                </a:lnTo>
                <a:lnTo>
                  <a:pt x="24" y="244"/>
                </a:lnTo>
                <a:lnTo>
                  <a:pt x="24" y="252"/>
                </a:lnTo>
                <a:lnTo>
                  <a:pt x="24" y="254"/>
                </a:lnTo>
                <a:lnTo>
                  <a:pt x="24" y="260"/>
                </a:lnTo>
                <a:lnTo>
                  <a:pt x="24" y="262"/>
                </a:lnTo>
                <a:lnTo>
                  <a:pt x="20" y="322"/>
                </a:lnTo>
                <a:lnTo>
                  <a:pt x="20" y="324"/>
                </a:lnTo>
                <a:lnTo>
                  <a:pt x="36" y="324"/>
                </a:lnTo>
                <a:lnTo>
                  <a:pt x="114" y="326"/>
                </a:lnTo>
                <a:lnTo>
                  <a:pt x="186" y="330"/>
                </a:lnTo>
                <a:lnTo>
                  <a:pt x="200" y="332"/>
                </a:lnTo>
                <a:lnTo>
                  <a:pt x="206" y="286"/>
                </a:lnTo>
                <a:lnTo>
                  <a:pt x="234" y="286"/>
                </a:lnTo>
                <a:lnTo>
                  <a:pt x="234" y="290"/>
                </a:lnTo>
                <a:lnTo>
                  <a:pt x="246" y="290"/>
                </a:lnTo>
                <a:lnTo>
                  <a:pt x="254" y="290"/>
                </a:lnTo>
                <a:lnTo>
                  <a:pt x="254" y="296"/>
                </a:lnTo>
                <a:lnTo>
                  <a:pt x="296" y="298"/>
                </a:lnTo>
                <a:lnTo>
                  <a:pt x="296" y="248"/>
                </a:lnTo>
                <a:lnTo>
                  <a:pt x="282" y="248"/>
                </a:lnTo>
                <a:lnTo>
                  <a:pt x="280" y="232"/>
                </a:lnTo>
                <a:lnTo>
                  <a:pt x="280" y="228"/>
                </a:lnTo>
                <a:lnTo>
                  <a:pt x="286" y="212"/>
                </a:lnTo>
                <a:lnTo>
                  <a:pt x="286" y="206"/>
                </a:lnTo>
                <a:lnTo>
                  <a:pt x="286" y="196"/>
                </a:lnTo>
                <a:lnTo>
                  <a:pt x="286" y="192"/>
                </a:lnTo>
                <a:lnTo>
                  <a:pt x="290" y="190"/>
                </a:lnTo>
                <a:lnTo>
                  <a:pt x="302" y="188"/>
                </a:lnTo>
                <a:lnTo>
                  <a:pt x="306" y="184"/>
                </a:lnTo>
                <a:lnTo>
                  <a:pt x="388" y="188"/>
                </a:lnTo>
                <a:lnTo>
                  <a:pt x="388" y="148"/>
                </a:lnTo>
                <a:lnTo>
                  <a:pt x="388" y="110"/>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32"/>
          <p:cNvSpPr/>
          <p:nvPr/>
        </p:nvSpPr>
        <p:spPr>
          <a:xfrm>
            <a:off x="4763668" y="1757592"/>
            <a:ext cx="554985" cy="532816"/>
          </a:xfrm>
          <a:custGeom>
            <a:avLst/>
            <a:gdLst/>
            <a:ahLst/>
            <a:cxnLst/>
            <a:rect l="l" t="t" r="r" b="b"/>
            <a:pathLst>
              <a:path w="380" h="386" extrusionOk="0">
                <a:moveTo>
                  <a:pt x="222" y="2"/>
                </a:moveTo>
                <a:lnTo>
                  <a:pt x="148" y="2"/>
                </a:lnTo>
                <a:lnTo>
                  <a:pt x="104" y="4"/>
                </a:lnTo>
                <a:lnTo>
                  <a:pt x="90" y="4"/>
                </a:lnTo>
                <a:lnTo>
                  <a:pt x="0" y="4"/>
                </a:lnTo>
                <a:lnTo>
                  <a:pt x="0" y="124"/>
                </a:lnTo>
                <a:lnTo>
                  <a:pt x="2" y="164"/>
                </a:lnTo>
                <a:lnTo>
                  <a:pt x="6" y="242"/>
                </a:lnTo>
                <a:lnTo>
                  <a:pt x="6" y="284"/>
                </a:lnTo>
                <a:lnTo>
                  <a:pt x="6" y="312"/>
                </a:lnTo>
                <a:lnTo>
                  <a:pt x="6" y="324"/>
                </a:lnTo>
                <a:lnTo>
                  <a:pt x="8" y="386"/>
                </a:lnTo>
                <a:lnTo>
                  <a:pt x="170" y="380"/>
                </a:lnTo>
                <a:lnTo>
                  <a:pt x="272" y="380"/>
                </a:lnTo>
                <a:lnTo>
                  <a:pt x="380" y="378"/>
                </a:lnTo>
                <a:lnTo>
                  <a:pt x="380" y="374"/>
                </a:lnTo>
                <a:lnTo>
                  <a:pt x="378" y="350"/>
                </a:lnTo>
                <a:lnTo>
                  <a:pt x="378" y="332"/>
                </a:lnTo>
                <a:lnTo>
                  <a:pt x="378" y="330"/>
                </a:lnTo>
                <a:lnTo>
                  <a:pt x="378" y="306"/>
                </a:lnTo>
                <a:lnTo>
                  <a:pt x="378" y="302"/>
                </a:lnTo>
                <a:lnTo>
                  <a:pt x="378" y="300"/>
                </a:lnTo>
                <a:lnTo>
                  <a:pt x="378" y="298"/>
                </a:lnTo>
                <a:lnTo>
                  <a:pt x="378" y="296"/>
                </a:lnTo>
                <a:lnTo>
                  <a:pt x="378" y="294"/>
                </a:lnTo>
                <a:lnTo>
                  <a:pt x="378" y="290"/>
                </a:lnTo>
                <a:lnTo>
                  <a:pt x="374" y="164"/>
                </a:lnTo>
                <a:lnTo>
                  <a:pt x="374" y="162"/>
                </a:lnTo>
                <a:lnTo>
                  <a:pt x="374" y="112"/>
                </a:lnTo>
                <a:lnTo>
                  <a:pt x="374" y="108"/>
                </a:lnTo>
                <a:lnTo>
                  <a:pt x="372" y="48"/>
                </a:lnTo>
                <a:lnTo>
                  <a:pt x="372" y="46"/>
                </a:lnTo>
                <a:lnTo>
                  <a:pt x="372" y="8"/>
                </a:lnTo>
                <a:lnTo>
                  <a:pt x="372" y="0"/>
                </a:lnTo>
                <a:lnTo>
                  <a:pt x="294" y="2"/>
                </a:lnTo>
                <a:lnTo>
                  <a:pt x="222" y="2"/>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32"/>
          <p:cNvSpPr/>
          <p:nvPr/>
        </p:nvSpPr>
        <p:spPr>
          <a:xfrm>
            <a:off x="3122080" y="4024129"/>
            <a:ext cx="517012" cy="541098"/>
          </a:xfrm>
          <a:custGeom>
            <a:avLst/>
            <a:gdLst/>
            <a:ahLst/>
            <a:cxnLst/>
            <a:rect l="l" t="t" r="r" b="b"/>
            <a:pathLst>
              <a:path w="354" h="392" extrusionOk="0">
                <a:moveTo>
                  <a:pt x="346" y="312"/>
                </a:moveTo>
                <a:lnTo>
                  <a:pt x="348" y="300"/>
                </a:lnTo>
                <a:lnTo>
                  <a:pt x="348" y="268"/>
                </a:lnTo>
                <a:lnTo>
                  <a:pt x="354" y="210"/>
                </a:lnTo>
                <a:lnTo>
                  <a:pt x="310" y="208"/>
                </a:lnTo>
                <a:lnTo>
                  <a:pt x="312" y="162"/>
                </a:lnTo>
                <a:lnTo>
                  <a:pt x="314" y="126"/>
                </a:lnTo>
                <a:lnTo>
                  <a:pt x="314" y="116"/>
                </a:lnTo>
                <a:lnTo>
                  <a:pt x="268" y="114"/>
                </a:lnTo>
                <a:lnTo>
                  <a:pt x="236" y="112"/>
                </a:lnTo>
                <a:lnTo>
                  <a:pt x="244" y="24"/>
                </a:lnTo>
                <a:lnTo>
                  <a:pt x="244" y="18"/>
                </a:lnTo>
                <a:lnTo>
                  <a:pt x="240" y="18"/>
                </a:lnTo>
                <a:lnTo>
                  <a:pt x="186" y="14"/>
                </a:lnTo>
                <a:lnTo>
                  <a:pt x="134" y="12"/>
                </a:lnTo>
                <a:lnTo>
                  <a:pt x="132" y="12"/>
                </a:lnTo>
                <a:lnTo>
                  <a:pt x="108" y="10"/>
                </a:lnTo>
                <a:lnTo>
                  <a:pt x="96" y="10"/>
                </a:lnTo>
                <a:lnTo>
                  <a:pt x="92" y="10"/>
                </a:lnTo>
                <a:lnTo>
                  <a:pt x="76" y="8"/>
                </a:lnTo>
                <a:lnTo>
                  <a:pt x="66" y="8"/>
                </a:lnTo>
                <a:lnTo>
                  <a:pt x="50" y="6"/>
                </a:lnTo>
                <a:lnTo>
                  <a:pt x="44" y="6"/>
                </a:lnTo>
                <a:lnTo>
                  <a:pt x="44" y="2"/>
                </a:lnTo>
                <a:lnTo>
                  <a:pt x="8" y="0"/>
                </a:lnTo>
                <a:lnTo>
                  <a:pt x="8" y="6"/>
                </a:lnTo>
                <a:lnTo>
                  <a:pt x="6" y="6"/>
                </a:lnTo>
                <a:lnTo>
                  <a:pt x="6" y="16"/>
                </a:lnTo>
                <a:lnTo>
                  <a:pt x="6" y="24"/>
                </a:lnTo>
                <a:lnTo>
                  <a:pt x="4" y="34"/>
                </a:lnTo>
                <a:lnTo>
                  <a:pt x="2" y="74"/>
                </a:lnTo>
                <a:lnTo>
                  <a:pt x="0" y="96"/>
                </a:lnTo>
                <a:lnTo>
                  <a:pt x="62" y="98"/>
                </a:lnTo>
                <a:lnTo>
                  <a:pt x="58" y="166"/>
                </a:lnTo>
                <a:lnTo>
                  <a:pt x="56" y="190"/>
                </a:lnTo>
                <a:lnTo>
                  <a:pt x="70" y="192"/>
                </a:lnTo>
                <a:lnTo>
                  <a:pt x="86" y="192"/>
                </a:lnTo>
                <a:lnTo>
                  <a:pt x="76" y="284"/>
                </a:lnTo>
                <a:lnTo>
                  <a:pt x="76" y="298"/>
                </a:lnTo>
                <a:lnTo>
                  <a:pt x="74" y="344"/>
                </a:lnTo>
                <a:lnTo>
                  <a:pt x="92" y="346"/>
                </a:lnTo>
                <a:lnTo>
                  <a:pt x="154" y="350"/>
                </a:lnTo>
                <a:lnTo>
                  <a:pt x="166" y="350"/>
                </a:lnTo>
                <a:lnTo>
                  <a:pt x="164" y="378"/>
                </a:lnTo>
                <a:lnTo>
                  <a:pt x="248" y="386"/>
                </a:lnTo>
                <a:lnTo>
                  <a:pt x="252" y="386"/>
                </a:lnTo>
                <a:lnTo>
                  <a:pt x="336" y="390"/>
                </a:lnTo>
                <a:lnTo>
                  <a:pt x="342" y="392"/>
                </a:lnTo>
                <a:lnTo>
                  <a:pt x="346" y="312"/>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32"/>
          <p:cNvSpPr/>
          <p:nvPr/>
        </p:nvSpPr>
        <p:spPr>
          <a:xfrm>
            <a:off x="2640119" y="1793481"/>
            <a:ext cx="625088" cy="292635"/>
          </a:xfrm>
          <a:custGeom>
            <a:avLst/>
            <a:gdLst/>
            <a:ahLst/>
            <a:cxnLst/>
            <a:rect l="l" t="t" r="r" b="b"/>
            <a:pathLst>
              <a:path w="428" h="212" extrusionOk="0">
                <a:moveTo>
                  <a:pt x="40" y="62"/>
                </a:moveTo>
                <a:lnTo>
                  <a:pt x="46" y="208"/>
                </a:lnTo>
                <a:lnTo>
                  <a:pt x="122" y="210"/>
                </a:lnTo>
                <a:lnTo>
                  <a:pt x="198" y="210"/>
                </a:lnTo>
                <a:lnTo>
                  <a:pt x="276" y="212"/>
                </a:lnTo>
                <a:lnTo>
                  <a:pt x="352" y="212"/>
                </a:lnTo>
                <a:lnTo>
                  <a:pt x="428" y="212"/>
                </a:lnTo>
                <a:lnTo>
                  <a:pt x="426" y="138"/>
                </a:lnTo>
                <a:lnTo>
                  <a:pt x="424" y="64"/>
                </a:lnTo>
                <a:lnTo>
                  <a:pt x="422" y="64"/>
                </a:lnTo>
                <a:lnTo>
                  <a:pt x="418" y="66"/>
                </a:lnTo>
                <a:lnTo>
                  <a:pt x="410" y="68"/>
                </a:lnTo>
                <a:lnTo>
                  <a:pt x="404" y="70"/>
                </a:lnTo>
                <a:lnTo>
                  <a:pt x="400" y="72"/>
                </a:lnTo>
                <a:lnTo>
                  <a:pt x="398" y="74"/>
                </a:lnTo>
                <a:lnTo>
                  <a:pt x="394" y="76"/>
                </a:lnTo>
                <a:lnTo>
                  <a:pt x="388" y="80"/>
                </a:lnTo>
                <a:lnTo>
                  <a:pt x="378" y="86"/>
                </a:lnTo>
                <a:lnTo>
                  <a:pt x="370" y="90"/>
                </a:lnTo>
                <a:lnTo>
                  <a:pt x="356" y="96"/>
                </a:lnTo>
                <a:lnTo>
                  <a:pt x="352" y="100"/>
                </a:lnTo>
                <a:lnTo>
                  <a:pt x="348" y="102"/>
                </a:lnTo>
                <a:lnTo>
                  <a:pt x="344" y="104"/>
                </a:lnTo>
                <a:lnTo>
                  <a:pt x="342" y="104"/>
                </a:lnTo>
                <a:lnTo>
                  <a:pt x="332" y="110"/>
                </a:lnTo>
                <a:lnTo>
                  <a:pt x="308" y="112"/>
                </a:lnTo>
                <a:lnTo>
                  <a:pt x="302" y="110"/>
                </a:lnTo>
                <a:lnTo>
                  <a:pt x="292" y="108"/>
                </a:lnTo>
                <a:lnTo>
                  <a:pt x="284" y="102"/>
                </a:lnTo>
                <a:lnTo>
                  <a:pt x="274" y="96"/>
                </a:lnTo>
                <a:lnTo>
                  <a:pt x="266" y="92"/>
                </a:lnTo>
                <a:lnTo>
                  <a:pt x="252" y="80"/>
                </a:lnTo>
                <a:lnTo>
                  <a:pt x="246" y="78"/>
                </a:lnTo>
                <a:lnTo>
                  <a:pt x="238" y="72"/>
                </a:lnTo>
                <a:lnTo>
                  <a:pt x="232" y="66"/>
                </a:lnTo>
                <a:lnTo>
                  <a:pt x="228" y="62"/>
                </a:lnTo>
                <a:lnTo>
                  <a:pt x="220" y="56"/>
                </a:lnTo>
                <a:lnTo>
                  <a:pt x="214" y="50"/>
                </a:lnTo>
                <a:lnTo>
                  <a:pt x="208" y="46"/>
                </a:lnTo>
                <a:lnTo>
                  <a:pt x="200" y="42"/>
                </a:lnTo>
                <a:lnTo>
                  <a:pt x="196" y="34"/>
                </a:lnTo>
                <a:lnTo>
                  <a:pt x="192" y="30"/>
                </a:lnTo>
                <a:lnTo>
                  <a:pt x="182" y="20"/>
                </a:lnTo>
                <a:lnTo>
                  <a:pt x="176" y="14"/>
                </a:lnTo>
                <a:lnTo>
                  <a:pt x="174" y="8"/>
                </a:lnTo>
                <a:lnTo>
                  <a:pt x="172" y="6"/>
                </a:lnTo>
                <a:lnTo>
                  <a:pt x="168" y="2"/>
                </a:lnTo>
                <a:lnTo>
                  <a:pt x="164" y="0"/>
                </a:lnTo>
                <a:lnTo>
                  <a:pt x="160" y="2"/>
                </a:lnTo>
                <a:lnTo>
                  <a:pt x="162" y="8"/>
                </a:lnTo>
                <a:lnTo>
                  <a:pt x="168" y="10"/>
                </a:lnTo>
                <a:lnTo>
                  <a:pt x="176" y="24"/>
                </a:lnTo>
                <a:lnTo>
                  <a:pt x="182" y="24"/>
                </a:lnTo>
                <a:lnTo>
                  <a:pt x="184" y="28"/>
                </a:lnTo>
                <a:lnTo>
                  <a:pt x="190" y="32"/>
                </a:lnTo>
                <a:lnTo>
                  <a:pt x="192" y="36"/>
                </a:lnTo>
                <a:lnTo>
                  <a:pt x="194" y="40"/>
                </a:lnTo>
                <a:lnTo>
                  <a:pt x="198" y="44"/>
                </a:lnTo>
                <a:lnTo>
                  <a:pt x="200" y="48"/>
                </a:lnTo>
                <a:lnTo>
                  <a:pt x="206" y="52"/>
                </a:lnTo>
                <a:lnTo>
                  <a:pt x="208" y="52"/>
                </a:lnTo>
                <a:lnTo>
                  <a:pt x="212" y="54"/>
                </a:lnTo>
                <a:lnTo>
                  <a:pt x="214" y="56"/>
                </a:lnTo>
                <a:lnTo>
                  <a:pt x="216" y="62"/>
                </a:lnTo>
                <a:lnTo>
                  <a:pt x="218" y="64"/>
                </a:lnTo>
                <a:lnTo>
                  <a:pt x="220" y="66"/>
                </a:lnTo>
                <a:lnTo>
                  <a:pt x="224" y="70"/>
                </a:lnTo>
                <a:lnTo>
                  <a:pt x="228" y="72"/>
                </a:lnTo>
                <a:lnTo>
                  <a:pt x="230" y="74"/>
                </a:lnTo>
                <a:lnTo>
                  <a:pt x="230" y="76"/>
                </a:lnTo>
                <a:lnTo>
                  <a:pt x="224" y="74"/>
                </a:lnTo>
                <a:lnTo>
                  <a:pt x="222" y="74"/>
                </a:lnTo>
                <a:lnTo>
                  <a:pt x="220" y="72"/>
                </a:lnTo>
                <a:lnTo>
                  <a:pt x="218" y="70"/>
                </a:lnTo>
                <a:lnTo>
                  <a:pt x="214" y="68"/>
                </a:lnTo>
                <a:lnTo>
                  <a:pt x="210" y="66"/>
                </a:lnTo>
                <a:lnTo>
                  <a:pt x="208" y="64"/>
                </a:lnTo>
                <a:lnTo>
                  <a:pt x="204" y="62"/>
                </a:lnTo>
                <a:lnTo>
                  <a:pt x="200" y="62"/>
                </a:lnTo>
                <a:lnTo>
                  <a:pt x="198" y="62"/>
                </a:lnTo>
                <a:lnTo>
                  <a:pt x="196" y="54"/>
                </a:lnTo>
                <a:lnTo>
                  <a:pt x="194" y="54"/>
                </a:lnTo>
                <a:lnTo>
                  <a:pt x="192" y="50"/>
                </a:lnTo>
                <a:lnTo>
                  <a:pt x="194" y="46"/>
                </a:lnTo>
                <a:lnTo>
                  <a:pt x="192" y="44"/>
                </a:lnTo>
                <a:lnTo>
                  <a:pt x="190" y="46"/>
                </a:lnTo>
                <a:lnTo>
                  <a:pt x="188" y="46"/>
                </a:lnTo>
                <a:lnTo>
                  <a:pt x="186" y="46"/>
                </a:lnTo>
                <a:lnTo>
                  <a:pt x="186" y="48"/>
                </a:lnTo>
                <a:lnTo>
                  <a:pt x="182" y="48"/>
                </a:lnTo>
                <a:lnTo>
                  <a:pt x="174" y="48"/>
                </a:lnTo>
                <a:lnTo>
                  <a:pt x="172" y="46"/>
                </a:lnTo>
                <a:lnTo>
                  <a:pt x="174" y="44"/>
                </a:lnTo>
                <a:lnTo>
                  <a:pt x="176" y="44"/>
                </a:lnTo>
                <a:lnTo>
                  <a:pt x="182" y="42"/>
                </a:lnTo>
                <a:lnTo>
                  <a:pt x="184" y="42"/>
                </a:lnTo>
                <a:lnTo>
                  <a:pt x="184" y="36"/>
                </a:lnTo>
                <a:lnTo>
                  <a:pt x="174" y="40"/>
                </a:lnTo>
                <a:lnTo>
                  <a:pt x="164" y="36"/>
                </a:lnTo>
                <a:lnTo>
                  <a:pt x="160" y="34"/>
                </a:lnTo>
                <a:lnTo>
                  <a:pt x="154" y="30"/>
                </a:lnTo>
                <a:lnTo>
                  <a:pt x="152" y="30"/>
                </a:lnTo>
                <a:lnTo>
                  <a:pt x="148" y="32"/>
                </a:lnTo>
                <a:lnTo>
                  <a:pt x="144" y="34"/>
                </a:lnTo>
                <a:lnTo>
                  <a:pt x="140" y="36"/>
                </a:lnTo>
                <a:lnTo>
                  <a:pt x="136" y="40"/>
                </a:lnTo>
                <a:lnTo>
                  <a:pt x="138" y="28"/>
                </a:lnTo>
                <a:lnTo>
                  <a:pt x="132" y="28"/>
                </a:lnTo>
                <a:lnTo>
                  <a:pt x="130" y="44"/>
                </a:lnTo>
                <a:lnTo>
                  <a:pt x="128" y="44"/>
                </a:lnTo>
                <a:lnTo>
                  <a:pt x="126" y="42"/>
                </a:lnTo>
                <a:lnTo>
                  <a:pt x="124" y="42"/>
                </a:lnTo>
                <a:lnTo>
                  <a:pt x="122" y="42"/>
                </a:lnTo>
                <a:lnTo>
                  <a:pt x="118" y="44"/>
                </a:lnTo>
                <a:lnTo>
                  <a:pt x="114" y="46"/>
                </a:lnTo>
                <a:lnTo>
                  <a:pt x="106" y="46"/>
                </a:lnTo>
                <a:lnTo>
                  <a:pt x="104" y="44"/>
                </a:lnTo>
                <a:lnTo>
                  <a:pt x="98" y="40"/>
                </a:lnTo>
                <a:lnTo>
                  <a:pt x="94" y="34"/>
                </a:lnTo>
                <a:lnTo>
                  <a:pt x="92" y="28"/>
                </a:lnTo>
                <a:lnTo>
                  <a:pt x="86" y="26"/>
                </a:lnTo>
                <a:lnTo>
                  <a:pt x="82" y="22"/>
                </a:lnTo>
                <a:lnTo>
                  <a:pt x="78" y="22"/>
                </a:lnTo>
                <a:lnTo>
                  <a:pt x="74" y="18"/>
                </a:lnTo>
                <a:lnTo>
                  <a:pt x="72" y="20"/>
                </a:lnTo>
                <a:lnTo>
                  <a:pt x="70" y="22"/>
                </a:lnTo>
                <a:lnTo>
                  <a:pt x="68" y="20"/>
                </a:lnTo>
                <a:lnTo>
                  <a:pt x="60" y="14"/>
                </a:lnTo>
                <a:lnTo>
                  <a:pt x="58" y="14"/>
                </a:lnTo>
                <a:lnTo>
                  <a:pt x="58" y="20"/>
                </a:lnTo>
                <a:lnTo>
                  <a:pt x="58" y="30"/>
                </a:lnTo>
                <a:lnTo>
                  <a:pt x="56" y="32"/>
                </a:lnTo>
                <a:lnTo>
                  <a:pt x="54" y="34"/>
                </a:lnTo>
                <a:lnTo>
                  <a:pt x="54" y="36"/>
                </a:lnTo>
                <a:lnTo>
                  <a:pt x="48" y="42"/>
                </a:lnTo>
                <a:lnTo>
                  <a:pt x="40" y="46"/>
                </a:lnTo>
                <a:lnTo>
                  <a:pt x="34" y="50"/>
                </a:lnTo>
                <a:lnTo>
                  <a:pt x="26" y="48"/>
                </a:lnTo>
                <a:lnTo>
                  <a:pt x="22" y="50"/>
                </a:lnTo>
                <a:lnTo>
                  <a:pt x="16" y="48"/>
                </a:lnTo>
                <a:lnTo>
                  <a:pt x="12" y="52"/>
                </a:lnTo>
                <a:lnTo>
                  <a:pt x="8" y="54"/>
                </a:lnTo>
                <a:lnTo>
                  <a:pt x="0" y="62"/>
                </a:lnTo>
                <a:lnTo>
                  <a:pt x="28" y="62"/>
                </a:lnTo>
                <a:lnTo>
                  <a:pt x="40" y="62"/>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32"/>
          <p:cNvSpPr/>
          <p:nvPr/>
        </p:nvSpPr>
        <p:spPr>
          <a:xfrm>
            <a:off x="2055923" y="1774156"/>
            <a:ext cx="654298" cy="353370"/>
          </a:xfrm>
          <a:custGeom>
            <a:avLst/>
            <a:gdLst/>
            <a:ahLst/>
            <a:cxnLst/>
            <a:rect l="l" t="t" r="r" b="b"/>
            <a:pathLst>
              <a:path w="448" h="256" extrusionOk="0">
                <a:moveTo>
                  <a:pt x="212" y="46"/>
                </a:moveTo>
                <a:lnTo>
                  <a:pt x="210" y="46"/>
                </a:lnTo>
                <a:lnTo>
                  <a:pt x="190" y="46"/>
                </a:lnTo>
                <a:lnTo>
                  <a:pt x="166" y="46"/>
                </a:lnTo>
                <a:lnTo>
                  <a:pt x="66" y="44"/>
                </a:lnTo>
                <a:lnTo>
                  <a:pt x="66" y="32"/>
                </a:lnTo>
                <a:lnTo>
                  <a:pt x="66" y="0"/>
                </a:lnTo>
                <a:lnTo>
                  <a:pt x="6" y="0"/>
                </a:lnTo>
                <a:lnTo>
                  <a:pt x="4" y="112"/>
                </a:lnTo>
                <a:lnTo>
                  <a:pt x="4" y="180"/>
                </a:lnTo>
                <a:lnTo>
                  <a:pt x="0" y="254"/>
                </a:lnTo>
                <a:lnTo>
                  <a:pt x="56" y="254"/>
                </a:lnTo>
                <a:lnTo>
                  <a:pt x="76" y="254"/>
                </a:lnTo>
                <a:lnTo>
                  <a:pt x="88" y="254"/>
                </a:lnTo>
                <a:lnTo>
                  <a:pt x="98" y="256"/>
                </a:lnTo>
                <a:lnTo>
                  <a:pt x="114" y="256"/>
                </a:lnTo>
                <a:lnTo>
                  <a:pt x="120" y="256"/>
                </a:lnTo>
                <a:lnTo>
                  <a:pt x="132" y="256"/>
                </a:lnTo>
                <a:lnTo>
                  <a:pt x="152" y="256"/>
                </a:lnTo>
                <a:lnTo>
                  <a:pt x="224" y="254"/>
                </a:lnTo>
                <a:lnTo>
                  <a:pt x="268" y="254"/>
                </a:lnTo>
                <a:lnTo>
                  <a:pt x="276" y="254"/>
                </a:lnTo>
                <a:lnTo>
                  <a:pt x="288" y="254"/>
                </a:lnTo>
                <a:lnTo>
                  <a:pt x="298" y="254"/>
                </a:lnTo>
                <a:lnTo>
                  <a:pt x="316" y="254"/>
                </a:lnTo>
                <a:lnTo>
                  <a:pt x="320" y="254"/>
                </a:lnTo>
                <a:lnTo>
                  <a:pt x="358" y="254"/>
                </a:lnTo>
                <a:lnTo>
                  <a:pt x="372" y="254"/>
                </a:lnTo>
                <a:lnTo>
                  <a:pt x="404" y="254"/>
                </a:lnTo>
                <a:lnTo>
                  <a:pt x="416" y="256"/>
                </a:lnTo>
                <a:lnTo>
                  <a:pt x="448" y="256"/>
                </a:lnTo>
                <a:lnTo>
                  <a:pt x="446" y="222"/>
                </a:lnTo>
                <a:lnTo>
                  <a:pt x="440" y="76"/>
                </a:lnTo>
                <a:lnTo>
                  <a:pt x="428" y="76"/>
                </a:lnTo>
                <a:lnTo>
                  <a:pt x="400" y="76"/>
                </a:lnTo>
                <a:lnTo>
                  <a:pt x="388" y="82"/>
                </a:lnTo>
                <a:lnTo>
                  <a:pt x="382" y="86"/>
                </a:lnTo>
                <a:lnTo>
                  <a:pt x="376" y="84"/>
                </a:lnTo>
                <a:lnTo>
                  <a:pt x="372" y="84"/>
                </a:lnTo>
                <a:lnTo>
                  <a:pt x="366" y="80"/>
                </a:lnTo>
                <a:lnTo>
                  <a:pt x="362" y="78"/>
                </a:lnTo>
                <a:lnTo>
                  <a:pt x="358" y="70"/>
                </a:lnTo>
                <a:lnTo>
                  <a:pt x="356" y="66"/>
                </a:lnTo>
                <a:lnTo>
                  <a:pt x="354" y="62"/>
                </a:lnTo>
                <a:lnTo>
                  <a:pt x="350" y="58"/>
                </a:lnTo>
                <a:lnTo>
                  <a:pt x="350" y="56"/>
                </a:lnTo>
                <a:lnTo>
                  <a:pt x="346" y="50"/>
                </a:lnTo>
                <a:lnTo>
                  <a:pt x="344" y="50"/>
                </a:lnTo>
                <a:lnTo>
                  <a:pt x="340" y="50"/>
                </a:lnTo>
                <a:lnTo>
                  <a:pt x="336" y="54"/>
                </a:lnTo>
                <a:lnTo>
                  <a:pt x="336" y="56"/>
                </a:lnTo>
                <a:lnTo>
                  <a:pt x="338" y="58"/>
                </a:lnTo>
                <a:lnTo>
                  <a:pt x="340" y="60"/>
                </a:lnTo>
                <a:lnTo>
                  <a:pt x="340" y="62"/>
                </a:lnTo>
                <a:lnTo>
                  <a:pt x="344" y="62"/>
                </a:lnTo>
                <a:lnTo>
                  <a:pt x="344" y="64"/>
                </a:lnTo>
                <a:lnTo>
                  <a:pt x="344" y="66"/>
                </a:lnTo>
                <a:lnTo>
                  <a:pt x="342" y="68"/>
                </a:lnTo>
                <a:lnTo>
                  <a:pt x="340" y="70"/>
                </a:lnTo>
                <a:lnTo>
                  <a:pt x="338" y="70"/>
                </a:lnTo>
                <a:lnTo>
                  <a:pt x="336" y="70"/>
                </a:lnTo>
                <a:lnTo>
                  <a:pt x="334" y="68"/>
                </a:lnTo>
                <a:lnTo>
                  <a:pt x="330" y="68"/>
                </a:lnTo>
                <a:lnTo>
                  <a:pt x="326" y="70"/>
                </a:lnTo>
                <a:lnTo>
                  <a:pt x="326" y="72"/>
                </a:lnTo>
                <a:lnTo>
                  <a:pt x="324" y="78"/>
                </a:lnTo>
                <a:lnTo>
                  <a:pt x="322" y="70"/>
                </a:lnTo>
                <a:lnTo>
                  <a:pt x="324" y="68"/>
                </a:lnTo>
                <a:lnTo>
                  <a:pt x="326" y="66"/>
                </a:lnTo>
                <a:lnTo>
                  <a:pt x="330" y="62"/>
                </a:lnTo>
                <a:lnTo>
                  <a:pt x="326" y="60"/>
                </a:lnTo>
                <a:lnTo>
                  <a:pt x="324" y="60"/>
                </a:lnTo>
                <a:lnTo>
                  <a:pt x="320" y="60"/>
                </a:lnTo>
                <a:lnTo>
                  <a:pt x="318" y="58"/>
                </a:lnTo>
                <a:lnTo>
                  <a:pt x="316" y="54"/>
                </a:lnTo>
                <a:lnTo>
                  <a:pt x="310" y="54"/>
                </a:lnTo>
                <a:lnTo>
                  <a:pt x="308" y="54"/>
                </a:lnTo>
                <a:lnTo>
                  <a:pt x="302" y="54"/>
                </a:lnTo>
                <a:lnTo>
                  <a:pt x="296" y="58"/>
                </a:lnTo>
                <a:lnTo>
                  <a:pt x="292" y="58"/>
                </a:lnTo>
                <a:lnTo>
                  <a:pt x="290" y="58"/>
                </a:lnTo>
                <a:lnTo>
                  <a:pt x="286" y="56"/>
                </a:lnTo>
                <a:lnTo>
                  <a:pt x="284" y="58"/>
                </a:lnTo>
                <a:lnTo>
                  <a:pt x="280" y="56"/>
                </a:lnTo>
                <a:lnTo>
                  <a:pt x="278" y="56"/>
                </a:lnTo>
                <a:lnTo>
                  <a:pt x="276" y="54"/>
                </a:lnTo>
                <a:lnTo>
                  <a:pt x="274" y="50"/>
                </a:lnTo>
                <a:lnTo>
                  <a:pt x="274" y="48"/>
                </a:lnTo>
                <a:lnTo>
                  <a:pt x="276" y="46"/>
                </a:lnTo>
                <a:lnTo>
                  <a:pt x="232" y="46"/>
                </a:lnTo>
                <a:lnTo>
                  <a:pt x="212" y="46"/>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32"/>
          <p:cNvSpPr/>
          <p:nvPr/>
        </p:nvSpPr>
        <p:spPr>
          <a:xfrm>
            <a:off x="972242" y="1456676"/>
            <a:ext cx="581274" cy="331285"/>
          </a:xfrm>
          <a:custGeom>
            <a:avLst/>
            <a:gdLst/>
            <a:ahLst/>
            <a:cxnLst/>
            <a:rect l="l" t="t" r="r" b="b"/>
            <a:pathLst>
              <a:path w="398" h="240" extrusionOk="0">
                <a:moveTo>
                  <a:pt x="0" y="98"/>
                </a:moveTo>
                <a:lnTo>
                  <a:pt x="4" y="98"/>
                </a:lnTo>
                <a:lnTo>
                  <a:pt x="12" y="98"/>
                </a:lnTo>
                <a:lnTo>
                  <a:pt x="10" y="172"/>
                </a:lnTo>
                <a:lnTo>
                  <a:pt x="10" y="206"/>
                </a:lnTo>
                <a:lnTo>
                  <a:pt x="40" y="206"/>
                </a:lnTo>
                <a:lnTo>
                  <a:pt x="38" y="238"/>
                </a:lnTo>
                <a:lnTo>
                  <a:pt x="392" y="240"/>
                </a:lnTo>
                <a:lnTo>
                  <a:pt x="392" y="226"/>
                </a:lnTo>
                <a:lnTo>
                  <a:pt x="394" y="106"/>
                </a:lnTo>
                <a:lnTo>
                  <a:pt x="398" y="106"/>
                </a:lnTo>
                <a:lnTo>
                  <a:pt x="396" y="80"/>
                </a:lnTo>
                <a:lnTo>
                  <a:pt x="392" y="0"/>
                </a:lnTo>
                <a:lnTo>
                  <a:pt x="356" y="0"/>
                </a:lnTo>
                <a:lnTo>
                  <a:pt x="354" y="2"/>
                </a:lnTo>
                <a:lnTo>
                  <a:pt x="308" y="2"/>
                </a:lnTo>
                <a:lnTo>
                  <a:pt x="306" y="2"/>
                </a:lnTo>
                <a:lnTo>
                  <a:pt x="304" y="2"/>
                </a:lnTo>
                <a:lnTo>
                  <a:pt x="278" y="2"/>
                </a:lnTo>
                <a:lnTo>
                  <a:pt x="276" y="2"/>
                </a:lnTo>
                <a:lnTo>
                  <a:pt x="218" y="4"/>
                </a:lnTo>
                <a:lnTo>
                  <a:pt x="216" y="4"/>
                </a:lnTo>
                <a:lnTo>
                  <a:pt x="198" y="4"/>
                </a:lnTo>
                <a:lnTo>
                  <a:pt x="170" y="4"/>
                </a:lnTo>
                <a:lnTo>
                  <a:pt x="142" y="4"/>
                </a:lnTo>
                <a:lnTo>
                  <a:pt x="140" y="4"/>
                </a:lnTo>
                <a:lnTo>
                  <a:pt x="130" y="4"/>
                </a:lnTo>
                <a:lnTo>
                  <a:pt x="128" y="4"/>
                </a:lnTo>
                <a:lnTo>
                  <a:pt x="48" y="4"/>
                </a:lnTo>
                <a:lnTo>
                  <a:pt x="42" y="6"/>
                </a:lnTo>
                <a:lnTo>
                  <a:pt x="32" y="6"/>
                </a:lnTo>
                <a:lnTo>
                  <a:pt x="30" y="6"/>
                </a:lnTo>
                <a:lnTo>
                  <a:pt x="28" y="6"/>
                </a:lnTo>
                <a:lnTo>
                  <a:pt x="2" y="6"/>
                </a:lnTo>
                <a:lnTo>
                  <a:pt x="0" y="48"/>
                </a:lnTo>
                <a:lnTo>
                  <a:pt x="0" y="98"/>
                </a:lnTo>
                <a:close/>
              </a:path>
            </a:pathLst>
          </a:cu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32"/>
          <p:cNvSpPr/>
          <p:nvPr/>
        </p:nvSpPr>
        <p:spPr>
          <a:xfrm>
            <a:off x="3957478" y="1771395"/>
            <a:ext cx="14605" cy="8282"/>
          </a:xfrm>
          <a:custGeom>
            <a:avLst/>
            <a:gdLst/>
            <a:ahLst/>
            <a:cxnLst/>
            <a:rect l="l" t="t" r="r" b="b"/>
            <a:pathLst>
              <a:path w="10" h="6" extrusionOk="0">
                <a:moveTo>
                  <a:pt x="10" y="0"/>
                </a:moveTo>
                <a:lnTo>
                  <a:pt x="4" y="2"/>
                </a:lnTo>
                <a:lnTo>
                  <a:pt x="0" y="6"/>
                </a:lnTo>
                <a:lnTo>
                  <a:pt x="6" y="2"/>
                </a:lnTo>
                <a:lnTo>
                  <a:pt x="10" y="0"/>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32"/>
          <p:cNvSpPr/>
          <p:nvPr/>
        </p:nvSpPr>
        <p:spPr>
          <a:xfrm>
            <a:off x="4754905" y="1072937"/>
            <a:ext cx="552064" cy="690177"/>
          </a:xfrm>
          <a:custGeom>
            <a:avLst/>
            <a:gdLst/>
            <a:ahLst/>
            <a:cxnLst/>
            <a:rect l="l" t="t" r="r" b="b"/>
            <a:pathLst>
              <a:path w="378" h="500" extrusionOk="0">
                <a:moveTo>
                  <a:pt x="2" y="302"/>
                </a:moveTo>
                <a:lnTo>
                  <a:pt x="6" y="500"/>
                </a:lnTo>
                <a:lnTo>
                  <a:pt x="96" y="500"/>
                </a:lnTo>
                <a:lnTo>
                  <a:pt x="110" y="500"/>
                </a:lnTo>
                <a:lnTo>
                  <a:pt x="154" y="498"/>
                </a:lnTo>
                <a:lnTo>
                  <a:pt x="228" y="498"/>
                </a:lnTo>
                <a:lnTo>
                  <a:pt x="300" y="498"/>
                </a:lnTo>
                <a:lnTo>
                  <a:pt x="378" y="496"/>
                </a:lnTo>
                <a:lnTo>
                  <a:pt x="378" y="484"/>
                </a:lnTo>
                <a:lnTo>
                  <a:pt x="374" y="474"/>
                </a:lnTo>
                <a:lnTo>
                  <a:pt x="374" y="472"/>
                </a:lnTo>
                <a:lnTo>
                  <a:pt x="374" y="470"/>
                </a:lnTo>
                <a:lnTo>
                  <a:pt x="374" y="466"/>
                </a:lnTo>
                <a:lnTo>
                  <a:pt x="374" y="462"/>
                </a:lnTo>
                <a:lnTo>
                  <a:pt x="374" y="460"/>
                </a:lnTo>
                <a:lnTo>
                  <a:pt x="374" y="458"/>
                </a:lnTo>
                <a:lnTo>
                  <a:pt x="374" y="386"/>
                </a:lnTo>
                <a:lnTo>
                  <a:pt x="374" y="384"/>
                </a:lnTo>
                <a:lnTo>
                  <a:pt x="372" y="328"/>
                </a:lnTo>
                <a:lnTo>
                  <a:pt x="372" y="326"/>
                </a:lnTo>
                <a:lnTo>
                  <a:pt x="372" y="324"/>
                </a:lnTo>
                <a:lnTo>
                  <a:pt x="372" y="282"/>
                </a:lnTo>
                <a:lnTo>
                  <a:pt x="372" y="280"/>
                </a:lnTo>
                <a:lnTo>
                  <a:pt x="370" y="238"/>
                </a:lnTo>
                <a:lnTo>
                  <a:pt x="368" y="134"/>
                </a:lnTo>
                <a:lnTo>
                  <a:pt x="368" y="96"/>
                </a:lnTo>
                <a:lnTo>
                  <a:pt x="366" y="94"/>
                </a:lnTo>
                <a:lnTo>
                  <a:pt x="366" y="90"/>
                </a:lnTo>
                <a:lnTo>
                  <a:pt x="366" y="68"/>
                </a:lnTo>
                <a:lnTo>
                  <a:pt x="366" y="44"/>
                </a:lnTo>
                <a:lnTo>
                  <a:pt x="366" y="42"/>
                </a:lnTo>
                <a:lnTo>
                  <a:pt x="366" y="40"/>
                </a:lnTo>
                <a:lnTo>
                  <a:pt x="366" y="34"/>
                </a:lnTo>
                <a:lnTo>
                  <a:pt x="366" y="32"/>
                </a:lnTo>
                <a:lnTo>
                  <a:pt x="366" y="30"/>
                </a:lnTo>
                <a:lnTo>
                  <a:pt x="366" y="28"/>
                </a:lnTo>
                <a:lnTo>
                  <a:pt x="366" y="24"/>
                </a:lnTo>
                <a:lnTo>
                  <a:pt x="366" y="2"/>
                </a:lnTo>
                <a:lnTo>
                  <a:pt x="366" y="0"/>
                </a:lnTo>
                <a:lnTo>
                  <a:pt x="362" y="2"/>
                </a:lnTo>
                <a:lnTo>
                  <a:pt x="358" y="4"/>
                </a:lnTo>
                <a:lnTo>
                  <a:pt x="356" y="6"/>
                </a:lnTo>
                <a:lnTo>
                  <a:pt x="348" y="8"/>
                </a:lnTo>
                <a:lnTo>
                  <a:pt x="346" y="10"/>
                </a:lnTo>
                <a:lnTo>
                  <a:pt x="338" y="14"/>
                </a:lnTo>
                <a:lnTo>
                  <a:pt x="332" y="16"/>
                </a:lnTo>
                <a:lnTo>
                  <a:pt x="322" y="20"/>
                </a:lnTo>
                <a:lnTo>
                  <a:pt x="308" y="24"/>
                </a:lnTo>
                <a:lnTo>
                  <a:pt x="300" y="28"/>
                </a:lnTo>
                <a:lnTo>
                  <a:pt x="294" y="32"/>
                </a:lnTo>
                <a:lnTo>
                  <a:pt x="282" y="38"/>
                </a:lnTo>
                <a:lnTo>
                  <a:pt x="278" y="40"/>
                </a:lnTo>
                <a:lnTo>
                  <a:pt x="266" y="42"/>
                </a:lnTo>
                <a:lnTo>
                  <a:pt x="256" y="46"/>
                </a:lnTo>
                <a:lnTo>
                  <a:pt x="254" y="46"/>
                </a:lnTo>
                <a:lnTo>
                  <a:pt x="252" y="46"/>
                </a:lnTo>
                <a:lnTo>
                  <a:pt x="250" y="48"/>
                </a:lnTo>
                <a:lnTo>
                  <a:pt x="242" y="52"/>
                </a:lnTo>
                <a:lnTo>
                  <a:pt x="236" y="54"/>
                </a:lnTo>
                <a:lnTo>
                  <a:pt x="226" y="60"/>
                </a:lnTo>
                <a:lnTo>
                  <a:pt x="222" y="60"/>
                </a:lnTo>
                <a:lnTo>
                  <a:pt x="216" y="64"/>
                </a:lnTo>
                <a:lnTo>
                  <a:pt x="210" y="64"/>
                </a:lnTo>
                <a:lnTo>
                  <a:pt x="208" y="66"/>
                </a:lnTo>
                <a:lnTo>
                  <a:pt x="206" y="66"/>
                </a:lnTo>
                <a:lnTo>
                  <a:pt x="200" y="66"/>
                </a:lnTo>
                <a:lnTo>
                  <a:pt x="190" y="68"/>
                </a:lnTo>
                <a:lnTo>
                  <a:pt x="186" y="68"/>
                </a:lnTo>
                <a:lnTo>
                  <a:pt x="184" y="70"/>
                </a:lnTo>
                <a:lnTo>
                  <a:pt x="182" y="72"/>
                </a:lnTo>
                <a:lnTo>
                  <a:pt x="180" y="72"/>
                </a:lnTo>
                <a:lnTo>
                  <a:pt x="178" y="74"/>
                </a:lnTo>
                <a:lnTo>
                  <a:pt x="176" y="76"/>
                </a:lnTo>
                <a:lnTo>
                  <a:pt x="174" y="76"/>
                </a:lnTo>
                <a:lnTo>
                  <a:pt x="172" y="76"/>
                </a:lnTo>
                <a:lnTo>
                  <a:pt x="168" y="78"/>
                </a:lnTo>
                <a:lnTo>
                  <a:pt x="166" y="78"/>
                </a:lnTo>
                <a:lnTo>
                  <a:pt x="164" y="78"/>
                </a:lnTo>
                <a:lnTo>
                  <a:pt x="162" y="76"/>
                </a:lnTo>
                <a:lnTo>
                  <a:pt x="160" y="76"/>
                </a:lnTo>
                <a:lnTo>
                  <a:pt x="154" y="76"/>
                </a:lnTo>
                <a:lnTo>
                  <a:pt x="154" y="78"/>
                </a:lnTo>
                <a:lnTo>
                  <a:pt x="150" y="82"/>
                </a:lnTo>
                <a:lnTo>
                  <a:pt x="144" y="86"/>
                </a:lnTo>
                <a:lnTo>
                  <a:pt x="142" y="88"/>
                </a:lnTo>
                <a:lnTo>
                  <a:pt x="140" y="90"/>
                </a:lnTo>
                <a:lnTo>
                  <a:pt x="136" y="90"/>
                </a:lnTo>
                <a:lnTo>
                  <a:pt x="132" y="92"/>
                </a:lnTo>
                <a:lnTo>
                  <a:pt x="128" y="94"/>
                </a:lnTo>
                <a:lnTo>
                  <a:pt x="122" y="96"/>
                </a:lnTo>
                <a:lnTo>
                  <a:pt x="120" y="96"/>
                </a:lnTo>
                <a:lnTo>
                  <a:pt x="116" y="98"/>
                </a:lnTo>
                <a:lnTo>
                  <a:pt x="110" y="102"/>
                </a:lnTo>
                <a:lnTo>
                  <a:pt x="108" y="102"/>
                </a:lnTo>
                <a:lnTo>
                  <a:pt x="104" y="106"/>
                </a:lnTo>
                <a:lnTo>
                  <a:pt x="96" y="110"/>
                </a:lnTo>
                <a:lnTo>
                  <a:pt x="90" y="112"/>
                </a:lnTo>
                <a:lnTo>
                  <a:pt x="82" y="116"/>
                </a:lnTo>
                <a:lnTo>
                  <a:pt x="74" y="118"/>
                </a:lnTo>
                <a:lnTo>
                  <a:pt x="72" y="120"/>
                </a:lnTo>
                <a:lnTo>
                  <a:pt x="66" y="122"/>
                </a:lnTo>
                <a:lnTo>
                  <a:pt x="64" y="122"/>
                </a:lnTo>
                <a:lnTo>
                  <a:pt x="60" y="122"/>
                </a:lnTo>
                <a:lnTo>
                  <a:pt x="52" y="124"/>
                </a:lnTo>
                <a:lnTo>
                  <a:pt x="48" y="124"/>
                </a:lnTo>
                <a:lnTo>
                  <a:pt x="40" y="128"/>
                </a:lnTo>
                <a:lnTo>
                  <a:pt x="34" y="130"/>
                </a:lnTo>
                <a:lnTo>
                  <a:pt x="30" y="130"/>
                </a:lnTo>
                <a:lnTo>
                  <a:pt x="28" y="130"/>
                </a:lnTo>
                <a:lnTo>
                  <a:pt x="20" y="134"/>
                </a:lnTo>
                <a:lnTo>
                  <a:pt x="18" y="134"/>
                </a:lnTo>
                <a:lnTo>
                  <a:pt x="14" y="134"/>
                </a:lnTo>
                <a:lnTo>
                  <a:pt x="6" y="136"/>
                </a:lnTo>
                <a:lnTo>
                  <a:pt x="0" y="136"/>
                </a:lnTo>
                <a:lnTo>
                  <a:pt x="2" y="280"/>
                </a:lnTo>
                <a:lnTo>
                  <a:pt x="2" y="302"/>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32"/>
          <p:cNvSpPr/>
          <p:nvPr/>
        </p:nvSpPr>
        <p:spPr>
          <a:xfrm>
            <a:off x="4217445" y="1260666"/>
            <a:ext cx="540380" cy="411345"/>
          </a:xfrm>
          <a:custGeom>
            <a:avLst/>
            <a:gdLst/>
            <a:ahLst/>
            <a:cxnLst/>
            <a:rect l="l" t="t" r="r" b="b"/>
            <a:pathLst>
              <a:path w="370" h="298" extrusionOk="0">
                <a:moveTo>
                  <a:pt x="76" y="298"/>
                </a:moveTo>
                <a:lnTo>
                  <a:pt x="148" y="296"/>
                </a:lnTo>
                <a:lnTo>
                  <a:pt x="148" y="224"/>
                </a:lnTo>
                <a:lnTo>
                  <a:pt x="296" y="222"/>
                </a:lnTo>
                <a:lnTo>
                  <a:pt x="294" y="144"/>
                </a:lnTo>
                <a:lnTo>
                  <a:pt x="370" y="144"/>
                </a:lnTo>
                <a:lnTo>
                  <a:pt x="368" y="0"/>
                </a:lnTo>
                <a:lnTo>
                  <a:pt x="360" y="6"/>
                </a:lnTo>
                <a:lnTo>
                  <a:pt x="354" y="8"/>
                </a:lnTo>
                <a:lnTo>
                  <a:pt x="340" y="16"/>
                </a:lnTo>
                <a:lnTo>
                  <a:pt x="326" y="22"/>
                </a:lnTo>
                <a:lnTo>
                  <a:pt x="316" y="26"/>
                </a:lnTo>
                <a:lnTo>
                  <a:pt x="306" y="30"/>
                </a:lnTo>
                <a:lnTo>
                  <a:pt x="300" y="34"/>
                </a:lnTo>
                <a:lnTo>
                  <a:pt x="294" y="38"/>
                </a:lnTo>
                <a:lnTo>
                  <a:pt x="288" y="40"/>
                </a:lnTo>
                <a:lnTo>
                  <a:pt x="278" y="44"/>
                </a:lnTo>
                <a:lnTo>
                  <a:pt x="266" y="50"/>
                </a:lnTo>
                <a:lnTo>
                  <a:pt x="250" y="60"/>
                </a:lnTo>
                <a:lnTo>
                  <a:pt x="244" y="66"/>
                </a:lnTo>
                <a:lnTo>
                  <a:pt x="234" y="70"/>
                </a:lnTo>
                <a:lnTo>
                  <a:pt x="228" y="74"/>
                </a:lnTo>
                <a:lnTo>
                  <a:pt x="226" y="74"/>
                </a:lnTo>
                <a:lnTo>
                  <a:pt x="216" y="78"/>
                </a:lnTo>
                <a:lnTo>
                  <a:pt x="210" y="84"/>
                </a:lnTo>
                <a:lnTo>
                  <a:pt x="202" y="90"/>
                </a:lnTo>
                <a:lnTo>
                  <a:pt x="198" y="92"/>
                </a:lnTo>
                <a:lnTo>
                  <a:pt x="190" y="96"/>
                </a:lnTo>
                <a:lnTo>
                  <a:pt x="184" y="98"/>
                </a:lnTo>
                <a:lnTo>
                  <a:pt x="178" y="100"/>
                </a:lnTo>
                <a:lnTo>
                  <a:pt x="174" y="102"/>
                </a:lnTo>
                <a:lnTo>
                  <a:pt x="168" y="102"/>
                </a:lnTo>
                <a:lnTo>
                  <a:pt x="164" y="102"/>
                </a:lnTo>
                <a:lnTo>
                  <a:pt x="162" y="100"/>
                </a:lnTo>
                <a:lnTo>
                  <a:pt x="160" y="100"/>
                </a:lnTo>
                <a:lnTo>
                  <a:pt x="158" y="98"/>
                </a:lnTo>
                <a:lnTo>
                  <a:pt x="154" y="100"/>
                </a:lnTo>
                <a:lnTo>
                  <a:pt x="148" y="102"/>
                </a:lnTo>
                <a:lnTo>
                  <a:pt x="146" y="108"/>
                </a:lnTo>
                <a:lnTo>
                  <a:pt x="144" y="108"/>
                </a:lnTo>
                <a:lnTo>
                  <a:pt x="136" y="114"/>
                </a:lnTo>
                <a:lnTo>
                  <a:pt x="124" y="120"/>
                </a:lnTo>
                <a:lnTo>
                  <a:pt x="120" y="124"/>
                </a:lnTo>
                <a:lnTo>
                  <a:pt x="118" y="124"/>
                </a:lnTo>
                <a:lnTo>
                  <a:pt x="114" y="130"/>
                </a:lnTo>
                <a:lnTo>
                  <a:pt x="110" y="132"/>
                </a:lnTo>
                <a:lnTo>
                  <a:pt x="100" y="136"/>
                </a:lnTo>
                <a:lnTo>
                  <a:pt x="96" y="138"/>
                </a:lnTo>
                <a:lnTo>
                  <a:pt x="94" y="140"/>
                </a:lnTo>
                <a:lnTo>
                  <a:pt x="90" y="142"/>
                </a:lnTo>
                <a:lnTo>
                  <a:pt x="86" y="144"/>
                </a:lnTo>
                <a:lnTo>
                  <a:pt x="78" y="152"/>
                </a:lnTo>
                <a:lnTo>
                  <a:pt x="74" y="156"/>
                </a:lnTo>
                <a:lnTo>
                  <a:pt x="70" y="158"/>
                </a:lnTo>
                <a:lnTo>
                  <a:pt x="66" y="162"/>
                </a:lnTo>
                <a:lnTo>
                  <a:pt x="62" y="166"/>
                </a:lnTo>
                <a:lnTo>
                  <a:pt x="60" y="168"/>
                </a:lnTo>
                <a:lnTo>
                  <a:pt x="54" y="172"/>
                </a:lnTo>
                <a:lnTo>
                  <a:pt x="52" y="176"/>
                </a:lnTo>
                <a:lnTo>
                  <a:pt x="46" y="182"/>
                </a:lnTo>
                <a:lnTo>
                  <a:pt x="40" y="186"/>
                </a:lnTo>
                <a:lnTo>
                  <a:pt x="38" y="190"/>
                </a:lnTo>
                <a:lnTo>
                  <a:pt x="30" y="194"/>
                </a:lnTo>
                <a:lnTo>
                  <a:pt x="24" y="204"/>
                </a:lnTo>
                <a:lnTo>
                  <a:pt x="20" y="212"/>
                </a:lnTo>
                <a:lnTo>
                  <a:pt x="10" y="224"/>
                </a:lnTo>
                <a:lnTo>
                  <a:pt x="10" y="226"/>
                </a:lnTo>
                <a:lnTo>
                  <a:pt x="6" y="230"/>
                </a:lnTo>
                <a:lnTo>
                  <a:pt x="2" y="232"/>
                </a:lnTo>
                <a:lnTo>
                  <a:pt x="0" y="234"/>
                </a:lnTo>
                <a:lnTo>
                  <a:pt x="2" y="298"/>
                </a:lnTo>
                <a:lnTo>
                  <a:pt x="76" y="298"/>
                </a:lnTo>
                <a:close/>
              </a:path>
            </a:pathLst>
          </a:custGeom>
          <a:solidFill>
            <a:srgbClr val="E09A4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32"/>
          <p:cNvSpPr/>
          <p:nvPr/>
        </p:nvSpPr>
        <p:spPr>
          <a:xfrm>
            <a:off x="2738961" y="5056632"/>
            <a:ext cx="441067" cy="521773"/>
          </a:xfrm>
          <a:custGeom>
            <a:avLst/>
            <a:gdLst/>
            <a:ahLst/>
            <a:cxnLst/>
            <a:rect l="l" t="t" r="r" b="b"/>
            <a:pathLst>
              <a:path w="302" h="378" extrusionOk="0">
                <a:moveTo>
                  <a:pt x="298" y="120"/>
                </a:moveTo>
                <a:lnTo>
                  <a:pt x="300" y="112"/>
                </a:lnTo>
                <a:lnTo>
                  <a:pt x="300" y="106"/>
                </a:lnTo>
                <a:lnTo>
                  <a:pt x="300" y="90"/>
                </a:lnTo>
                <a:lnTo>
                  <a:pt x="302" y="82"/>
                </a:lnTo>
                <a:lnTo>
                  <a:pt x="302" y="74"/>
                </a:lnTo>
                <a:lnTo>
                  <a:pt x="210" y="66"/>
                </a:lnTo>
                <a:lnTo>
                  <a:pt x="214" y="28"/>
                </a:lnTo>
                <a:lnTo>
                  <a:pt x="122" y="20"/>
                </a:lnTo>
                <a:lnTo>
                  <a:pt x="122" y="18"/>
                </a:lnTo>
                <a:lnTo>
                  <a:pt x="124" y="6"/>
                </a:lnTo>
                <a:lnTo>
                  <a:pt x="34" y="0"/>
                </a:lnTo>
                <a:lnTo>
                  <a:pt x="34" y="10"/>
                </a:lnTo>
                <a:lnTo>
                  <a:pt x="34" y="18"/>
                </a:lnTo>
                <a:lnTo>
                  <a:pt x="30" y="42"/>
                </a:lnTo>
                <a:lnTo>
                  <a:pt x="16" y="40"/>
                </a:lnTo>
                <a:lnTo>
                  <a:pt x="12" y="86"/>
                </a:lnTo>
                <a:lnTo>
                  <a:pt x="12" y="94"/>
                </a:lnTo>
                <a:lnTo>
                  <a:pt x="8" y="132"/>
                </a:lnTo>
                <a:lnTo>
                  <a:pt x="6" y="154"/>
                </a:lnTo>
                <a:lnTo>
                  <a:pt x="4" y="214"/>
                </a:lnTo>
                <a:lnTo>
                  <a:pt x="2" y="224"/>
                </a:lnTo>
                <a:lnTo>
                  <a:pt x="2" y="236"/>
                </a:lnTo>
                <a:lnTo>
                  <a:pt x="0" y="268"/>
                </a:lnTo>
                <a:lnTo>
                  <a:pt x="12" y="270"/>
                </a:lnTo>
                <a:lnTo>
                  <a:pt x="40" y="272"/>
                </a:lnTo>
                <a:lnTo>
                  <a:pt x="40" y="274"/>
                </a:lnTo>
                <a:lnTo>
                  <a:pt x="38" y="296"/>
                </a:lnTo>
                <a:lnTo>
                  <a:pt x="36" y="366"/>
                </a:lnTo>
                <a:lnTo>
                  <a:pt x="50" y="366"/>
                </a:lnTo>
                <a:lnTo>
                  <a:pt x="56" y="366"/>
                </a:lnTo>
                <a:lnTo>
                  <a:pt x="96" y="368"/>
                </a:lnTo>
                <a:lnTo>
                  <a:pt x="98" y="372"/>
                </a:lnTo>
                <a:lnTo>
                  <a:pt x="106" y="372"/>
                </a:lnTo>
                <a:lnTo>
                  <a:pt x="124" y="372"/>
                </a:lnTo>
                <a:lnTo>
                  <a:pt x="138" y="374"/>
                </a:lnTo>
                <a:lnTo>
                  <a:pt x="152" y="374"/>
                </a:lnTo>
                <a:lnTo>
                  <a:pt x="164" y="376"/>
                </a:lnTo>
                <a:lnTo>
                  <a:pt x="168" y="376"/>
                </a:lnTo>
                <a:lnTo>
                  <a:pt x="184" y="378"/>
                </a:lnTo>
                <a:lnTo>
                  <a:pt x="184" y="366"/>
                </a:lnTo>
                <a:lnTo>
                  <a:pt x="262" y="376"/>
                </a:lnTo>
                <a:lnTo>
                  <a:pt x="278" y="376"/>
                </a:lnTo>
                <a:lnTo>
                  <a:pt x="280" y="366"/>
                </a:lnTo>
                <a:lnTo>
                  <a:pt x="280" y="356"/>
                </a:lnTo>
                <a:lnTo>
                  <a:pt x="282" y="338"/>
                </a:lnTo>
                <a:lnTo>
                  <a:pt x="282" y="320"/>
                </a:lnTo>
                <a:lnTo>
                  <a:pt x="282" y="318"/>
                </a:lnTo>
                <a:lnTo>
                  <a:pt x="286" y="270"/>
                </a:lnTo>
                <a:lnTo>
                  <a:pt x="290" y="240"/>
                </a:lnTo>
                <a:lnTo>
                  <a:pt x="290" y="206"/>
                </a:lnTo>
                <a:lnTo>
                  <a:pt x="292" y="194"/>
                </a:lnTo>
                <a:lnTo>
                  <a:pt x="292" y="178"/>
                </a:lnTo>
                <a:lnTo>
                  <a:pt x="298" y="126"/>
                </a:lnTo>
                <a:lnTo>
                  <a:pt x="298" y="120"/>
                </a:lnTo>
                <a:close/>
              </a:path>
            </a:pathLst>
          </a:custGeom>
          <a:solidFill>
            <a:srgbClr val="B69FC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32"/>
          <p:cNvSpPr/>
          <p:nvPr/>
        </p:nvSpPr>
        <p:spPr>
          <a:xfrm>
            <a:off x="3595278" y="1760353"/>
            <a:ext cx="23368" cy="5521"/>
          </a:xfrm>
          <a:custGeom>
            <a:avLst/>
            <a:gdLst/>
            <a:ahLst/>
            <a:cxnLst/>
            <a:rect l="l" t="t" r="r" b="b"/>
            <a:pathLst>
              <a:path w="16" h="4" extrusionOk="0">
                <a:moveTo>
                  <a:pt x="16" y="0"/>
                </a:moveTo>
                <a:lnTo>
                  <a:pt x="10" y="2"/>
                </a:lnTo>
                <a:lnTo>
                  <a:pt x="0" y="4"/>
                </a:lnTo>
                <a:lnTo>
                  <a:pt x="10" y="4"/>
                </a:lnTo>
                <a:lnTo>
                  <a:pt x="16" y="0"/>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32"/>
          <p:cNvSpPr/>
          <p:nvPr/>
        </p:nvSpPr>
        <p:spPr>
          <a:xfrm>
            <a:off x="2064687" y="1600232"/>
            <a:ext cx="791584" cy="237421"/>
          </a:xfrm>
          <a:custGeom>
            <a:avLst/>
            <a:gdLst/>
            <a:ahLst/>
            <a:cxnLst/>
            <a:rect l="l" t="t" r="r" b="b"/>
            <a:pathLst>
              <a:path w="542" h="172" extrusionOk="0">
                <a:moveTo>
                  <a:pt x="172" y="2"/>
                </a:moveTo>
                <a:lnTo>
                  <a:pt x="144" y="2"/>
                </a:lnTo>
                <a:lnTo>
                  <a:pt x="136" y="2"/>
                </a:lnTo>
                <a:lnTo>
                  <a:pt x="126" y="2"/>
                </a:lnTo>
                <a:lnTo>
                  <a:pt x="96" y="2"/>
                </a:lnTo>
                <a:lnTo>
                  <a:pt x="90" y="2"/>
                </a:lnTo>
                <a:lnTo>
                  <a:pt x="76" y="2"/>
                </a:lnTo>
                <a:lnTo>
                  <a:pt x="8" y="4"/>
                </a:lnTo>
                <a:lnTo>
                  <a:pt x="0" y="4"/>
                </a:lnTo>
                <a:lnTo>
                  <a:pt x="0" y="22"/>
                </a:lnTo>
                <a:lnTo>
                  <a:pt x="0" y="112"/>
                </a:lnTo>
                <a:lnTo>
                  <a:pt x="0" y="126"/>
                </a:lnTo>
                <a:lnTo>
                  <a:pt x="60" y="126"/>
                </a:lnTo>
                <a:lnTo>
                  <a:pt x="60" y="158"/>
                </a:lnTo>
                <a:lnTo>
                  <a:pt x="60" y="170"/>
                </a:lnTo>
                <a:lnTo>
                  <a:pt x="160" y="172"/>
                </a:lnTo>
                <a:lnTo>
                  <a:pt x="184" y="172"/>
                </a:lnTo>
                <a:lnTo>
                  <a:pt x="204" y="172"/>
                </a:lnTo>
                <a:lnTo>
                  <a:pt x="206" y="172"/>
                </a:lnTo>
                <a:lnTo>
                  <a:pt x="226" y="172"/>
                </a:lnTo>
                <a:lnTo>
                  <a:pt x="270" y="172"/>
                </a:lnTo>
                <a:lnTo>
                  <a:pt x="274" y="172"/>
                </a:lnTo>
                <a:lnTo>
                  <a:pt x="280" y="172"/>
                </a:lnTo>
                <a:lnTo>
                  <a:pt x="284" y="170"/>
                </a:lnTo>
                <a:lnTo>
                  <a:pt x="286" y="170"/>
                </a:lnTo>
                <a:lnTo>
                  <a:pt x="294" y="168"/>
                </a:lnTo>
                <a:lnTo>
                  <a:pt x="302" y="168"/>
                </a:lnTo>
                <a:lnTo>
                  <a:pt x="302" y="170"/>
                </a:lnTo>
                <a:lnTo>
                  <a:pt x="304" y="170"/>
                </a:lnTo>
                <a:lnTo>
                  <a:pt x="308" y="168"/>
                </a:lnTo>
                <a:lnTo>
                  <a:pt x="310" y="166"/>
                </a:lnTo>
                <a:lnTo>
                  <a:pt x="314" y="164"/>
                </a:lnTo>
                <a:lnTo>
                  <a:pt x="316" y="168"/>
                </a:lnTo>
                <a:lnTo>
                  <a:pt x="320" y="170"/>
                </a:lnTo>
                <a:lnTo>
                  <a:pt x="324" y="168"/>
                </a:lnTo>
                <a:lnTo>
                  <a:pt x="326" y="168"/>
                </a:lnTo>
                <a:lnTo>
                  <a:pt x="326" y="166"/>
                </a:lnTo>
                <a:lnTo>
                  <a:pt x="328" y="164"/>
                </a:lnTo>
                <a:lnTo>
                  <a:pt x="330" y="162"/>
                </a:lnTo>
                <a:lnTo>
                  <a:pt x="334" y="162"/>
                </a:lnTo>
                <a:lnTo>
                  <a:pt x="336" y="164"/>
                </a:lnTo>
                <a:lnTo>
                  <a:pt x="338" y="164"/>
                </a:lnTo>
                <a:lnTo>
                  <a:pt x="340" y="158"/>
                </a:lnTo>
                <a:lnTo>
                  <a:pt x="344" y="152"/>
                </a:lnTo>
                <a:lnTo>
                  <a:pt x="342" y="148"/>
                </a:lnTo>
                <a:lnTo>
                  <a:pt x="348" y="144"/>
                </a:lnTo>
                <a:lnTo>
                  <a:pt x="348" y="142"/>
                </a:lnTo>
                <a:lnTo>
                  <a:pt x="350" y="140"/>
                </a:lnTo>
                <a:lnTo>
                  <a:pt x="356" y="142"/>
                </a:lnTo>
                <a:lnTo>
                  <a:pt x="362" y="142"/>
                </a:lnTo>
                <a:lnTo>
                  <a:pt x="366" y="142"/>
                </a:lnTo>
                <a:lnTo>
                  <a:pt x="374" y="142"/>
                </a:lnTo>
                <a:lnTo>
                  <a:pt x="378" y="140"/>
                </a:lnTo>
                <a:lnTo>
                  <a:pt x="384" y="142"/>
                </a:lnTo>
                <a:lnTo>
                  <a:pt x="388" y="142"/>
                </a:lnTo>
                <a:lnTo>
                  <a:pt x="396" y="142"/>
                </a:lnTo>
                <a:lnTo>
                  <a:pt x="404" y="142"/>
                </a:lnTo>
                <a:lnTo>
                  <a:pt x="410" y="140"/>
                </a:lnTo>
                <a:lnTo>
                  <a:pt x="418" y="140"/>
                </a:lnTo>
                <a:lnTo>
                  <a:pt x="424" y="136"/>
                </a:lnTo>
                <a:lnTo>
                  <a:pt x="428" y="136"/>
                </a:lnTo>
                <a:lnTo>
                  <a:pt x="428" y="130"/>
                </a:lnTo>
                <a:lnTo>
                  <a:pt x="432" y="130"/>
                </a:lnTo>
                <a:lnTo>
                  <a:pt x="434" y="128"/>
                </a:lnTo>
                <a:lnTo>
                  <a:pt x="440" y="128"/>
                </a:lnTo>
                <a:lnTo>
                  <a:pt x="444" y="134"/>
                </a:lnTo>
                <a:lnTo>
                  <a:pt x="446" y="134"/>
                </a:lnTo>
                <a:lnTo>
                  <a:pt x="448" y="136"/>
                </a:lnTo>
                <a:lnTo>
                  <a:pt x="452" y="140"/>
                </a:lnTo>
                <a:lnTo>
                  <a:pt x="454" y="140"/>
                </a:lnTo>
                <a:lnTo>
                  <a:pt x="456" y="140"/>
                </a:lnTo>
                <a:lnTo>
                  <a:pt x="458" y="130"/>
                </a:lnTo>
                <a:lnTo>
                  <a:pt x="462" y="128"/>
                </a:lnTo>
                <a:lnTo>
                  <a:pt x="464" y="126"/>
                </a:lnTo>
                <a:lnTo>
                  <a:pt x="468" y="126"/>
                </a:lnTo>
                <a:lnTo>
                  <a:pt x="476" y="124"/>
                </a:lnTo>
                <a:lnTo>
                  <a:pt x="480" y="122"/>
                </a:lnTo>
                <a:lnTo>
                  <a:pt x="486" y="124"/>
                </a:lnTo>
                <a:lnTo>
                  <a:pt x="490" y="124"/>
                </a:lnTo>
                <a:lnTo>
                  <a:pt x="496" y="128"/>
                </a:lnTo>
                <a:lnTo>
                  <a:pt x="500" y="126"/>
                </a:lnTo>
                <a:lnTo>
                  <a:pt x="502" y="124"/>
                </a:lnTo>
                <a:lnTo>
                  <a:pt x="510" y="120"/>
                </a:lnTo>
                <a:lnTo>
                  <a:pt x="512" y="118"/>
                </a:lnTo>
                <a:lnTo>
                  <a:pt x="516" y="120"/>
                </a:lnTo>
                <a:lnTo>
                  <a:pt x="520" y="118"/>
                </a:lnTo>
                <a:lnTo>
                  <a:pt x="522" y="118"/>
                </a:lnTo>
                <a:lnTo>
                  <a:pt x="526" y="118"/>
                </a:lnTo>
                <a:lnTo>
                  <a:pt x="534" y="120"/>
                </a:lnTo>
                <a:lnTo>
                  <a:pt x="536" y="122"/>
                </a:lnTo>
                <a:lnTo>
                  <a:pt x="536" y="126"/>
                </a:lnTo>
                <a:lnTo>
                  <a:pt x="536" y="128"/>
                </a:lnTo>
                <a:lnTo>
                  <a:pt x="538" y="134"/>
                </a:lnTo>
                <a:lnTo>
                  <a:pt x="542" y="136"/>
                </a:lnTo>
                <a:lnTo>
                  <a:pt x="542" y="130"/>
                </a:lnTo>
                <a:lnTo>
                  <a:pt x="540" y="124"/>
                </a:lnTo>
                <a:lnTo>
                  <a:pt x="540" y="120"/>
                </a:lnTo>
                <a:lnTo>
                  <a:pt x="538" y="118"/>
                </a:lnTo>
                <a:lnTo>
                  <a:pt x="536" y="114"/>
                </a:lnTo>
                <a:lnTo>
                  <a:pt x="536" y="112"/>
                </a:lnTo>
                <a:lnTo>
                  <a:pt x="538" y="108"/>
                </a:lnTo>
                <a:lnTo>
                  <a:pt x="540" y="104"/>
                </a:lnTo>
                <a:lnTo>
                  <a:pt x="542" y="102"/>
                </a:lnTo>
                <a:lnTo>
                  <a:pt x="542" y="98"/>
                </a:lnTo>
                <a:lnTo>
                  <a:pt x="542" y="96"/>
                </a:lnTo>
                <a:lnTo>
                  <a:pt x="542" y="92"/>
                </a:lnTo>
                <a:lnTo>
                  <a:pt x="540" y="90"/>
                </a:lnTo>
                <a:lnTo>
                  <a:pt x="540" y="88"/>
                </a:lnTo>
                <a:lnTo>
                  <a:pt x="538" y="88"/>
                </a:lnTo>
                <a:lnTo>
                  <a:pt x="536" y="84"/>
                </a:lnTo>
                <a:lnTo>
                  <a:pt x="534" y="84"/>
                </a:lnTo>
                <a:lnTo>
                  <a:pt x="532" y="84"/>
                </a:lnTo>
                <a:lnTo>
                  <a:pt x="526" y="84"/>
                </a:lnTo>
                <a:lnTo>
                  <a:pt x="520" y="84"/>
                </a:lnTo>
                <a:lnTo>
                  <a:pt x="516" y="82"/>
                </a:lnTo>
                <a:lnTo>
                  <a:pt x="514" y="82"/>
                </a:lnTo>
                <a:lnTo>
                  <a:pt x="508" y="82"/>
                </a:lnTo>
                <a:lnTo>
                  <a:pt x="500" y="84"/>
                </a:lnTo>
                <a:lnTo>
                  <a:pt x="498" y="88"/>
                </a:lnTo>
                <a:lnTo>
                  <a:pt x="496" y="88"/>
                </a:lnTo>
                <a:lnTo>
                  <a:pt x="494" y="88"/>
                </a:lnTo>
                <a:lnTo>
                  <a:pt x="488" y="88"/>
                </a:lnTo>
                <a:lnTo>
                  <a:pt x="484" y="92"/>
                </a:lnTo>
                <a:lnTo>
                  <a:pt x="474" y="94"/>
                </a:lnTo>
                <a:lnTo>
                  <a:pt x="468" y="96"/>
                </a:lnTo>
                <a:lnTo>
                  <a:pt x="462" y="96"/>
                </a:lnTo>
                <a:lnTo>
                  <a:pt x="458" y="96"/>
                </a:lnTo>
                <a:lnTo>
                  <a:pt x="458" y="94"/>
                </a:lnTo>
                <a:lnTo>
                  <a:pt x="458" y="92"/>
                </a:lnTo>
                <a:lnTo>
                  <a:pt x="458" y="90"/>
                </a:lnTo>
                <a:lnTo>
                  <a:pt x="462" y="90"/>
                </a:lnTo>
                <a:lnTo>
                  <a:pt x="464" y="88"/>
                </a:lnTo>
                <a:lnTo>
                  <a:pt x="470" y="88"/>
                </a:lnTo>
                <a:lnTo>
                  <a:pt x="476" y="84"/>
                </a:lnTo>
                <a:lnTo>
                  <a:pt x="478" y="80"/>
                </a:lnTo>
                <a:lnTo>
                  <a:pt x="476" y="76"/>
                </a:lnTo>
                <a:lnTo>
                  <a:pt x="474" y="74"/>
                </a:lnTo>
                <a:lnTo>
                  <a:pt x="474" y="72"/>
                </a:lnTo>
                <a:lnTo>
                  <a:pt x="470" y="70"/>
                </a:lnTo>
                <a:lnTo>
                  <a:pt x="470" y="66"/>
                </a:lnTo>
                <a:lnTo>
                  <a:pt x="466" y="62"/>
                </a:lnTo>
                <a:lnTo>
                  <a:pt x="464" y="62"/>
                </a:lnTo>
                <a:lnTo>
                  <a:pt x="462" y="62"/>
                </a:lnTo>
                <a:lnTo>
                  <a:pt x="458" y="68"/>
                </a:lnTo>
                <a:lnTo>
                  <a:pt x="456" y="70"/>
                </a:lnTo>
                <a:lnTo>
                  <a:pt x="454" y="72"/>
                </a:lnTo>
                <a:lnTo>
                  <a:pt x="454" y="76"/>
                </a:lnTo>
                <a:lnTo>
                  <a:pt x="452" y="80"/>
                </a:lnTo>
                <a:lnTo>
                  <a:pt x="452" y="84"/>
                </a:lnTo>
                <a:lnTo>
                  <a:pt x="448" y="90"/>
                </a:lnTo>
                <a:lnTo>
                  <a:pt x="446" y="92"/>
                </a:lnTo>
                <a:lnTo>
                  <a:pt x="444" y="94"/>
                </a:lnTo>
                <a:lnTo>
                  <a:pt x="440" y="96"/>
                </a:lnTo>
                <a:lnTo>
                  <a:pt x="438" y="98"/>
                </a:lnTo>
                <a:lnTo>
                  <a:pt x="434" y="100"/>
                </a:lnTo>
                <a:lnTo>
                  <a:pt x="428" y="100"/>
                </a:lnTo>
                <a:lnTo>
                  <a:pt x="424" y="102"/>
                </a:lnTo>
                <a:lnTo>
                  <a:pt x="418" y="106"/>
                </a:lnTo>
                <a:lnTo>
                  <a:pt x="416" y="106"/>
                </a:lnTo>
                <a:lnTo>
                  <a:pt x="412" y="106"/>
                </a:lnTo>
                <a:lnTo>
                  <a:pt x="412" y="104"/>
                </a:lnTo>
                <a:lnTo>
                  <a:pt x="416" y="102"/>
                </a:lnTo>
                <a:lnTo>
                  <a:pt x="420" y="100"/>
                </a:lnTo>
                <a:lnTo>
                  <a:pt x="424" y="98"/>
                </a:lnTo>
                <a:lnTo>
                  <a:pt x="430" y="96"/>
                </a:lnTo>
                <a:lnTo>
                  <a:pt x="434" y="92"/>
                </a:lnTo>
                <a:lnTo>
                  <a:pt x="438" y="90"/>
                </a:lnTo>
                <a:lnTo>
                  <a:pt x="442" y="84"/>
                </a:lnTo>
                <a:lnTo>
                  <a:pt x="444" y="78"/>
                </a:lnTo>
                <a:lnTo>
                  <a:pt x="446" y="74"/>
                </a:lnTo>
                <a:lnTo>
                  <a:pt x="448" y="70"/>
                </a:lnTo>
                <a:lnTo>
                  <a:pt x="454" y="60"/>
                </a:lnTo>
                <a:lnTo>
                  <a:pt x="458" y="58"/>
                </a:lnTo>
                <a:lnTo>
                  <a:pt x="462" y="56"/>
                </a:lnTo>
                <a:lnTo>
                  <a:pt x="456" y="54"/>
                </a:lnTo>
                <a:lnTo>
                  <a:pt x="454" y="50"/>
                </a:lnTo>
                <a:lnTo>
                  <a:pt x="454" y="48"/>
                </a:lnTo>
                <a:lnTo>
                  <a:pt x="452" y="44"/>
                </a:lnTo>
                <a:lnTo>
                  <a:pt x="450" y="38"/>
                </a:lnTo>
                <a:lnTo>
                  <a:pt x="448" y="36"/>
                </a:lnTo>
                <a:lnTo>
                  <a:pt x="444" y="36"/>
                </a:lnTo>
                <a:lnTo>
                  <a:pt x="442" y="36"/>
                </a:lnTo>
                <a:lnTo>
                  <a:pt x="438" y="38"/>
                </a:lnTo>
                <a:lnTo>
                  <a:pt x="434" y="40"/>
                </a:lnTo>
                <a:lnTo>
                  <a:pt x="430" y="44"/>
                </a:lnTo>
                <a:lnTo>
                  <a:pt x="428" y="48"/>
                </a:lnTo>
                <a:lnTo>
                  <a:pt x="428" y="52"/>
                </a:lnTo>
                <a:lnTo>
                  <a:pt x="432" y="54"/>
                </a:lnTo>
                <a:lnTo>
                  <a:pt x="430" y="56"/>
                </a:lnTo>
                <a:lnTo>
                  <a:pt x="430" y="60"/>
                </a:lnTo>
                <a:lnTo>
                  <a:pt x="430" y="62"/>
                </a:lnTo>
                <a:lnTo>
                  <a:pt x="432" y="66"/>
                </a:lnTo>
                <a:lnTo>
                  <a:pt x="432" y="68"/>
                </a:lnTo>
                <a:lnTo>
                  <a:pt x="430" y="72"/>
                </a:lnTo>
                <a:lnTo>
                  <a:pt x="430" y="76"/>
                </a:lnTo>
                <a:lnTo>
                  <a:pt x="430" y="78"/>
                </a:lnTo>
                <a:lnTo>
                  <a:pt x="428" y="80"/>
                </a:lnTo>
                <a:lnTo>
                  <a:pt x="426" y="84"/>
                </a:lnTo>
                <a:lnTo>
                  <a:pt x="426" y="88"/>
                </a:lnTo>
                <a:lnTo>
                  <a:pt x="424" y="88"/>
                </a:lnTo>
                <a:lnTo>
                  <a:pt x="422" y="90"/>
                </a:lnTo>
                <a:lnTo>
                  <a:pt x="420" y="92"/>
                </a:lnTo>
                <a:lnTo>
                  <a:pt x="418" y="96"/>
                </a:lnTo>
                <a:lnTo>
                  <a:pt x="412" y="100"/>
                </a:lnTo>
                <a:lnTo>
                  <a:pt x="408" y="102"/>
                </a:lnTo>
                <a:lnTo>
                  <a:pt x="404" y="106"/>
                </a:lnTo>
                <a:lnTo>
                  <a:pt x="400" y="108"/>
                </a:lnTo>
                <a:lnTo>
                  <a:pt x="396" y="108"/>
                </a:lnTo>
                <a:lnTo>
                  <a:pt x="392" y="108"/>
                </a:lnTo>
                <a:lnTo>
                  <a:pt x="386" y="112"/>
                </a:lnTo>
                <a:lnTo>
                  <a:pt x="380" y="112"/>
                </a:lnTo>
                <a:lnTo>
                  <a:pt x="370" y="112"/>
                </a:lnTo>
                <a:lnTo>
                  <a:pt x="364" y="108"/>
                </a:lnTo>
                <a:lnTo>
                  <a:pt x="362" y="106"/>
                </a:lnTo>
                <a:lnTo>
                  <a:pt x="356" y="104"/>
                </a:lnTo>
                <a:lnTo>
                  <a:pt x="350" y="102"/>
                </a:lnTo>
                <a:lnTo>
                  <a:pt x="348" y="102"/>
                </a:lnTo>
                <a:lnTo>
                  <a:pt x="342" y="100"/>
                </a:lnTo>
                <a:lnTo>
                  <a:pt x="340" y="98"/>
                </a:lnTo>
                <a:lnTo>
                  <a:pt x="334" y="96"/>
                </a:lnTo>
                <a:lnTo>
                  <a:pt x="332" y="94"/>
                </a:lnTo>
                <a:lnTo>
                  <a:pt x="330" y="94"/>
                </a:lnTo>
                <a:lnTo>
                  <a:pt x="328" y="92"/>
                </a:lnTo>
                <a:lnTo>
                  <a:pt x="324" y="90"/>
                </a:lnTo>
                <a:lnTo>
                  <a:pt x="320" y="88"/>
                </a:lnTo>
                <a:lnTo>
                  <a:pt x="318" y="88"/>
                </a:lnTo>
                <a:lnTo>
                  <a:pt x="314" y="82"/>
                </a:lnTo>
                <a:lnTo>
                  <a:pt x="308" y="78"/>
                </a:lnTo>
                <a:lnTo>
                  <a:pt x="296" y="68"/>
                </a:lnTo>
                <a:lnTo>
                  <a:pt x="290" y="60"/>
                </a:lnTo>
                <a:lnTo>
                  <a:pt x="286" y="54"/>
                </a:lnTo>
                <a:lnTo>
                  <a:pt x="280" y="46"/>
                </a:lnTo>
                <a:lnTo>
                  <a:pt x="274" y="40"/>
                </a:lnTo>
                <a:lnTo>
                  <a:pt x="274" y="38"/>
                </a:lnTo>
                <a:lnTo>
                  <a:pt x="272" y="34"/>
                </a:lnTo>
                <a:lnTo>
                  <a:pt x="270" y="32"/>
                </a:lnTo>
                <a:lnTo>
                  <a:pt x="268" y="28"/>
                </a:lnTo>
                <a:lnTo>
                  <a:pt x="264" y="22"/>
                </a:lnTo>
                <a:lnTo>
                  <a:pt x="262" y="22"/>
                </a:lnTo>
                <a:lnTo>
                  <a:pt x="258" y="20"/>
                </a:lnTo>
                <a:lnTo>
                  <a:pt x="248" y="12"/>
                </a:lnTo>
                <a:lnTo>
                  <a:pt x="242" y="10"/>
                </a:lnTo>
                <a:lnTo>
                  <a:pt x="230" y="6"/>
                </a:lnTo>
                <a:lnTo>
                  <a:pt x="226" y="6"/>
                </a:lnTo>
                <a:lnTo>
                  <a:pt x="224" y="6"/>
                </a:lnTo>
                <a:lnTo>
                  <a:pt x="222" y="4"/>
                </a:lnTo>
                <a:lnTo>
                  <a:pt x="204" y="4"/>
                </a:lnTo>
                <a:lnTo>
                  <a:pt x="198" y="0"/>
                </a:lnTo>
                <a:lnTo>
                  <a:pt x="196" y="0"/>
                </a:lnTo>
                <a:lnTo>
                  <a:pt x="194" y="2"/>
                </a:lnTo>
                <a:lnTo>
                  <a:pt x="172" y="2"/>
                </a:lnTo>
                <a:close/>
              </a:path>
            </a:pathLst>
          </a:custGeom>
          <a:solidFill>
            <a:srgbClr val="D8D8D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32"/>
          <p:cNvSpPr/>
          <p:nvPr/>
        </p:nvSpPr>
        <p:spPr>
          <a:xfrm>
            <a:off x="2721907" y="1451154"/>
            <a:ext cx="26289" cy="27607"/>
          </a:xfrm>
          <a:custGeom>
            <a:avLst/>
            <a:gdLst/>
            <a:ahLst/>
            <a:cxnLst/>
            <a:rect l="l" t="t" r="r" b="b"/>
            <a:pathLst>
              <a:path w="18" h="20" extrusionOk="0">
                <a:moveTo>
                  <a:pt x="6" y="16"/>
                </a:moveTo>
                <a:lnTo>
                  <a:pt x="8" y="16"/>
                </a:lnTo>
                <a:lnTo>
                  <a:pt x="12" y="16"/>
                </a:lnTo>
                <a:lnTo>
                  <a:pt x="14" y="20"/>
                </a:lnTo>
                <a:lnTo>
                  <a:pt x="18" y="18"/>
                </a:lnTo>
                <a:lnTo>
                  <a:pt x="18" y="16"/>
                </a:lnTo>
                <a:lnTo>
                  <a:pt x="16" y="6"/>
                </a:lnTo>
                <a:lnTo>
                  <a:pt x="14" y="2"/>
                </a:lnTo>
                <a:lnTo>
                  <a:pt x="8" y="0"/>
                </a:lnTo>
                <a:lnTo>
                  <a:pt x="2" y="2"/>
                </a:lnTo>
                <a:lnTo>
                  <a:pt x="2" y="4"/>
                </a:lnTo>
                <a:lnTo>
                  <a:pt x="0" y="10"/>
                </a:lnTo>
                <a:lnTo>
                  <a:pt x="0" y="14"/>
                </a:lnTo>
                <a:lnTo>
                  <a:pt x="0" y="16"/>
                </a:lnTo>
                <a:lnTo>
                  <a:pt x="0" y="18"/>
                </a:lnTo>
                <a:lnTo>
                  <a:pt x="2" y="18"/>
                </a:lnTo>
                <a:lnTo>
                  <a:pt x="6" y="16"/>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32"/>
          <p:cNvSpPr/>
          <p:nvPr/>
        </p:nvSpPr>
        <p:spPr>
          <a:xfrm>
            <a:off x="2727749" y="1489804"/>
            <a:ext cx="52577" cy="38650"/>
          </a:xfrm>
          <a:custGeom>
            <a:avLst/>
            <a:gdLst/>
            <a:ahLst/>
            <a:cxnLst/>
            <a:rect l="l" t="t" r="r" b="b"/>
            <a:pathLst>
              <a:path w="36" h="28" extrusionOk="0">
                <a:moveTo>
                  <a:pt x="2" y="16"/>
                </a:moveTo>
                <a:lnTo>
                  <a:pt x="0" y="20"/>
                </a:lnTo>
                <a:lnTo>
                  <a:pt x="4" y="22"/>
                </a:lnTo>
                <a:lnTo>
                  <a:pt x="8" y="22"/>
                </a:lnTo>
                <a:lnTo>
                  <a:pt x="10" y="24"/>
                </a:lnTo>
                <a:lnTo>
                  <a:pt x="10" y="26"/>
                </a:lnTo>
                <a:lnTo>
                  <a:pt x="10" y="28"/>
                </a:lnTo>
                <a:lnTo>
                  <a:pt x="12" y="28"/>
                </a:lnTo>
                <a:lnTo>
                  <a:pt x="14" y="24"/>
                </a:lnTo>
                <a:lnTo>
                  <a:pt x="14" y="22"/>
                </a:lnTo>
                <a:lnTo>
                  <a:pt x="14" y="18"/>
                </a:lnTo>
                <a:lnTo>
                  <a:pt x="18" y="14"/>
                </a:lnTo>
                <a:lnTo>
                  <a:pt x="22" y="12"/>
                </a:lnTo>
                <a:lnTo>
                  <a:pt x="30" y="12"/>
                </a:lnTo>
                <a:lnTo>
                  <a:pt x="36" y="6"/>
                </a:lnTo>
                <a:lnTo>
                  <a:pt x="36" y="2"/>
                </a:lnTo>
                <a:lnTo>
                  <a:pt x="34" y="0"/>
                </a:lnTo>
                <a:lnTo>
                  <a:pt x="32" y="0"/>
                </a:lnTo>
                <a:lnTo>
                  <a:pt x="30" y="2"/>
                </a:lnTo>
                <a:lnTo>
                  <a:pt x="24" y="2"/>
                </a:lnTo>
                <a:lnTo>
                  <a:pt x="18" y="4"/>
                </a:lnTo>
                <a:lnTo>
                  <a:pt x="8" y="10"/>
                </a:lnTo>
                <a:lnTo>
                  <a:pt x="2" y="16"/>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32"/>
          <p:cNvSpPr/>
          <p:nvPr/>
        </p:nvSpPr>
        <p:spPr>
          <a:xfrm>
            <a:off x="2710222" y="1539497"/>
            <a:ext cx="52577" cy="52453"/>
          </a:xfrm>
          <a:custGeom>
            <a:avLst/>
            <a:gdLst/>
            <a:ahLst/>
            <a:cxnLst/>
            <a:rect l="l" t="t" r="r" b="b"/>
            <a:pathLst>
              <a:path w="36" h="38" extrusionOk="0">
                <a:moveTo>
                  <a:pt x="12" y="30"/>
                </a:moveTo>
                <a:lnTo>
                  <a:pt x="16" y="24"/>
                </a:lnTo>
                <a:lnTo>
                  <a:pt x="22" y="24"/>
                </a:lnTo>
                <a:lnTo>
                  <a:pt x="24" y="24"/>
                </a:lnTo>
                <a:lnTo>
                  <a:pt x="26" y="22"/>
                </a:lnTo>
                <a:lnTo>
                  <a:pt x="26" y="20"/>
                </a:lnTo>
                <a:lnTo>
                  <a:pt x="30" y="14"/>
                </a:lnTo>
                <a:lnTo>
                  <a:pt x="34" y="10"/>
                </a:lnTo>
                <a:lnTo>
                  <a:pt x="36" y="6"/>
                </a:lnTo>
                <a:lnTo>
                  <a:pt x="36" y="0"/>
                </a:lnTo>
                <a:lnTo>
                  <a:pt x="34" y="0"/>
                </a:lnTo>
                <a:lnTo>
                  <a:pt x="28" y="2"/>
                </a:lnTo>
                <a:lnTo>
                  <a:pt x="26" y="4"/>
                </a:lnTo>
                <a:lnTo>
                  <a:pt x="24" y="6"/>
                </a:lnTo>
                <a:lnTo>
                  <a:pt x="22" y="8"/>
                </a:lnTo>
                <a:lnTo>
                  <a:pt x="16" y="10"/>
                </a:lnTo>
                <a:lnTo>
                  <a:pt x="14" y="10"/>
                </a:lnTo>
                <a:lnTo>
                  <a:pt x="12" y="10"/>
                </a:lnTo>
                <a:lnTo>
                  <a:pt x="12" y="6"/>
                </a:lnTo>
                <a:lnTo>
                  <a:pt x="8" y="2"/>
                </a:lnTo>
                <a:lnTo>
                  <a:pt x="8" y="6"/>
                </a:lnTo>
                <a:lnTo>
                  <a:pt x="4" y="10"/>
                </a:lnTo>
                <a:lnTo>
                  <a:pt x="0" y="12"/>
                </a:lnTo>
                <a:lnTo>
                  <a:pt x="0" y="14"/>
                </a:lnTo>
                <a:lnTo>
                  <a:pt x="0" y="20"/>
                </a:lnTo>
                <a:lnTo>
                  <a:pt x="0" y="24"/>
                </a:lnTo>
                <a:lnTo>
                  <a:pt x="2" y="26"/>
                </a:lnTo>
                <a:lnTo>
                  <a:pt x="0" y="30"/>
                </a:lnTo>
                <a:lnTo>
                  <a:pt x="0" y="36"/>
                </a:lnTo>
                <a:lnTo>
                  <a:pt x="4" y="38"/>
                </a:lnTo>
                <a:lnTo>
                  <a:pt x="12" y="30"/>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32"/>
          <p:cNvSpPr/>
          <p:nvPr/>
        </p:nvSpPr>
        <p:spPr>
          <a:xfrm>
            <a:off x="2827061" y="1602993"/>
            <a:ext cx="70103" cy="49692"/>
          </a:xfrm>
          <a:custGeom>
            <a:avLst/>
            <a:gdLst/>
            <a:ahLst/>
            <a:cxnLst/>
            <a:rect l="l" t="t" r="r" b="b"/>
            <a:pathLst>
              <a:path w="48" h="36" extrusionOk="0">
                <a:moveTo>
                  <a:pt x="2" y="24"/>
                </a:moveTo>
                <a:lnTo>
                  <a:pt x="8" y="26"/>
                </a:lnTo>
                <a:lnTo>
                  <a:pt x="12" y="26"/>
                </a:lnTo>
                <a:lnTo>
                  <a:pt x="14" y="26"/>
                </a:lnTo>
                <a:lnTo>
                  <a:pt x="18" y="28"/>
                </a:lnTo>
                <a:lnTo>
                  <a:pt x="22" y="32"/>
                </a:lnTo>
                <a:lnTo>
                  <a:pt x="30" y="36"/>
                </a:lnTo>
                <a:lnTo>
                  <a:pt x="34" y="36"/>
                </a:lnTo>
                <a:lnTo>
                  <a:pt x="38" y="32"/>
                </a:lnTo>
                <a:lnTo>
                  <a:pt x="40" y="28"/>
                </a:lnTo>
                <a:lnTo>
                  <a:pt x="42" y="26"/>
                </a:lnTo>
                <a:lnTo>
                  <a:pt x="46" y="22"/>
                </a:lnTo>
                <a:lnTo>
                  <a:pt x="44" y="20"/>
                </a:lnTo>
                <a:lnTo>
                  <a:pt x="42" y="14"/>
                </a:lnTo>
                <a:lnTo>
                  <a:pt x="46" y="10"/>
                </a:lnTo>
                <a:lnTo>
                  <a:pt x="46" y="6"/>
                </a:lnTo>
                <a:lnTo>
                  <a:pt x="48" y="0"/>
                </a:lnTo>
                <a:lnTo>
                  <a:pt x="46" y="2"/>
                </a:lnTo>
                <a:lnTo>
                  <a:pt x="44" y="2"/>
                </a:lnTo>
                <a:lnTo>
                  <a:pt x="44" y="4"/>
                </a:lnTo>
                <a:lnTo>
                  <a:pt x="40" y="4"/>
                </a:lnTo>
                <a:lnTo>
                  <a:pt x="40" y="6"/>
                </a:lnTo>
                <a:lnTo>
                  <a:pt x="38" y="10"/>
                </a:lnTo>
                <a:lnTo>
                  <a:pt x="36" y="10"/>
                </a:lnTo>
                <a:lnTo>
                  <a:pt x="34" y="10"/>
                </a:lnTo>
                <a:lnTo>
                  <a:pt x="32" y="8"/>
                </a:lnTo>
                <a:lnTo>
                  <a:pt x="26" y="6"/>
                </a:lnTo>
                <a:lnTo>
                  <a:pt x="26" y="2"/>
                </a:lnTo>
                <a:lnTo>
                  <a:pt x="24" y="0"/>
                </a:lnTo>
                <a:lnTo>
                  <a:pt x="20" y="0"/>
                </a:lnTo>
                <a:lnTo>
                  <a:pt x="16" y="0"/>
                </a:lnTo>
                <a:lnTo>
                  <a:pt x="12" y="2"/>
                </a:lnTo>
                <a:lnTo>
                  <a:pt x="8" y="8"/>
                </a:lnTo>
                <a:lnTo>
                  <a:pt x="8" y="12"/>
                </a:lnTo>
                <a:lnTo>
                  <a:pt x="4" y="18"/>
                </a:lnTo>
                <a:lnTo>
                  <a:pt x="2" y="18"/>
                </a:lnTo>
                <a:lnTo>
                  <a:pt x="0" y="20"/>
                </a:lnTo>
                <a:lnTo>
                  <a:pt x="2" y="22"/>
                </a:lnTo>
                <a:lnTo>
                  <a:pt x="2" y="24"/>
                </a:lnTo>
                <a:close/>
              </a:path>
            </a:pathLst>
          </a:custGeom>
          <a:solidFill>
            <a:srgbClr val="B8D6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32"/>
          <p:cNvSpPr/>
          <p:nvPr/>
        </p:nvSpPr>
        <p:spPr>
          <a:xfrm>
            <a:off x="4857140" y="1470479"/>
            <a:ext cx="397545"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Ashtabula</a:t>
            </a:r>
            <a:endParaRPr sz="1800">
              <a:solidFill>
                <a:srgbClr val="000000"/>
              </a:solidFill>
              <a:latin typeface="Arial"/>
              <a:ea typeface="Arial"/>
              <a:cs typeface="Arial"/>
              <a:sym typeface="Arial"/>
            </a:endParaRPr>
          </a:p>
        </p:txBody>
      </p:sp>
      <p:sp>
        <p:nvSpPr>
          <p:cNvPr id="408" name="Google Shape;408;p32"/>
          <p:cNvSpPr/>
          <p:nvPr/>
        </p:nvSpPr>
        <p:spPr>
          <a:xfrm>
            <a:off x="4427755" y="1743789"/>
            <a:ext cx="328616"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Geauga</a:t>
            </a:r>
            <a:endParaRPr sz="1800">
              <a:solidFill>
                <a:srgbClr val="000000"/>
              </a:solidFill>
              <a:latin typeface="Arial"/>
              <a:ea typeface="Arial"/>
              <a:cs typeface="Arial"/>
              <a:sym typeface="Arial"/>
            </a:endParaRPr>
          </a:p>
        </p:txBody>
      </p:sp>
      <p:sp>
        <p:nvSpPr>
          <p:cNvPr id="409" name="Google Shape;409;p32"/>
          <p:cNvSpPr/>
          <p:nvPr/>
        </p:nvSpPr>
        <p:spPr>
          <a:xfrm>
            <a:off x="3402493" y="2044705"/>
            <a:ext cx="248466"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Lorain</a:t>
            </a:r>
            <a:endParaRPr sz="1800">
              <a:solidFill>
                <a:srgbClr val="000000"/>
              </a:solidFill>
              <a:latin typeface="Arial"/>
              <a:ea typeface="Arial"/>
              <a:cs typeface="Arial"/>
              <a:sym typeface="Arial"/>
            </a:endParaRPr>
          </a:p>
        </p:txBody>
      </p:sp>
      <p:sp>
        <p:nvSpPr>
          <p:cNvPr id="410" name="Google Shape;410;p32"/>
          <p:cNvSpPr/>
          <p:nvPr/>
        </p:nvSpPr>
        <p:spPr>
          <a:xfrm>
            <a:off x="3671224" y="2301451"/>
            <a:ext cx="293350"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Medina</a:t>
            </a:r>
            <a:endParaRPr sz="1800">
              <a:solidFill>
                <a:srgbClr val="000000"/>
              </a:solidFill>
              <a:latin typeface="Arial"/>
              <a:ea typeface="Arial"/>
              <a:cs typeface="Arial"/>
              <a:sym typeface="Arial"/>
            </a:endParaRPr>
          </a:p>
        </p:txBody>
      </p:sp>
      <p:sp>
        <p:nvSpPr>
          <p:cNvPr id="411" name="Google Shape;411;p32"/>
          <p:cNvSpPr/>
          <p:nvPr/>
        </p:nvSpPr>
        <p:spPr>
          <a:xfrm>
            <a:off x="1701026" y="1939798"/>
            <a:ext cx="234038"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Wood</a:t>
            </a:r>
            <a:endParaRPr sz="1800">
              <a:solidFill>
                <a:srgbClr val="000000"/>
              </a:solidFill>
              <a:latin typeface="Arial"/>
              <a:ea typeface="Arial"/>
              <a:cs typeface="Arial"/>
              <a:sym typeface="Arial"/>
            </a:endParaRPr>
          </a:p>
        </p:txBody>
      </p:sp>
      <p:sp>
        <p:nvSpPr>
          <p:cNvPr id="412" name="Google Shape;412;p32"/>
          <p:cNvSpPr/>
          <p:nvPr/>
        </p:nvSpPr>
        <p:spPr>
          <a:xfrm>
            <a:off x="4413151" y="1437350"/>
            <a:ext cx="193964"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Lake</a:t>
            </a:r>
            <a:endParaRPr sz="1800">
              <a:solidFill>
                <a:srgbClr val="000000"/>
              </a:solidFill>
              <a:latin typeface="Arial"/>
              <a:ea typeface="Arial"/>
              <a:cs typeface="Arial"/>
              <a:sym typeface="Arial"/>
            </a:endParaRPr>
          </a:p>
        </p:txBody>
      </p:sp>
      <p:sp>
        <p:nvSpPr>
          <p:cNvPr id="413" name="Google Shape;413;p32"/>
          <p:cNvSpPr/>
          <p:nvPr/>
        </p:nvSpPr>
        <p:spPr>
          <a:xfrm>
            <a:off x="4102068" y="4603877"/>
            <a:ext cx="472886"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Washington</a:t>
            </a:r>
            <a:endParaRPr sz="1800">
              <a:solidFill>
                <a:srgbClr val="000000"/>
              </a:solidFill>
              <a:latin typeface="Arial"/>
              <a:ea typeface="Arial"/>
              <a:cs typeface="Arial"/>
              <a:sym typeface="Arial"/>
            </a:endParaRPr>
          </a:p>
        </p:txBody>
      </p:sp>
      <p:sp>
        <p:nvSpPr>
          <p:cNvPr id="414" name="Google Shape;414;p32"/>
          <p:cNvSpPr/>
          <p:nvPr/>
        </p:nvSpPr>
        <p:spPr>
          <a:xfrm>
            <a:off x="3744248" y="4405107"/>
            <a:ext cx="304571"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Morgan</a:t>
            </a:r>
            <a:endParaRPr sz="1800">
              <a:solidFill>
                <a:srgbClr val="000000"/>
              </a:solidFill>
              <a:latin typeface="Arial"/>
              <a:ea typeface="Arial"/>
              <a:cs typeface="Arial"/>
              <a:sym typeface="Arial"/>
            </a:endParaRPr>
          </a:p>
        </p:txBody>
      </p:sp>
      <p:sp>
        <p:nvSpPr>
          <p:cNvPr id="415" name="Google Shape;415;p32"/>
          <p:cNvSpPr/>
          <p:nvPr/>
        </p:nvSpPr>
        <p:spPr>
          <a:xfrm>
            <a:off x="2299826" y="4348511"/>
            <a:ext cx="376706"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Pickaway</a:t>
            </a:r>
            <a:endParaRPr sz="1800">
              <a:solidFill>
                <a:srgbClr val="000000"/>
              </a:solidFill>
              <a:latin typeface="Arial"/>
              <a:ea typeface="Arial"/>
              <a:cs typeface="Arial"/>
              <a:sym typeface="Arial"/>
            </a:endParaRPr>
          </a:p>
        </p:txBody>
      </p:sp>
      <p:sp>
        <p:nvSpPr>
          <p:cNvPr id="416" name="Google Shape;416;p32"/>
          <p:cNvSpPr/>
          <p:nvPr/>
        </p:nvSpPr>
        <p:spPr>
          <a:xfrm>
            <a:off x="1871902" y="4447897"/>
            <a:ext cx="299762"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Fayette</a:t>
            </a:r>
            <a:endParaRPr sz="1800">
              <a:solidFill>
                <a:srgbClr val="000000"/>
              </a:solidFill>
              <a:latin typeface="Arial"/>
              <a:ea typeface="Arial"/>
              <a:cs typeface="Arial"/>
              <a:sym typeface="Arial"/>
            </a:endParaRPr>
          </a:p>
        </p:txBody>
      </p:sp>
      <p:sp>
        <p:nvSpPr>
          <p:cNvPr id="417" name="Google Shape;417;p32"/>
          <p:cNvSpPr/>
          <p:nvPr/>
        </p:nvSpPr>
        <p:spPr>
          <a:xfrm>
            <a:off x="1914257" y="4026891"/>
            <a:ext cx="338234"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Madison</a:t>
            </a:r>
            <a:endParaRPr sz="1800">
              <a:solidFill>
                <a:srgbClr val="000000"/>
              </a:solidFill>
              <a:latin typeface="Arial"/>
              <a:ea typeface="Arial"/>
              <a:cs typeface="Arial"/>
              <a:sym typeface="Arial"/>
            </a:endParaRPr>
          </a:p>
        </p:txBody>
      </p:sp>
      <p:sp>
        <p:nvSpPr>
          <p:cNvPr id="418" name="Google Shape;418;p32"/>
          <p:cNvSpPr/>
          <p:nvPr/>
        </p:nvSpPr>
        <p:spPr>
          <a:xfrm>
            <a:off x="2377230" y="4810930"/>
            <a:ext cx="203582"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Ross</a:t>
            </a:r>
            <a:endParaRPr sz="1800">
              <a:solidFill>
                <a:srgbClr val="000000"/>
              </a:solidFill>
              <a:latin typeface="Arial"/>
              <a:ea typeface="Arial"/>
              <a:cs typeface="Arial"/>
              <a:sym typeface="Arial"/>
            </a:endParaRPr>
          </a:p>
        </p:txBody>
      </p:sp>
      <p:sp>
        <p:nvSpPr>
          <p:cNvPr id="419" name="Google Shape;419;p32"/>
          <p:cNvSpPr/>
          <p:nvPr/>
        </p:nvSpPr>
        <p:spPr>
          <a:xfrm>
            <a:off x="2631356" y="3135183"/>
            <a:ext cx="299762"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Morrow</a:t>
            </a:r>
            <a:endParaRPr sz="1800">
              <a:solidFill>
                <a:srgbClr val="000000"/>
              </a:solidFill>
              <a:latin typeface="Arial"/>
              <a:ea typeface="Arial"/>
              <a:cs typeface="Arial"/>
              <a:sym typeface="Arial"/>
            </a:endParaRPr>
          </a:p>
        </p:txBody>
      </p:sp>
      <p:sp>
        <p:nvSpPr>
          <p:cNvPr id="420" name="Google Shape;420;p32"/>
          <p:cNvSpPr/>
          <p:nvPr/>
        </p:nvSpPr>
        <p:spPr>
          <a:xfrm>
            <a:off x="1705407" y="5015222"/>
            <a:ext cx="351058"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Highland</a:t>
            </a:r>
            <a:endParaRPr sz="1800">
              <a:solidFill>
                <a:srgbClr val="000000"/>
              </a:solidFill>
              <a:latin typeface="Arial"/>
              <a:ea typeface="Arial"/>
              <a:cs typeface="Arial"/>
              <a:sym typeface="Arial"/>
            </a:endParaRPr>
          </a:p>
        </p:txBody>
      </p:sp>
      <p:sp>
        <p:nvSpPr>
          <p:cNvPr id="421" name="Google Shape;421;p32"/>
          <p:cNvSpPr/>
          <p:nvPr/>
        </p:nvSpPr>
        <p:spPr>
          <a:xfrm>
            <a:off x="1270181" y="1967406"/>
            <a:ext cx="238848"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Henry</a:t>
            </a:r>
            <a:endParaRPr sz="1800">
              <a:solidFill>
                <a:srgbClr val="000000"/>
              </a:solidFill>
              <a:latin typeface="Arial"/>
              <a:ea typeface="Arial"/>
              <a:cs typeface="Arial"/>
              <a:sym typeface="Arial"/>
            </a:endParaRPr>
          </a:p>
        </p:txBody>
      </p:sp>
      <p:sp>
        <p:nvSpPr>
          <p:cNvPr id="422" name="Google Shape;422;p32"/>
          <p:cNvSpPr/>
          <p:nvPr/>
        </p:nvSpPr>
        <p:spPr>
          <a:xfrm>
            <a:off x="677224" y="1925995"/>
            <a:ext cx="352661"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Defiance</a:t>
            </a:r>
            <a:endParaRPr sz="1800">
              <a:solidFill>
                <a:srgbClr val="000000"/>
              </a:solidFill>
              <a:latin typeface="Arial"/>
              <a:ea typeface="Arial"/>
              <a:cs typeface="Arial"/>
              <a:sym typeface="Arial"/>
            </a:endParaRPr>
          </a:p>
        </p:txBody>
      </p:sp>
      <p:sp>
        <p:nvSpPr>
          <p:cNvPr id="423" name="Google Shape;423;p32"/>
          <p:cNvSpPr/>
          <p:nvPr/>
        </p:nvSpPr>
        <p:spPr>
          <a:xfrm>
            <a:off x="4807483" y="2696232"/>
            <a:ext cx="476092"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Columbiana</a:t>
            </a:r>
            <a:endParaRPr sz="1800">
              <a:solidFill>
                <a:srgbClr val="000000"/>
              </a:solidFill>
              <a:latin typeface="Arial"/>
              <a:ea typeface="Arial"/>
              <a:cs typeface="Arial"/>
              <a:sym typeface="Arial"/>
            </a:endParaRPr>
          </a:p>
        </p:txBody>
      </p:sp>
      <p:sp>
        <p:nvSpPr>
          <p:cNvPr id="424" name="Google Shape;424;p32"/>
          <p:cNvSpPr/>
          <p:nvPr/>
        </p:nvSpPr>
        <p:spPr>
          <a:xfrm>
            <a:off x="2438572" y="5528713"/>
            <a:ext cx="248466"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Scioto</a:t>
            </a:r>
            <a:endParaRPr sz="1800">
              <a:solidFill>
                <a:srgbClr val="000000"/>
              </a:solidFill>
              <a:latin typeface="Arial"/>
              <a:ea typeface="Arial"/>
              <a:cs typeface="Arial"/>
              <a:sym typeface="Arial"/>
            </a:endParaRPr>
          </a:p>
        </p:txBody>
      </p:sp>
      <p:sp>
        <p:nvSpPr>
          <p:cNvPr id="425" name="Google Shape;425;p32"/>
          <p:cNvSpPr/>
          <p:nvPr/>
        </p:nvSpPr>
        <p:spPr>
          <a:xfrm>
            <a:off x="3335311" y="4369218"/>
            <a:ext cx="214802"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Perry</a:t>
            </a:r>
            <a:endParaRPr sz="1800">
              <a:solidFill>
                <a:srgbClr val="000000"/>
              </a:solidFill>
              <a:latin typeface="Arial"/>
              <a:ea typeface="Arial"/>
              <a:cs typeface="Arial"/>
              <a:sym typeface="Arial"/>
            </a:endParaRPr>
          </a:p>
        </p:txBody>
      </p:sp>
      <p:sp>
        <p:nvSpPr>
          <p:cNvPr id="426" name="Google Shape;426;p32"/>
          <p:cNvSpPr/>
          <p:nvPr/>
        </p:nvSpPr>
        <p:spPr>
          <a:xfrm>
            <a:off x="2882561" y="2795617"/>
            <a:ext cx="346249"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Richland</a:t>
            </a:r>
            <a:endParaRPr sz="1800">
              <a:solidFill>
                <a:srgbClr val="000000"/>
              </a:solidFill>
              <a:latin typeface="Arial"/>
              <a:ea typeface="Arial"/>
              <a:cs typeface="Arial"/>
              <a:sym typeface="Arial"/>
            </a:endParaRPr>
          </a:p>
        </p:txBody>
      </p:sp>
      <p:sp>
        <p:nvSpPr>
          <p:cNvPr id="427" name="Google Shape;427;p32"/>
          <p:cNvSpPr/>
          <p:nvPr/>
        </p:nvSpPr>
        <p:spPr>
          <a:xfrm>
            <a:off x="3185520" y="2591324"/>
            <a:ext cx="322204"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Ashland</a:t>
            </a:r>
            <a:endParaRPr sz="1800">
              <a:solidFill>
                <a:srgbClr val="000000"/>
              </a:solidFill>
              <a:latin typeface="Arial"/>
              <a:ea typeface="Arial"/>
              <a:cs typeface="Arial"/>
              <a:sym typeface="Arial"/>
            </a:endParaRPr>
          </a:p>
        </p:txBody>
      </p:sp>
      <p:sp>
        <p:nvSpPr>
          <p:cNvPr id="428" name="Google Shape;428;p32"/>
          <p:cNvSpPr/>
          <p:nvPr/>
        </p:nvSpPr>
        <p:spPr>
          <a:xfrm>
            <a:off x="548701" y="2649299"/>
            <a:ext cx="389530"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Van Wert</a:t>
            </a:r>
            <a:endParaRPr sz="1800">
              <a:solidFill>
                <a:srgbClr val="000000"/>
              </a:solidFill>
              <a:latin typeface="Arial"/>
              <a:ea typeface="Arial"/>
              <a:cs typeface="Arial"/>
              <a:sym typeface="Arial"/>
            </a:endParaRPr>
          </a:p>
        </p:txBody>
      </p:sp>
      <p:sp>
        <p:nvSpPr>
          <p:cNvPr id="429" name="Google Shape;429;p32"/>
          <p:cNvSpPr/>
          <p:nvPr/>
        </p:nvSpPr>
        <p:spPr>
          <a:xfrm>
            <a:off x="2964347" y="4915837"/>
            <a:ext cx="253274"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Vinton</a:t>
            </a:r>
            <a:endParaRPr sz="1800">
              <a:solidFill>
                <a:srgbClr val="000000"/>
              </a:solidFill>
              <a:latin typeface="Arial"/>
              <a:ea typeface="Arial"/>
              <a:cs typeface="Arial"/>
              <a:sym typeface="Arial"/>
            </a:endParaRPr>
          </a:p>
        </p:txBody>
      </p:sp>
      <p:sp>
        <p:nvSpPr>
          <p:cNvPr id="430" name="Google Shape;430;p32"/>
          <p:cNvSpPr/>
          <p:nvPr/>
        </p:nvSpPr>
        <p:spPr>
          <a:xfrm>
            <a:off x="4879048" y="3201441"/>
            <a:ext cx="370294"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Jefferson</a:t>
            </a:r>
            <a:endParaRPr sz="1800">
              <a:solidFill>
                <a:srgbClr val="000000"/>
              </a:solidFill>
              <a:latin typeface="Arial"/>
              <a:ea typeface="Arial"/>
              <a:cs typeface="Arial"/>
              <a:sym typeface="Arial"/>
            </a:endParaRPr>
          </a:p>
        </p:txBody>
      </p:sp>
      <p:sp>
        <p:nvSpPr>
          <p:cNvPr id="431" name="Google Shape;431;p32"/>
          <p:cNvSpPr/>
          <p:nvPr/>
        </p:nvSpPr>
        <p:spPr>
          <a:xfrm>
            <a:off x="3487822" y="4921412"/>
            <a:ext cx="278923"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Athens</a:t>
            </a:r>
            <a:endParaRPr sz="1800">
              <a:solidFill>
                <a:srgbClr val="000000"/>
              </a:solidFill>
              <a:latin typeface="Arial"/>
              <a:ea typeface="Arial"/>
              <a:cs typeface="Arial"/>
              <a:sym typeface="Arial"/>
            </a:endParaRPr>
          </a:p>
        </p:txBody>
      </p:sp>
      <p:sp>
        <p:nvSpPr>
          <p:cNvPr id="432" name="Google Shape;432;p32"/>
          <p:cNvSpPr/>
          <p:nvPr/>
        </p:nvSpPr>
        <p:spPr>
          <a:xfrm>
            <a:off x="3510570" y="5139454"/>
            <a:ext cx="238848"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Meigs</a:t>
            </a:r>
            <a:endParaRPr sz="1800">
              <a:solidFill>
                <a:srgbClr val="000000"/>
              </a:solidFill>
              <a:latin typeface="Arial"/>
              <a:ea typeface="Arial"/>
              <a:cs typeface="Arial"/>
              <a:sym typeface="Arial"/>
            </a:endParaRPr>
          </a:p>
        </p:txBody>
      </p:sp>
      <p:sp>
        <p:nvSpPr>
          <p:cNvPr id="433" name="Google Shape;433;p32"/>
          <p:cNvSpPr/>
          <p:nvPr/>
        </p:nvSpPr>
        <p:spPr>
          <a:xfrm>
            <a:off x="978085" y="3077209"/>
            <a:ext cx="341440"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Auglaize</a:t>
            </a:r>
            <a:endParaRPr sz="1800">
              <a:solidFill>
                <a:srgbClr val="000000"/>
              </a:solidFill>
              <a:latin typeface="Arial"/>
              <a:ea typeface="Arial"/>
              <a:cs typeface="Arial"/>
              <a:sym typeface="Arial"/>
            </a:endParaRPr>
          </a:p>
        </p:txBody>
      </p:sp>
      <p:sp>
        <p:nvSpPr>
          <p:cNvPr id="434" name="Google Shape;434;p32"/>
          <p:cNvSpPr/>
          <p:nvPr/>
        </p:nvSpPr>
        <p:spPr>
          <a:xfrm>
            <a:off x="2216577" y="1669250"/>
            <a:ext cx="285335"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Ottawa</a:t>
            </a:r>
            <a:endParaRPr sz="1800">
              <a:solidFill>
                <a:srgbClr val="000000"/>
              </a:solidFill>
              <a:latin typeface="Arial"/>
              <a:ea typeface="Arial"/>
              <a:cs typeface="Arial"/>
              <a:sym typeface="Arial"/>
            </a:endParaRPr>
          </a:p>
        </p:txBody>
      </p:sp>
      <p:sp>
        <p:nvSpPr>
          <p:cNvPr id="435" name="Google Shape;435;p32"/>
          <p:cNvSpPr/>
          <p:nvPr/>
        </p:nvSpPr>
        <p:spPr>
          <a:xfrm>
            <a:off x="2917612" y="1945319"/>
            <a:ext cx="158698"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Erie</a:t>
            </a:r>
            <a:endParaRPr sz="1800">
              <a:solidFill>
                <a:srgbClr val="000000"/>
              </a:solidFill>
              <a:latin typeface="Arial"/>
              <a:ea typeface="Arial"/>
              <a:cs typeface="Arial"/>
              <a:sym typeface="Arial"/>
            </a:endParaRPr>
          </a:p>
        </p:txBody>
      </p:sp>
      <p:sp>
        <p:nvSpPr>
          <p:cNvPr id="436" name="Google Shape;436;p32"/>
          <p:cNvSpPr/>
          <p:nvPr/>
        </p:nvSpPr>
        <p:spPr>
          <a:xfrm>
            <a:off x="1159185" y="1514214"/>
            <a:ext cx="248466"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Fulton</a:t>
            </a:r>
            <a:endParaRPr sz="1800">
              <a:solidFill>
                <a:srgbClr val="000000"/>
              </a:solidFill>
              <a:latin typeface="Arial"/>
              <a:ea typeface="Arial"/>
              <a:cs typeface="Arial"/>
              <a:sym typeface="Arial"/>
            </a:endParaRPr>
          </a:p>
        </p:txBody>
      </p:sp>
      <p:sp>
        <p:nvSpPr>
          <p:cNvPr id="437" name="Google Shape;437;p32"/>
          <p:cNvSpPr/>
          <p:nvPr/>
        </p:nvSpPr>
        <p:spPr>
          <a:xfrm>
            <a:off x="639250" y="1611274"/>
            <a:ext cx="331822"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Williams</a:t>
            </a:r>
            <a:endParaRPr sz="1800">
              <a:solidFill>
                <a:srgbClr val="000000"/>
              </a:solidFill>
              <a:latin typeface="Arial"/>
              <a:ea typeface="Arial"/>
              <a:cs typeface="Arial"/>
              <a:sym typeface="Arial"/>
            </a:endParaRPr>
          </a:p>
        </p:txBody>
      </p:sp>
      <p:sp>
        <p:nvSpPr>
          <p:cNvPr id="438" name="Google Shape;438;p32"/>
          <p:cNvSpPr/>
          <p:nvPr/>
        </p:nvSpPr>
        <p:spPr>
          <a:xfrm>
            <a:off x="4896574" y="1950842"/>
            <a:ext cx="347852"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Trumbull</a:t>
            </a:r>
            <a:endParaRPr sz="1800">
              <a:solidFill>
                <a:srgbClr val="000000"/>
              </a:solidFill>
              <a:latin typeface="Arial"/>
              <a:ea typeface="Arial"/>
              <a:cs typeface="Arial"/>
              <a:sym typeface="Arial"/>
            </a:endParaRPr>
          </a:p>
        </p:txBody>
      </p:sp>
      <p:sp>
        <p:nvSpPr>
          <p:cNvPr id="439" name="Google Shape;439;p32"/>
          <p:cNvSpPr/>
          <p:nvPr/>
        </p:nvSpPr>
        <p:spPr>
          <a:xfrm>
            <a:off x="2248709" y="1950842"/>
            <a:ext cx="392736"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Sandusky</a:t>
            </a:r>
            <a:endParaRPr sz="1800">
              <a:solidFill>
                <a:srgbClr val="000000"/>
              </a:solidFill>
              <a:latin typeface="Arial"/>
              <a:ea typeface="Arial"/>
              <a:cs typeface="Arial"/>
              <a:sym typeface="Arial"/>
            </a:endParaRPr>
          </a:p>
        </p:txBody>
      </p:sp>
      <p:sp>
        <p:nvSpPr>
          <p:cNvPr id="440" name="Google Shape;440;p32"/>
          <p:cNvSpPr/>
          <p:nvPr/>
        </p:nvSpPr>
        <p:spPr>
          <a:xfrm>
            <a:off x="2885481" y="2237954"/>
            <a:ext cx="243656"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Huron</a:t>
            </a:r>
            <a:endParaRPr sz="1800">
              <a:solidFill>
                <a:srgbClr val="000000"/>
              </a:solidFill>
              <a:latin typeface="Arial"/>
              <a:ea typeface="Arial"/>
              <a:cs typeface="Arial"/>
              <a:sym typeface="Arial"/>
            </a:endParaRPr>
          </a:p>
        </p:txBody>
      </p:sp>
      <p:sp>
        <p:nvSpPr>
          <p:cNvPr id="441" name="Google Shape;441;p32"/>
          <p:cNvSpPr/>
          <p:nvPr/>
        </p:nvSpPr>
        <p:spPr>
          <a:xfrm>
            <a:off x="2239946" y="2265561"/>
            <a:ext cx="312586"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Seneca</a:t>
            </a:r>
            <a:endParaRPr sz="1800">
              <a:solidFill>
                <a:srgbClr val="000000"/>
              </a:solidFill>
              <a:latin typeface="Arial"/>
              <a:ea typeface="Arial"/>
              <a:cs typeface="Arial"/>
              <a:sym typeface="Arial"/>
            </a:endParaRPr>
          </a:p>
        </p:txBody>
      </p:sp>
      <p:sp>
        <p:nvSpPr>
          <p:cNvPr id="442" name="Google Shape;442;p32"/>
          <p:cNvSpPr/>
          <p:nvPr/>
        </p:nvSpPr>
        <p:spPr>
          <a:xfrm>
            <a:off x="583752" y="2251758"/>
            <a:ext cx="346249"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Paulding</a:t>
            </a:r>
            <a:endParaRPr sz="1800">
              <a:solidFill>
                <a:srgbClr val="000000"/>
              </a:solidFill>
              <a:latin typeface="Arial"/>
              <a:ea typeface="Arial"/>
              <a:cs typeface="Arial"/>
              <a:sym typeface="Arial"/>
            </a:endParaRPr>
          </a:p>
        </p:txBody>
      </p:sp>
      <p:sp>
        <p:nvSpPr>
          <p:cNvPr id="443" name="Google Shape;443;p32"/>
          <p:cNvSpPr/>
          <p:nvPr/>
        </p:nvSpPr>
        <p:spPr>
          <a:xfrm>
            <a:off x="1118290" y="2420162"/>
            <a:ext cx="309380"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Putnam</a:t>
            </a:r>
            <a:endParaRPr sz="1800">
              <a:solidFill>
                <a:srgbClr val="000000"/>
              </a:solidFill>
              <a:latin typeface="Arial"/>
              <a:ea typeface="Arial"/>
              <a:cs typeface="Arial"/>
              <a:sym typeface="Arial"/>
            </a:endParaRPr>
          </a:p>
        </p:txBody>
      </p:sp>
      <p:sp>
        <p:nvSpPr>
          <p:cNvPr id="444" name="Google Shape;444;p32"/>
          <p:cNvSpPr/>
          <p:nvPr/>
        </p:nvSpPr>
        <p:spPr>
          <a:xfrm>
            <a:off x="1629462" y="2398075"/>
            <a:ext cx="347852"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Hancock</a:t>
            </a:r>
            <a:endParaRPr sz="1800">
              <a:solidFill>
                <a:srgbClr val="000000"/>
              </a:solidFill>
              <a:latin typeface="Arial"/>
              <a:ea typeface="Arial"/>
              <a:cs typeface="Arial"/>
              <a:sym typeface="Arial"/>
            </a:endParaRPr>
          </a:p>
        </p:txBody>
      </p:sp>
      <p:sp>
        <p:nvSpPr>
          <p:cNvPr id="445" name="Google Shape;445;p32"/>
          <p:cNvSpPr/>
          <p:nvPr/>
        </p:nvSpPr>
        <p:spPr>
          <a:xfrm>
            <a:off x="4918480" y="2406358"/>
            <a:ext cx="392736"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Mahoning</a:t>
            </a:r>
            <a:endParaRPr sz="1800">
              <a:solidFill>
                <a:srgbClr val="000000"/>
              </a:solidFill>
              <a:latin typeface="Arial"/>
              <a:ea typeface="Arial"/>
              <a:cs typeface="Arial"/>
              <a:sym typeface="Arial"/>
            </a:endParaRPr>
          </a:p>
        </p:txBody>
      </p:sp>
      <p:sp>
        <p:nvSpPr>
          <p:cNvPr id="446" name="Google Shape;446;p32"/>
          <p:cNvSpPr/>
          <p:nvPr/>
        </p:nvSpPr>
        <p:spPr>
          <a:xfrm>
            <a:off x="2450256" y="2632735"/>
            <a:ext cx="363882"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Crawford</a:t>
            </a:r>
            <a:endParaRPr sz="1800">
              <a:solidFill>
                <a:srgbClr val="000000"/>
              </a:solidFill>
              <a:latin typeface="Arial"/>
              <a:ea typeface="Arial"/>
              <a:cs typeface="Arial"/>
              <a:sym typeface="Arial"/>
            </a:endParaRPr>
          </a:p>
        </p:txBody>
      </p:sp>
      <p:sp>
        <p:nvSpPr>
          <p:cNvPr id="447" name="Google Shape;447;p32"/>
          <p:cNvSpPr/>
          <p:nvPr/>
        </p:nvSpPr>
        <p:spPr>
          <a:xfrm>
            <a:off x="2036938" y="2641017"/>
            <a:ext cx="354264"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Wyandot</a:t>
            </a:r>
            <a:endParaRPr sz="1800">
              <a:solidFill>
                <a:srgbClr val="000000"/>
              </a:solidFill>
              <a:latin typeface="Arial"/>
              <a:ea typeface="Arial"/>
              <a:cs typeface="Arial"/>
              <a:sym typeface="Arial"/>
            </a:endParaRPr>
          </a:p>
        </p:txBody>
      </p:sp>
      <p:sp>
        <p:nvSpPr>
          <p:cNvPr id="448" name="Google Shape;448;p32"/>
          <p:cNvSpPr/>
          <p:nvPr/>
        </p:nvSpPr>
        <p:spPr>
          <a:xfrm>
            <a:off x="3663921" y="2679667"/>
            <a:ext cx="288541"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Wayne</a:t>
            </a:r>
            <a:endParaRPr sz="1800">
              <a:solidFill>
                <a:srgbClr val="000000"/>
              </a:solidFill>
              <a:latin typeface="Arial"/>
              <a:ea typeface="Arial"/>
              <a:cs typeface="Arial"/>
              <a:sym typeface="Arial"/>
            </a:endParaRPr>
          </a:p>
        </p:txBody>
      </p:sp>
      <p:sp>
        <p:nvSpPr>
          <p:cNvPr id="449" name="Google Shape;449;p32"/>
          <p:cNvSpPr/>
          <p:nvPr/>
        </p:nvSpPr>
        <p:spPr>
          <a:xfrm>
            <a:off x="4281707" y="2712795"/>
            <a:ext cx="209994"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Stark</a:t>
            </a:r>
            <a:endParaRPr sz="1800">
              <a:solidFill>
                <a:srgbClr val="000000"/>
              </a:solidFill>
              <a:latin typeface="Arial"/>
              <a:ea typeface="Arial"/>
              <a:cs typeface="Arial"/>
              <a:sym typeface="Arial"/>
            </a:endParaRPr>
          </a:p>
        </p:txBody>
      </p:sp>
      <p:sp>
        <p:nvSpPr>
          <p:cNvPr id="450" name="Google Shape;450;p32"/>
          <p:cNvSpPr/>
          <p:nvPr/>
        </p:nvSpPr>
        <p:spPr>
          <a:xfrm>
            <a:off x="4597172" y="3044080"/>
            <a:ext cx="262892"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Carroll</a:t>
            </a:r>
            <a:endParaRPr sz="1800">
              <a:solidFill>
                <a:srgbClr val="000000"/>
              </a:solidFill>
              <a:latin typeface="Arial"/>
              <a:ea typeface="Arial"/>
              <a:cs typeface="Arial"/>
              <a:sym typeface="Arial"/>
            </a:endParaRPr>
          </a:p>
        </p:txBody>
      </p:sp>
      <p:sp>
        <p:nvSpPr>
          <p:cNvPr id="451" name="Google Shape;451;p32"/>
          <p:cNvSpPr/>
          <p:nvPr/>
        </p:nvSpPr>
        <p:spPr>
          <a:xfrm>
            <a:off x="557464" y="3082730"/>
            <a:ext cx="280526"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Mercer</a:t>
            </a:r>
            <a:endParaRPr sz="1800">
              <a:solidFill>
                <a:srgbClr val="000000"/>
              </a:solidFill>
              <a:latin typeface="Arial"/>
              <a:ea typeface="Arial"/>
              <a:cs typeface="Arial"/>
              <a:sym typeface="Arial"/>
            </a:endParaRPr>
          </a:p>
        </p:txBody>
      </p:sp>
      <p:sp>
        <p:nvSpPr>
          <p:cNvPr id="452" name="Google Shape;452;p32"/>
          <p:cNvSpPr/>
          <p:nvPr/>
        </p:nvSpPr>
        <p:spPr>
          <a:xfrm>
            <a:off x="2222419" y="3049601"/>
            <a:ext cx="274114"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Marion</a:t>
            </a:r>
            <a:endParaRPr sz="1800">
              <a:solidFill>
                <a:srgbClr val="000000"/>
              </a:solidFill>
              <a:latin typeface="Arial"/>
              <a:ea typeface="Arial"/>
              <a:cs typeface="Arial"/>
              <a:sym typeface="Arial"/>
            </a:endParaRPr>
          </a:p>
        </p:txBody>
      </p:sp>
      <p:sp>
        <p:nvSpPr>
          <p:cNvPr id="453" name="Google Shape;453;p32"/>
          <p:cNvSpPr/>
          <p:nvPr/>
        </p:nvSpPr>
        <p:spPr>
          <a:xfrm>
            <a:off x="3627408" y="3060644"/>
            <a:ext cx="302968"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Holmes</a:t>
            </a:r>
            <a:endParaRPr sz="1800">
              <a:solidFill>
                <a:srgbClr val="000000"/>
              </a:solidFill>
              <a:latin typeface="Arial"/>
              <a:ea typeface="Arial"/>
              <a:cs typeface="Arial"/>
              <a:sym typeface="Arial"/>
            </a:endParaRPr>
          </a:p>
        </p:txBody>
      </p:sp>
      <p:sp>
        <p:nvSpPr>
          <p:cNvPr id="454" name="Google Shape;454;p32"/>
          <p:cNvSpPr/>
          <p:nvPr/>
        </p:nvSpPr>
        <p:spPr>
          <a:xfrm>
            <a:off x="3087028" y="3298064"/>
            <a:ext cx="203582"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Knox</a:t>
            </a:r>
            <a:endParaRPr sz="1800">
              <a:solidFill>
                <a:srgbClr val="000000"/>
              </a:solidFill>
              <a:latin typeface="Arial"/>
              <a:ea typeface="Arial"/>
              <a:cs typeface="Arial"/>
              <a:sym typeface="Arial"/>
            </a:endParaRPr>
          </a:p>
        </p:txBody>
      </p:sp>
      <p:sp>
        <p:nvSpPr>
          <p:cNvPr id="455" name="Google Shape;455;p32"/>
          <p:cNvSpPr/>
          <p:nvPr/>
        </p:nvSpPr>
        <p:spPr>
          <a:xfrm>
            <a:off x="1565200" y="3322911"/>
            <a:ext cx="248466"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Logan</a:t>
            </a:r>
            <a:endParaRPr sz="1800">
              <a:solidFill>
                <a:srgbClr val="000000"/>
              </a:solidFill>
              <a:latin typeface="Arial"/>
              <a:ea typeface="Arial"/>
              <a:cs typeface="Arial"/>
              <a:sym typeface="Arial"/>
            </a:endParaRPr>
          </a:p>
        </p:txBody>
      </p:sp>
      <p:sp>
        <p:nvSpPr>
          <p:cNvPr id="456" name="Google Shape;456;p32"/>
          <p:cNvSpPr/>
          <p:nvPr/>
        </p:nvSpPr>
        <p:spPr>
          <a:xfrm>
            <a:off x="1033582" y="3407112"/>
            <a:ext cx="272510"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Shelby</a:t>
            </a:r>
            <a:endParaRPr sz="1800">
              <a:solidFill>
                <a:srgbClr val="000000"/>
              </a:solidFill>
              <a:latin typeface="Arial"/>
              <a:ea typeface="Arial"/>
              <a:cs typeface="Arial"/>
              <a:sym typeface="Arial"/>
            </a:endParaRPr>
          </a:p>
        </p:txBody>
      </p:sp>
      <p:sp>
        <p:nvSpPr>
          <p:cNvPr id="457" name="Google Shape;457;p32"/>
          <p:cNvSpPr/>
          <p:nvPr/>
        </p:nvSpPr>
        <p:spPr>
          <a:xfrm>
            <a:off x="2365547" y="3431352"/>
            <a:ext cx="376706"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Delaware</a:t>
            </a:r>
            <a:endParaRPr sz="1800">
              <a:solidFill>
                <a:srgbClr val="000000"/>
              </a:solidFill>
              <a:latin typeface="Arial"/>
              <a:ea typeface="Arial"/>
              <a:cs typeface="Arial"/>
              <a:sym typeface="Arial"/>
            </a:endParaRPr>
          </a:p>
        </p:txBody>
      </p:sp>
      <p:sp>
        <p:nvSpPr>
          <p:cNvPr id="458" name="Google Shape;458;p32"/>
          <p:cNvSpPr/>
          <p:nvPr/>
        </p:nvSpPr>
        <p:spPr>
          <a:xfrm>
            <a:off x="4576725" y="3436100"/>
            <a:ext cx="338234"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Harrison</a:t>
            </a:r>
            <a:endParaRPr sz="1800">
              <a:solidFill>
                <a:srgbClr val="000000"/>
              </a:solidFill>
              <a:latin typeface="Arial"/>
              <a:ea typeface="Arial"/>
              <a:cs typeface="Arial"/>
              <a:sym typeface="Arial"/>
            </a:endParaRPr>
          </a:p>
        </p:txBody>
      </p:sp>
      <p:sp>
        <p:nvSpPr>
          <p:cNvPr id="459" name="Google Shape;459;p32"/>
          <p:cNvSpPr/>
          <p:nvPr/>
        </p:nvSpPr>
        <p:spPr>
          <a:xfrm>
            <a:off x="566226" y="3629349"/>
            <a:ext cx="238848"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Darke</a:t>
            </a:r>
            <a:endParaRPr sz="1800">
              <a:solidFill>
                <a:srgbClr val="000000"/>
              </a:solidFill>
              <a:latin typeface="Arial"/>
              <a:ea typeface="Arial"/>
              <a:cs typeface="Arial"/>
              <a:sym typeface="Arial"/>
            </a:endParaRPr>
          </a:p>
        </p:txBody>
      </p:sp>
      <p:sp>
        <p:nvSpPr>
          <p:cNvPr id="460" name="Google Shape;460;p32"/>
          <p:cNvSpPr/>
          <p:nvPr/>
        </p:nvSpPr>
        <p:spPr>
          <a:xfrm>
            <a:off x="2964347" y="3753581"/>
            <a:ext cx="277320"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Licking</a:t>
            </a:r>
            <a:endParaRPr sz="1800">
              <a:solidFill>
                <a:srgbClr val="000000"/>
              </a:solidFill>
              <a:latin typeface="Arial"/>
              <a:ea typeface="Arial"/>
              <a:cs typeface="Arial"/>
              <a:sym typeface="Arial"/>
            </a:endParaRPr>
          </a:p>
        </p:txBody>
      </p:sp>
      <p:sp>
        <p:nvSpPr>
          <p:cNvPr id="461" name="Google Shape;461;p32"/>
          <p:cNvSpPr/>
          <p:nvPr/>
        </p:nvSpPr>
        <p:spPr>
          <a:xfrm>
            <a:off x="1445441" y="3632109"/>
            <a:ext cx="456856"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Champaign</a:t>
            </a:r>
            <a:endParaRPr sz="1800">
              <a:solidFill>
                <a:srgbClr val="000000"/>
              </a:solidFill>
              <a:latin typeface="Arial"/>
              <a:ea typeface="Arial"/>
              <a:cs typeface="Arial"/>
              <a:sym typeface="Arial"/>
            </a:endParaRPr>
          </a:p>
        </p:txBody>
      </p:sp>
      <p:sp>
        <p:nvSpPr>
          <p:cNvPr id="462" name="Google Shape;462;p32"/>
          <p:cNvSpPr/>
          <p:nvPr/>
        </p:nvSpPr>
        <p:spPr>
          <a:xfrm>
            <a:off x="4057210" y="3808795"/>
            <a:ext cx="389530"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Guernsey</a:t>
            </a:r>
            <a:endParaRPr sz="1800">
              <a:solidFill>
                <a:srgbClr val="000000"/>
              </a:solidFill>
              <a:latin typeface="Arial"/>
              <a:ea typeface="Arial"/>
              <a:cs typeface="Arial"/>
              <a:sym typeface="Arial"/>
            </a:endParaRPr>
          </a:p>
        </p:txBody>
      </p:sp>
      <p:sp>
        <p:nvSpPr>
          <p:cNvPr id="463" name="Google Shape;463;p32"/>
          <p:cNvSpPr/>
          <p:nvPr/>
        </p:nvSpPr>
        <p:spPr>
          <a:xfrm>
            <a:off x="1021899" y="3783949"/>
            <a:ext cx="238848"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Miami</a:t>
            </a:r>
            <a:endParaRPr sz="1800">
              <a:solidFill>
                <a:srgbClr val="000000"/>
              </a:solidFill>
              <a:latin typeface="Arial"/>
              <a:ea typeface="Arial"/>
              <a:cs typeface="Arial"/>
              <a:sym typeface="Arial"/>
            </a:endParaRPr>
          </a:p>
        </p:txBody>
      </p:sp>
      <p:sp>
        <p:nvSpPr>
          <p:cNvPr id="464" name="Google Shape;464;p32"/>
          <p:cNvSpPr/>
          <p:nvPr/>
        </p:nvSpPr>
        <p:spPr>
          <a:xfrm>
            <a:off x="4702327" y="3830880"/>
            <a:ext cx="328616"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Belmont</a:t>
            </a:r>
            <a:endParaRPr sz="1800">
              <a:solidFill>
                <a:srgbClr val="000000"/>
              </a:solidFill>
              <a:latin typeface="Arial"/>
              <a:ea typeface="Arial"/>
              <a:cs typeface="Arial"/>
              <a:sym typeface="Arial"/>
            </a:endParaRPr>
          </a:p>
        </p:txBody>
      </p:sp>
      <p:sp>
        <p:nvSpPr>
          <p:cNvPr id="465" name="Google Shape;465;p32"/>
          <p:cNvSpPr/>
          <p:nvPr/>
        </p:nvSpPr>
        <p:spPr>
          <a:xfrm>
            <a:off x="1538911" y="3963394"/>
            <a:ext cx="208390"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Clark</a:t>
            </a:r>
            <a:endParaRPr sz="1800">
              <a:solidFill>
                <a:srgbClr val="000000"/>
              </a:solidFill>
              <a:latin typeface="Arial"/>
              <a:ea typeface="Arial"/>
              <a:cs typeface="Arial"/>
              <a:sym typeface="Arial"/>
            </a:endParaRPr>
          </a:p>
        </p:txBody>
      </p:sp>
      <p:sp>
        <p:nvSpPr>
          <p:cNvPr id="466" name="Google Shape;466;p32"/>
          <p:cNvSpPr/>
          <p:nvPr/>
        </p:nvSpPr>
        <p:spPr>
          <a:xfrm>
            <a:off x="4202841" y="4187011"/>
            <a:ext cx="232436"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Noble</a:t>
            </a:r>
            <a:endParaRPr sz="1800">
              <a:solidFill>
                <a:srgbClr val="000000"/>
              </a:solidFill>
              <a:latin typeface="Arial"/>
              <a:ea typeface="Arial"/>
              <a:cs typeface="Arial"/>
              <a:sym typeface="Arial"/>
            </a:endParaRPr>
          </a:p>
        </p:txBody>
      </p:sp>
      <p:sp>
        <p:nvSpPr>
          <p:cNvPr id="467" name="Google Shape;467;p32"/>
          <p:cNvSpPr/>
          <p:nvPr/>
        </p:nvSpPr>
        <p:spPr>
          <a:xfrm>
            <a:off x="2844587" y="4217379"/>
            <a:ext cx="317395"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Fairfield</a:t>
            </a:r>
            <a:endParaRPr sz="1800">
              <a:solidFill>
                <a:srgbClr val="000000"/>
              </a:solidFill>
              <a:latin typeface="Arial"/>
              <a:ea typeface="Arial"/>
              <a:cs typeface="Arial"/>
              <a:sym typeface="Arial"/>
            </a:endParaRPr>
          </a:p>
        </p:txBody>
      </p:sp>
      <p:sp>
        <p:nvSpPr>
          <p:cNvPr id="468" name="Google Shape;468;p32"/>
          <p:cNvSpPr/>
          <p:nvPr/>
        </p:nvSpPr>
        <p:spPr>
          <a:xfrm>
            <a:off x="534096" y="4209097"/>
            <a:ext cx="258084"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Preble</a:t>
            </a:r>
            <a:endParaRPr sz="1800">
              <a:solidFill>
                <a:srgbClr val="000000"/>
              </a:solidFill>
              <a:latin typeface="Arial"/>
              <a:ea typeface="Arial"/>
              <a:cs typeface="Arial"/>
              <a:sym typeface="Arial"/>
            </a:endParaRPr>
          </a:p>
        </p:txBody>
      </p:sp>
      <p:sp>
        <p:nvSpPr>
          <p:cNvPr id="469" name="Google Shape;469;p32"/>
          <p:cNvSpPr/>
          <p:nvPr/>
        </p:nvSpPr>
        <p:spPr>
          <a:xfrm>
            <a:off x="4623462" y="4228422"/>
            <a:ext cx="304571"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Monroe</a:t>
            </a:r>
            <a:endParaRPr sz="1800">
              <a:solidFill>
                <a:srgbClr val="000000"/>
              </a:solidFill>
              <a:latin typeface="Arial"/>
              <a:ea typeface="Arial"/>
              <a:cs typeface="Arial"/>
              <a:sym typeface="Arial"/>
            </a:endParaRPr>
          </a:p>
        </p:txBody>
      </p:sp>
      <p:sp>
        <p:nvSpPr>
          <p:cNvPr id="470" name="Google Shape;470;p32"/>
          <p:cNvSpPr/>
          <p:nvPr/>
        </p:nvSpPr>
        <p:spPr>
          <a:xfrm>
            <a:off x="1396027" y="4289130"/>
            <a:ext cx="309380"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Greene</a:t>
            </a:r>
            <a:endParaRPr sz="1800">
              <a:solidFill>
                <a:srgbClr val="000000"/>
              </a:solidFill>
              <a:latin typeface="Arial"/>
              <a:ea typeface="Arial"/>
              <a:cs typeface="Arial"/>
              <a:sym typeface="Arial"/>
            </a:endParaRPr>
          </a:p>
        </p:txBody>
      </p:sp>
      <p:sp>
        <p:nvSpPr>
          <p:cNvPr id="471" name="Google Shape;471;p32"/>
          <p:cNvSpPr/>
          <p:nvPr/>
        </p:nvSpPr>
        <p:spPr>
          <a:xfrm>
            <a:off x="3002320" y="4614921"/>
            <a:ext cx="322204"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Hocking</a:t>
            </a:r>
            <a:endParaRPr sz="1800">
              <a:solidFill>
                <a:srgbClr val="000000"/>
              </a:solidFill>
              <a:latin typeface="Arial"/>
              <a:ea typeface="Arial"/>
              <a:cs typeface="Arial"/>
              <a:sym typeface="Arial"/>
            </a:endParaRPr>
          </a:p>
        </p:txBody>
      </p:sp>
      <p:sp>
        <p:nvSpPr>
          <p:cNvPr id="472" name="Google Shape;472;p32"/>
          <p:cNvSpPr/>
          <p:nvPr/>
        </p:nvSpPr>
        <p:spPr>
          <a:xfrm>
            <a:off x="604199" y="4628724"/>
            <a:ext cx="234038"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Butler</a:t>
            </a:r>
            <a:endParaRPr sz="1800">
              <a:solidFill>
                <a:srgbClr val="000000"/>
              </a:solidFill>
              <a:latin typeface="Arial"/>
              <a:ea typeface="Arial"/>
              <a:cs typeface="Arial"/>
              <a:sym typeface="Arial"/>
            </a:endParaRPr>
          </a:p>
        </p:txBody>
      </p:sp>
      <p:sp>
        <p:nvSpPr>
          <p:cNvPr id="473" name="Google Shape;473;p32"/>
          <p:cNvSpPr/>
          <p:nvPr/>
        </p:nvSpPr>
        <p:spPr>
          <a:xfrm>
            <a:off x="1055491" y="4692221"/>
            <a:ext cx="294953"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Warren</a:t>
            </a:r>
            <a:endParaRPr sz="1800">
              <a:solidFill>
                <a:srgbClr val="000000"/>
              </a:solidFill>
              <a:latin typeface="Arial"/>
              <a:ea typeface="Arial"/>
              <a:cs typeface="Arial"/>
              <a:sym typeface="Arial"/>
            </a:endParaRPr>
          </a:p>
        </p:txBody>
      </p:sp>
      <p:sp>
        <p:nvSpPr>
          <p:cNvPr id="474" name="Google Shape;474;p32"/>
          <p:cNvSpPr/>
          <p:nvPr/>
        </p:nvSpPr>
        <p:spPr>
          <a:xfrm>
            <a:off x="981450" y="5201569"/>
            <a:ext cx="363882"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Clermont</a:t>
            </a:r>
            <a:endParaRPr sz="1800">
              <a:solidFill>
                <a:srgbClr val="000000"/>
              </a:solidFill>
              <a:latin typeface="Arial"/>
              <a:ea typeface="Arial"/>
              <a:cs typeface="Arial"/>
              <a:sym typeface="Arial"/>
            </a:endParaRPr>
          </a:p>
        </p:txBody>
      </p:sp>
      <p:sp>
        <p:nvSpPr>
          <p:cNvPr id="475" name="Google Shape;475;p32"/>
          <p:cNvSpPr/>
          <p:nvPr/>
        </p:nvSpPr>
        <p:spPr>
          <a:xfrm>
            <a:off x="1389941" y="5404481"/>
            <a:ext cx="253274"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Brown</a:t>
            </a:r>
            <a:endParaRPr sz="1800">
              <a:solidFill>
                <a:srgbClr val="000000"/>
              </a:solidFill>
              <a:latin typeface="Arial"/>
              <a:ea typeface="Arial"/>
              <a:cs typeface="Arial"/>
              <a:sym typeface="Arial"/>
            </a:endParaRPr>
          </a:p>
        </p:txBody>
      </p:sp>
      <p:sp>
        <p:nvSpPr>
          <p:cNvPr id="476" name="Google Shape;476;p32"/>
          <p:cNvSpPr/>
          <p:nvPr/>
        </p:nvSpPr>
        <p:spPr>
          <a:xfrm>
            <a:off x="2853350" y="5249882"/>
            <a:ext cx="328616"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Jackson</a:t>
            </a:r>
            <a:endParaRPr sz="1800">
              <a:solidFill>
                <a:srgbClr val="000000"/>
              </a:solidFill>
              <a:latin typeface="Arial"/>
              <a:ea typeface="Arial"/>
              <a:cs typeface="Arial"/>
              <a:sym typeface="Arial"/>
            </a:endParaRPr>
          </a:p>
        </p:txBody>
      </p:sp>
      <p:sp>
        <p:nvSpPr>
          <p:cNvPr id="477" name="Google Shape;477;p32"/>
          <p:cNvSpPr/>
          <p:nvPr/>
        </p:nvSpPr>
        <p:spPr>
          <a:xfrm>
            <a:off x="2359705" y="5202950"/>
            <a:ext cx="173124"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Pike</a:t>
            </a:r>
            <a:endParaRPr sz="1800">
              <a:solidFill>
                <a:srgbClr val="000000"/>
              </a:solidFill>
              <a:latin typeface="Arial"/>
              <a:ea typeface="Arial"/>
              <a:cs typeface="Arial"/>
              <a:sym typeface="Arial"/>
            </a:endParaRPr>
          </a:p>
        </p:txBody>
      </p:sp>
      <p:sp>
        <p:nvSpPr>
          <p:cNvPr id="478" name="Google Shape;478;p32"/>
          <p:cNvSpPr/>
          <p:nvPr/>
        </p:nvSpPr>
        <p:spPr>
          <a:xfrm>
            <a:off x="1851455" y="5512149"/>
            <a:ext cx="278923"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Adams</a:t>
            </a:r>
            <a:endParaRPr sz="1800">
              <a:solidFill>
                <a:srgbClr val="000000"/>
              </a:solidFill>
              <a:latin typeface="Arial"/>
              <a:ea typeface="Arial"/>
              <a:cs typeface="Arial"/>
              <a:sym typeface="Arial"/>
            </a:endParaRPr>
          </a:p>
        </p:txBody>
      </p:sp>
      <p:sp>
        <p:nvSpPr>
          <p:cNvPr id="479" name="Google Shape;479;p32"/>
          <p:cNvSpPr/>
          <p:nvPr/>
        </p:nvSpPr>
        <p:spPr>
          <a:xfrm>
            <a:off x="2843599" y="5835902"/>
            <a:ext cx="387927"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Lawrence</a:t>
            </a:r>
            <a:endParaRPr sz="1800">
              <a:solidFill>
                <a:srgbClr val="000000"/>
              </a:solidFill>
              <a:latin typeface="Arial"/>
              <a:ea typeface="Arial"/>
              <a:cs typeface="Arial"/>
              <a:sym typeface="Arial"/>
            </a:endParaRPr>
          </a:p>
        </p:txBody>
      </p:sp>
      <p:sp>
        <p:nvSpPr>
          <p:cNvPr id="480" name="Google Shape;480;p32"/>
          <p:cNvSpPr/>
          <p:nvPr/>
        </p:nvSpPr>
        <p:spPr>
          <a:xfrm>
            <a:off x="1889146" y="3193158"/>
            <a:ext cx="432305" cy="576988"/>
          </a:xfrm>
          <a:custGeom>
            <a:avLst/>
            <a:gdLst/>
            <a:ahLst/>
            <a:cxnLst/>
            <a:rect l="l" t="t" r="r" b="b"/>
            <a:pathLst>
              <a:path w="296" h="418" extrusionOk="0">
                <a:moveTo>
                  <a:pt x="212" y="412"/>
                </a:moveTo>
                <a:lnTo>
                  <a:pt x="268" y="414"/>
                </a:lnTo>
                <a:lnTo>
                  <a:pt x="296" y="418"/>
                </a:lnTo>
                <a:lnTo>
                  <a:pt x="296" y="380"/>
                </a:lnTo>
                <a:lnTo>
                  <a:pt x="294" y="274"/>
                </a:lnTo>
                <a:lnTo>
                  <a:pt x="236" y="272"/>
                </a:lnTo>
                <a:lnTo>
                  <a:pt x="238" y="146"/>
                </a:lnTo>
                <a:lnTo>
                  <a:pt x="236" y="130"/>
                </a:lnTo>
                <a:lnTo>
                  <a:pt x="238" y="66"/>
                </a:lnTo>
                <a:lnTo>
                  <a:pt x="238" y="0"/>
                </a:lnTo>
                <a:lnTo>
                  <a:pt x="106" y="2"/>
                </a:lnTo>
                <a:lnTo>
                  <a:pt x="26" y="2"/>
                </a:lnTo>
                <a:lnTo>
                  <a:pt x="0" y="288"/>
                </a:lnTo>
                <a:lnTo>
                  <a:pt x="44" y="292"/>
                </a:lnTo>
                <a:lnTo>
                  <a:pt x="36" y="396"/>
                </a:lnTo>
                <a:lnTo>
                  <a:pt x="36" y="410"/>
                </a:lnTo>
                <a:lnTo>
                  <a:pt x="136" y="410"/>
                </a:lnTo>
                <a:lnTo>
                  <a:pt x="212" y="412"/>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32"/>
          <p:cNvSpPr/>
          <p:nvPr/>
        </p:nvSpPr>
        <p:spPr>
          <a:xfrm>
            <a:off x="1940126" y="3400153"/>
            <a:ext cx="232436"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Union</a:t>
            </a:r>
            <a:endParaRPr sz="1800">
              <a:solidFill>
                <a:srgbClr val="000000"/>
              </a:solidFill>
              <a:latin typeface="Arial"/>
              <a:ea typeface="Arial"/>
              <a:cs typeface="Arial"/>
              <a:sym typeface="Arial"/>
            </a:endParaRPr>
          </a:p>
        </p:txBody>
      </p:sp>
      <p:sp>
        <p:nvSpPr>
          <p:cNvPr id="482" name="Google Shape;482;p32"/>
          <p:cNvSpPr/>
          <p:nvPr/>
        </p:nvSpPr>
        <p:spPr>
          <a:xfrm>
            <a:off x="4004215" y="1986730"/>
            <a:ext cx="330070" cy="632201"/>
          </a:xfrm>
          <a:custGeom>
            <a:avLst/>
            <a:gdLst/>
            <a:ahLst/>
            <a:cxnLst/>
            <a:rect l="l" t="t" r="r" b="b"/>
            <a:pathLst>
              <a:path w="226" h="458" extrusionOk="0">
                <a:moveTo>
                  <a:pt x="32" y="374"/>
                </a:moveTo>
                <a:lnTo>
                  <a:pt x="32" y="452"/>
                </a:lnTo>
                <a:lnTo>
                  <a:pt x="208" y="458"/>
                </a:lnTo>
                <a:lnTo>
                  <a:pt x="210" y="372"/>
                </a:lnTo>
                <a:lnTo>
                  <a:pt x="226" y="372"/>
                </a:lnTo>
                <a:lnTo>
                  <a:pt x="226" y="294"/>
                </a:lnTo>
                <a:lnTo>
                  <a:pt x="226" y="156"/>
                </a:lnTo>
                <a:lnTo>
                  <a:pt x="224" y="8"/>
                </a:lnTo>
                <a:lnTo>
                  <a:pt x="224" y="0"/>
                </a:lnTo>
                <a:lnTo>
                  <a:pt x="94" y="0"/>
                </a:lnTo>
                <a:lnTo>
                  <a:pt x="74" y="0"/>
                </a:lnTo>
                <a:lnTo>
                  <a:pt x="74" y="20"/>
                </a:lnTo>
                <a:lnTo>
                  <a:pt x="80" y="38"/>
                </a:lnTo>
                <a:lnTo>
                  <a:pt x="98" y="72"/>
                </a:lnTo>
                <a:lnTo>
                  <a:pt x="96" y="74"/>
                </a:lnTo>
                <a:lnTo>
                  <a:pt x="70" y="76"/>
                </a:lnTo>
                <a:lnTo>
                  <a:pt x="36" y="76"/>
                </a:lnTo>
                <a:lnTo>
                  <a:pt x="30" y="76"/>
                </a:lnTo>
                <a:lnTo>
                  <a:pt x="2" y="76"/>
                </a:lnTo>
                <a:lnTo>
                  <a:pt x="0" y="374"/>
                </a:lnTo>
                <a:lnTo>
                  <a:pt x="32" y="374"/>
                </a:lnTo>
                <a:close/>
              </a:path>
            </a:pathLst>
          </a:custGeom>
          <a:solidFill>
            <a:srgbClr val="E09A4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32"/>
          <p:cNvSpPr/>
          <p:nvPr/>
        </p:nvSpPr>
        <p:spPr>
          <a:xfrm>
            <a:off x="3996125" y="2316925"/>
            <a:ext cx="304571"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Summit</a:t>
            </a:r>
            <a:endParaRPr sz="1800">
              <a:solidFill>
                <a:srgbClr val="000000"/>
              </a:solidFill>
              <a:latin typeface="Arial"/>
              <a:ea typeface="Arial"/>
              <a:cs typeface="Arial"/>
              <a:sym typeface="Arial"/>
            </a:endParaRPr>
          </a:p>
        </p:txBody>
      </p:sp>
      <p:sp>
        <p:nvSpPr>
          <p:cNvPr id="484" name="Google Shape;484;p32"/>
          <p:cNvSpPr/>
          <p:nvPr/>
        </p:nvSpPr>
        <p:spPr>
          <a:xfrm>
            <a:off x="3539379" y="3441621"/>
            <a:ext cx="428002"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Coshocton</a:t>
            </a:r>
            <a:endParaRPr sz="1800">
              <a:solidFill>
                <a:srgbClr val="000000"/>
              </a:solidFill>
              <a:latin typeface="Arial"/>
              <a:ea typeface="Arial"/>
              <a:cs typeface="Arial"/>
              <a:sym typeface="Arial"/>
            </a:endParaRPr>
          </a:p>
        </p:txBody>
      </p:sp>
      <p:sp>
        <p:nvSpPr>
          <p:cNvPr id="485" name="Google Shape;485;p32"/>
          <p:cNvSpPr/>
          <p:nvPr/>
        </p:nvSpPr>
        <p:spPr>
          <a:xfrm>
            <a:off x="820352" y="4015847"/>
            <a:ext cx="496566" cy="496927"/>
          </a:xfrm>
          <a:custGeom>
            <a:avLst/>
            <a:gdLst/>
            <a:ahLst/>
            <a:cxnLst/>
            <a:rect l="l" t="t" r="r" b="b"/>
            <a:pathLst>
              <a:path w="340" h="360" extrusionOk="0">
                <a:moveTo>
                  <a:pt x="288" y="360"/>
                </a:moveTo>
                <a:lnTo>
                  <a:pt x="292" y="310"/>
                </a:lnTo>
                <a:lnTo>
                  <a:pt x="290" y="310"/>
                </a:lnTo>
                <a:lnTo>
                  <a:pt x="290" y="308"/>
                </a:lnTo>
                <a:lnTo>
                  <a:pt x="296" y="228"/>
                </a:lnTo>
                <a:lnTo>
                  <a:pt x="300" y="166"/>
                </a:lnTo>
                <a:lnTo>
                  <a:pt x="300" y="158"/>
                </a:lnTo>
                <a:lnTo>
                  <a:pt x="302" y="136"/>
                </a:lnTo>
                <a:lnTo>
                  <a:pt x="306" y="90"/>
                </a:lnTo>
                <a:lnTo>
                  <a:pt x="334" y="92"/>
                </a:lnTo>
                <a:lnTo>
                  <a:pt x="336" y="92"/>
                </a:lnTo>
                <a:lnTo>
                  <a:pt x="338" y="86"/>
                </a:lnTo>
                <a:lnTo>
                  <a:pt x="338" y="78"/>
                </a:lnTo>
                <a:lnTo>
                  <a:pt x="340" y="46"/>
                </a:lnTo>
                <a:lnTo>
                  <a:pt x="250" y="40"/>
                </a:lnTo>
                <a:lnTo>
                  <a:pt x="252" y="32"/>
                </a:lnTo>
                <a:lnTo>
                  <a:pt x="254" y="0"/>
                </a:lnTo>
                <a:lnTo>
                  <a:pt x="182" y="0"/>
                </a:lnTo>
                <a:lnTo>
                  <a:pt x="144" y="0"/>
                </a:lnTo>
                <a:lnTo>
                  <a:pt x="92" y="0"/>
                </a:lnTo>
                <a:lnTo>
                  <a:pt x="48" y="0"/>
                </a:lnTo>
                <a:lnTo>
                  <a:pt x="2" y="0"/>
                </a:lnTo>
                <a:lnTo>
                  <a:pt x="0" y="92"/>
                </a:lnTo>
                <a:lnTo>
                  <a:pt x="0" y="180"/>
                </a:lnTo>
                <a:lnTo>
                  <a:pt x="0" y="272"/>
                </a:lnTo>
                <a:lnTo>
                  <a:pt x="0" y="342"/>
                </a:lnTo>
                <a:lnTo>
                  <a:pt x="82" y="342"/>
                </a:lnTo>
                <a:lnTo>
                  <a:pt x="88" y="342"/>
                </a:lnTo>
                <a:lnTo>
                  <a:pt x="146" y="344"/>
                </a:lnTo>
                <a:lnTo>
                  <a:pt x="288" y="360"/>
                </a:lnTo>
                <a:close/>
              </a:path>
            </a:pathLst>
          </a:custGeom>
          <a:solidFill>
            <a:srgbClr val="75BD7E"/>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32"/>
          <p:cNvSpPr/>
          <p:nvPr/>
        </p:nvSpPr>
        <p:spPr>
          <a:xfrm rot="-1914234">
            <a:off x="836306" y="4227806"/>
            <a:ext cx="429605" cy="92333"/>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600">
                <a:solidFill>
                  <a:srgbClr val="000000"/>
                </a:solidFill>
                <a:latin typeface="Arial"/>
                <a:ea typeface="Arial"/>
                <a:cs typeface="Arial"/>
                <a:sym typeface="Arial"/>
              </a:rPr>
              <a:t>Montgomery</a:t>
            </a:r>
            <a:endParaRPr sz="1600">
              <a:solidFill>
                <a:srgbClr val="000000"/>
              </a:solidFill>
              <a:latin typeface="Arial"/>
              <a:ea typeface="Arial"/>
              <a:cs typeface="Arial"/>
              <a:sym typeface="Arial"/>
            </a:endParaRPr>
          </a:p>
        </p:txBody>
      </p:sp>
      <p:sp>
        <p:nvSpPr>
          <p:cNvPr id="487" name="Google Shape;487;p32"/>
          <p:cNvSpPr/>
          <p:nvPr/>
        </p:nvSpPr>
        <p:spPr>
          <a:xfrm>
            <a:off x="945953" y="2596846"/>
            <a:ext cx="587116" cy="394780"/>
          </a:xfrm>
          <a:custGeom>
            <a:avLst/>
            <a:gdLst/>
            <a:ahLst/>
            <a:cxnLst/>
            <a:rect l="l" t="t" r="r" b="b"/>
            <a:pathLst>
              <a:path w="402" h="286" extrusionOk="0">
                <a:moveTo>
                  <a:pt x="134" y="268"/>
                </a:moveTo>
                <a:lnTo>
                  <a:pt x="224" y="270"/>
                </a:lnTo>
                <a:lnTo>
                  <a:pt x="224" y="286"/>
                </a:lnTo>
                <a:lnTo>
                  <a:pt x="268" y="286"/>
                </a:lnTo>
                <a:lnTo>
                  <a:pt x="310" y="286"/>
                </a:lnTo>
                <a:lnTo>
                  <a:pt x="398" y="286"/>
                </a:lnTo>
                <a:lnTo>
                  <a:pt x="400" y="196"/>
                </a:lnTo>
                <a:lnTo>
                  <a:pt x="400" y="104"/>
                </a:lnTo>
                <a:lnTo>
                  <a:pt x="402" y="0"/>
                </a:lnTo>
                <a:lnTo>
                  <a:pt x="316" y="0"/>
                </a:lnTo>
                <a:lnTo>
                  <a:pt x="316" y="14"/>
                </a:lnTo>
                <a:lnTo>
                  <a:pt x="226" y="14"/>
                </a:lnTo>
                <a:lnTo>
                  <a:pt x="226" y="60"/>
                </a:lnTo>
                <a:lnTo>
                  <a:pt x="90" y="58"/>
                </a:lnTo>
                <a:lnTo>
                  <a:pt x="46" y="58"/>
                </a:lnTo>
                <a:lnTo>
                  <a:pt x="46" y="104"/>
                </a:lnTo>
                <a:lnTo>
                  <a:pt x="2" y="102"/>
                </a:lnTo>
                <a:lnTo>
                  <a:pt x="0" y="238"/>
                </a:lnTo>
                <a:lnTo>
                  <a:pt x="136" y="240"/>
                </a:lnTo>
                <a:lnTo>
                  <a:pt x="134" y="268"/>
                </a:lnTo>
                <a:close/>
              </a:path>
            </a:pathLst>
          </a:cu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32"/>
          <p:cNvSpPr/>
          <p:nvPr/>
        </p:nvSpPr>
        <p:spPr>
          <a:xfrm>
            <a:off x="1173790" y="2740403"/>
            <a:ext cx="197170"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Allen</a:t>
            </a:r>
            <a:endParaRPr sz="1800">
              <a:solidFill>
                <a:srgbClr val="000000"/>
              </a:solidFill>
              <a:latin typeface="Arial"/>
              <a:ea typeface="Arial"/>
              <a:cs typeface="Arial"/>
              <a:sym typeface="Arial"/>
            </a:endParaRPr>
          </a:p>
        </p:txBody>
      </p:sp>
      <p:sp>
        <p:nvSpPr>
          <p:cNvPr id="489" name="Google Shape;489;p32"/>
          <p:cNvSpPr/>
          <p:nvPr/>
        </p:nvSpPr>
        <p:spPr>
          <a:xfrm>
            <a:off x="2216577" y="3717691"/>
            <a:ext cx="575432" cy="499687"/>
          </a:xfrm>
          <a:custGeom>
            <a:avLst/>
            <a:gdLst/>
            <a:ahLst/>
            <a:cxnLst/>
            <a:rect l="l" t="t" r="r" b="b"/>
            <a:pathLst>
              <a:path w="394" h="362" extrusionOk="0">
                <a:moveTo>
                  <a:pt x="156" y="4"/>
                </a:moveTo>
                <a:lnTo>
                  <a:pt x="76" y="0"/>
                </a:lnTo>
                <a:lnTo>
                  <a:pt x="76" y="38"/>
                </a:lnTo>
                <a:lnTo>
                  <a:pt x="48" y="34"/>
                </a:lnTo>
                <a:lnTo>
                  <a:pt x="42" y="96"/>
                </a:lnTo>
                <a:lnTo>
                  <a:pt x="4" y="94"/>
                </a:lnTo>
                <a:lnTo>
                  <a:pt x="4" y="102"/>
                </a:lnTo>
                <a:lnTo>
                  <a:pt x="4" y="112"/>
                </a:lnTo>
                <a:lnTo>
                  <a:pt x="8" y="122"/>
                </a:lnTo>
                <a:lnTo>
                  <a:pt x="8" y="126"/>
                </a:lnTo>
                <a:lnTo>
                  <a:pt x="4" y="134"/>
                </a:lnTo>
                <a:lnTo>
                  <a:pt x="2" y="136"/>
                </a:lnTo>
                <a:lnTo>
                  <a:pt x="0" y="138"/>
                </a:lnTo>
                <a:lnTo>
                  <a:pt x="4" y="148"/>
                </a:lnTo>
                <a:lnTo>
                  <a:pt x="6" y="154"/>
                </a:lnTo>
                <a:lnTo>
                  <a:pt x="10" y="166"/>
                </a:lnTo>
                <a:lnTo>
                  <a:pt x="10" y="178"/>
                </a:lnTo>
                <a:lnTo>
                  <a:pt x="12" y="192"/>
                </a:lnTo>
                <a:lnTo>
                  <a:pt x="16" y="198"/>
                </a:lnTo>
                <a:lnTo>
                  <a:pt x="18" y="202"/>
                </a:lnTo>
                <a:lnTo>
                  <a:pt x="22" y="206"/>
                </a:lnTo>
                <a:lnTo>
                  <a:pt x="22" y="214"/>
                </a:lnTo>
                <a:lnTo>
                  <a:pt x="22" y="218"/>
                </a:lnTo>
                <a:lnTo>
                  <a:pt x="22" y="222"/>
                </a:lnTo>
                <a:lnTo>
                  <a:pt x="24" y="224"/>
                </a:lnTo>
                <a:lnTo>
                  <a:pt x="10" y="232"/>
                </a:lnTo>
                <a:lnTo>
                  <a:pt x="18" y="340"/>
                </a:lnTo>
                <a:lnTo>
                  <a:pt x="62" y="344"/>
                </a:lnTo>
                <a:lnTo>
                  <a:pt x="178" y="348"/>
                </a:lnTo>
                <a:lnTo>
                  <a:pt x="346" y="362"/>
                </a:lnTo>
                <a:lnTo>
                  <a:pt x="348" y="330"/>
                </a:lnTo>
                <a:lnTo>
                  <a:pt x="362" y="330"/>
                </a:lnTo>
                <a:lnTo>
                  <a:pt x="366" y="290"/>
                </a:lnTo>
                <a:lnTo>
                  <a:pt x="368" y="240"/>
                </a:lnTo>
                <a:lnTo>
                  <a:pt x="354" y="238"/>
                </a:lnTo>
                <a:lnTo>
                  <a:pt x="354" y="208"/>
                </a:lnTo>
                <a:lnTo>
                  <a:pt x="376" y="210"/>
                </a:lnTo>
                <a:lnTo>
                  <a:pt x="382" y="176"/>
                </a:lnTo>
                <a:lnTo>
                  <a:pt x="382" y="172"/>
                </a:lnTo>
                <a:lnTo>
                  <a:pt x="386" y="172"/>
                </a:lnTo>
                <a:lnTo>
                  <a:pt x="394" y="18"/>
                </a:lnTo>
                <a:lnTo>
                  <a:pt x="256" y="8"/>
                </a:lnTo>
                <a:lnTo>
                  <a:pt x="156" y="4"/>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32"/>
          <p:cNvSpPr/>
          <p:nvPr/>
        </p:nvSpPr>
        <p:spPr>
          <a:xfrm>
            <a:off x="2990791" y="5295620"/>
            <a:ext cx="563748" cy="648765"/>
          </a:xfrm>
          <a:custGeom>
            <a:avLst/>
            <a:gdLst/>
            <a:ahLst/>
            <a:cxnLst/>
            <a:rect l="l" t="t" r="r" b="b"/>
            <a:pathLst>
              <a:path w="386" h="470" extrusionOk="0">
                <a:moveTo>
                  <a:pt x="384" y="70"/>
                </a:moveTo>
                <a:lnTo>
                  <a:pt x="386" y="48"/>
                </a:lnTo>
                <a:lnTo>
                  <a:pt x="386" y="34"/>
                </a:lnTo>
                <a:lnTo>
                  <a:pt x="384" y="34"/>
                </a:lnTo>
                <a:lnTo>
                  <a:pt x="296" y="28"/>
                </a:lnTo>
                <a:lnTo>
                  <a:pt x="290" y="28"/>
                </a:lnTo>
                <a:lnTo>
                  <a:pt x="218" y="24"/>
                </a:lnTo>
                <a:lnTo>
                  <a:pt x="206" y="24"/>
                </a:lnTo>
                <a:lnTo>
                  <a:pt x="204" y="22"/>
                </a:lnTo>
                <a:lnTo>
                  <a:pt x="206" y="6"/>
                </a:lnTo>
                <a:lnTo>
                  <a:pt x="168" y="4"/>
                </a:lnTo>
                <a:lnTo>
                  <a:pt x="116" y="0"/>
                </a:lnTo>
                <a:lnTo>
                  <a:pt x="116" y="16"/>
                </a:lnTo>
                <a:lnTo>
                  <a:pt x="114" y="28"/>
                </a:lnTo>
                <a:lnTo>
                  <a:pt x="114" y="62"/>
                </a:lnTo>
                <a:lnTo>
                  <a:pt x="110" y="92"/>
                </a:lnTo>
                <a:lnTo>
                  <a:pt x="106" y="140"/>
                </a:lnTo>
                <a:lnTo>
                  <a:pt x="106" y="142"/>
                </a:lnTo>
                <a:lnTo>
                  <a:pt x="106" y="160"/>
                </a:lnTo>
                <a:lnTo>
                  <a:pt x="104" y="178"/>
                </a:lnTo>
                <a:lnTo>
                  <a:pt x="104" y="188"/>
                </a:lnTo>
                <a:lnTo>
                  <a:pt x="102" y="198"/>
                </a:lnTo>
                <a:lnTo>
                  <a:pt x="86" y="198"/>
                </a:lnTo>
                <a:lnTo>
                  <a:pt x="8" y="188"/>
                </a:lnTo>
                <a:lnTo>
                  <a:pt x="8" y="200"/>
                </a:lnTo>
                <a:lnTo>
                  <a:pt x="6" y="206"/>
                </a:lnTo>
                <a:lnTo>
                  <a:pt x="6" y="212"/>
                </a:lnTo>
                <a:lnTo>
                  <a:pt x="2" y="248"/>
                </a:lnTo>
                <a:lnTo>
                  <a:pt x="0" y="266"/>
                </a:lnTo>
                <a:lnTo>
                  <a:pt x="80" y="274"/>
                </a:lnTo>
                <a:lnTo>
                  <a:pt x="78" y="302"/>
                </a:lnTo>
                <a:lnTo>
                  <a:pt x="92" y="304"/>
                </a:lnTo>
                <a:lnTo>
                  <a:pt x="88" y="350"/>
                </a:lnTo>
                <a:lnTo>
                  <a:pt x="88" y="366"/>
                </a:lnTo>
                <a:lnTo>
                  <a:pt x="172" y="372"/>
                </a:lnTo>
                <a:lnTo>
                  <a:pt x="182" y="372"/>
                </a:lnTo>
                <a:lnTo>
                  <a:pt x="182" y="380"/>
                </a:lnTo>
                <a:lnTo>
                  <a:pt x="180" y="398"/>
                </a:lnTo>
                <a:lnTo>
                  <a:pt x="180" y="408"/>
                </a:lnTo>
                <a:lnTo>
                  <a:pt x="176" y="468"/>
                </a:lnTo>
                <a:lnTo>
                  <a:pt x="238" y="470"/>
                </a:lnTo>
                <a:lnTo>
                  <a:pt x="238" y="468"/>
                </a:lnTo>
                <a:lnTo>
                  <a:pt x="240" y="468"/>
                </a:lnTo>
                <a:lnTo>
                  <a:pt x="244" y="462"/>
                </a:lnTo>
                <a:lnTo>
                  <a:pt x="248" y="458"/>
                </a:lnTo>
                <a:lnTo>
                  <a:pt x="252" y="456"/>
                </a:lnTo>
                <a:lnTo>
                  <a:pt x="252" y="454"/>
                </a:lnTo>
                <a:lnTo>
                  <a:pt x="254" y="454"/>
                </a:lnTo>
                <a:lnTo>
                  <a:pt x="260" y="454"/>
                </a:lnTo>
                <a:lnTo>
                  <a:pt x="266" y="454"/>
                </a:lnTo>
                <a:lnTo>
                  <a:pt x="270" y="454"/>
                </a:lnTo>
                <a:lnTo>
                  <a:pt x="272" y="456"/>
                </a:lnTo>
                <a:lnTo>
                  <a:pt x="274" y="456"/>
                </a:lnTo>
                <a:lnTo>
                  <a:pt x="282" y="458"/>
                </a:lnTo>
                <a:lnTo>
                  <a:pt x="286" y="458"/>
                </a:lnTo>
                <a:lnTo>
                  <a:pt x="290" y="460"/>
                </a:lnTo>
                <a:lnTo>
                  <a:pt x="294" y="460"/>
                </a:lnTo>
                <a:lnTo>
                  <a:pt x="296" y="460"/>
                </a:lnTo>
                <a:lnTo>
                  <a:pt x="304" y="460"/>
                </a:lnTo>
                <a:lnTo>
                  <a:pt x="308" y="458"/>
                </a:lnTo>
                <a:lnTo>
                  <a:pt x="310" y="458"/>
                </a:lnTo>
                <a:lnTo>
                  <a:pt x="314" y="456"/>
                </a:lnTo>
                <a:lnTo>
                  <a:pt x="316" y="456"/>
                </a:lnTo>
                <a:lnTo>
                  <a:pt x="316" y="454"/>
                </a:lnTo>
                <a:lnTo>
                  <a:pt x="318" y="452"/>
                </a:lnTo>
                <a:lnTo>
                  <a:pt x="320" y="452"/>
                </a:lnTo>
                <a:lnTo>
                  <a:pt x="326" y="448"/>
                </a:lnTo>
                <a:lnTo>
                  <a:pt x="328" y="444"/>
                </a:lnTo>
                <a:lnTo>
                  <a:pt x="330" y="436"/>
                </a:lnTo>
                <a:lnTo>
                  <a:pt x="330" y="432"/>
                </a:lnTo>
                <a:lnTo>
                  <a:pt x="330" y="430"/>
                </a:lnTo>
                <a:lnTo>
                  <a:pt x="330" y="424"/>
                </a:lnTo>
                <a:lnTo>
                  <a:pt x="330" y="422"/>
                </a:lnTo>
                <a:lnTo>
                  <a:pt x="328" y="410"/>
                </a:lnTo>
                <a:lnTo>
                  <a:pt x="326" y="404"/>
                </a:lnTo>
                <a:lnTo>
                  <a:pt x="322" y="402"/>
                </a:lnTo>
                <a:lnTo>
                  <a:pt x="320" y="392"/>
                </a:lnTo>
                <a:lnTo>
                  <a:pt x="316" y="382"/>
                </a:lnTo>
                <a:lnTo>
                  <a:pt x="314" y="372"/>
                </a:lnTo>
                <a:lnTo>
                  <a:pt x="314" y="370"/>
                </a:lnTo>
                <a:lnTo>
                  <a:pt x="314" y="366"/>
                </a:lnTo>
                <a:lnTo>
                  <a:pt x="314" y="362"/>
                </a:lnTo>
                <a:lnTo>
                  <a:pt x="314" y="358"/>
                </a:lnTo>
                <a:lnTo>
                  <a:pt x="316" y="350"/>
                </a:lnTo>
                <a:lnTo>
                  <a:pt x="318" y="346"/>
                </a:lnTo>
                <a:lnTo>
                  <a:pt x="320" y="344"/>
                </a:lnTo>
                <a:lnTo>
                  <a:pt x="320" y="336"/>
                </a:lnTo>
                <a:lnTo>
                  <a:pt x="318" y="332"/>
                </a:lnTo>
                <a:lnTo>
                  <a:pt x="316" y="326"/>
                </a:lnTo>
                <a:lnTo>
                  <a:pt x="316" y="324"/>
                </a:lnTo>
                <a:lnTo>
                  <a:pt x="314" y="322"/>
                </a:lnTo>
                <a:lnTo>
                  <a:pt x="312" y="314"/>
                </a:lnTo>
                <a:lnTo>
                  <a:pt x="312" y="312"/>
                </a:lnTo>
                <a:lnTo>
                  <a:pt x="310" y="310"/>
                </a:lnTo>
                <a:lnTo>
                  <a:pt x="310" y="304"/>
                </a:lnTo>
                <a:lnTo>
                  <a:pt x="310" y="302"/>
                </a:lnTo>
                <a:lnTo>
                  <a:pt x="310" y="298"/>
                </a:lnTo>
                <a:lnTo>
                  <a:pt x="310" y="294"/>
                </a:lnTo>
                <a:lnTo>
                  <a:pt x="310" y="290"/>
                </a:lnTo>
                <a:lnTo>
                  <a:pt x="308" y="288"/>
                </a:lnTo>
                <a:lnTo>
                  <a:pt x="306" y="284"/>
                </a:lnTo>
                <a:lnTo>
                  <a:pt x="302" y="280"/>
                </a:lnTo>
                <a:lnTo>
                  <a:pt x="298" y="278"/>
                </a:lnTo>
                <a:lnTo>
                  <a:pt x="296" y="276"/>
                </a:lnTo>
                <a:lnTo>
                  <a:pt x="294" y="276"/>
                </a:lnTo>
                <a:lnTo>
                  <a:pt x="292" y="274"/>
                </a:lnTo>
                <a:lnTo>
                  <a:pt x="292" y="272"/>
                </a:lnTo>
                <a:lnTo>
                  <a:pt x="290" y="270"/>
                </a:lnTo>
                <a:lnTo>
                  <a:pt x="290" y="266"/>
                </a:lnTo>
                <a:lnTo>
                  <a:pt x="290" y="262"/>
                </a:lnTo>
                <a:lnTo>
                  <a:pt x="290" y="256"/>
                </a:lnTo>
                <a:lnTo>
                  <a:pt x="292" y="252"/>
                </a:lnTo>
                <a:lnTo>
                  <a:pt x="292" y="250"/>
                </a:lnTo>
                <a:lnTo>
                  <a:pt x="296" y="244"/>
                </a:lnTo>
                <a:lnTo>
                  <a:pt x="302" y="242"/>
                </a:lnTo>
                <a:lnTo>
                  <a:pt x="306" y="238"/>
                </a:lnTo>
                <a:lnTo>
                  <a:pt x="308" y="234"/>
                </a:lnTo>
                <a:lnTo>
                  <a:pt x="310" y="232"/>
                </a:lnTo>
                <a:lnTo>
                  <a:pt x="312" y="230"/>
                </a:lnTo>
                <a:lnTo>
                  <a:pt x="316" y="230"/>
                </a:lnTo>
                <a:lnTo>
                  <a:pt x="316" y="228"/>
                </a:lnTo>
                <a:lnTo>
                  <a:pt x="320" y="228"/>
                </a:lnTo>
                <a:lnTo>
                  <a:pt x="326" y="226"/>
                </a:lnTo>
                <a:lnTo>
                  <a:pt x="330" y="224"/>
                </a:lnTo>
                <a:lnTo>
                  <a:pt x="336" y="220"/>
                </a:lnTo>
                <a:lnTo>
                  <a:pt x="338" y="216"/>
                </a:lnTo>
                <a:lnTo>
                  <a:pt x="342" y="212"/>
                </a:lnTo>
                <a:lnTo>
                  <a:pt x="342" y="210"/>
                </a:lnTo>
                <a:lnTo>
                  <a:pt x="348" y="206"/>
                </a:lnTo>
                <a:lnTo>
                  <a:pt x="350" y="202"/>
                </a:lnTo>
                <a:lnTo>
                  <a:pt x="352" y="198"/>
                </a:lnTo>
                <a:lnTo>
                  <a:pt x="352" y="196"/>
                </a:lnTo>
                <a:lnTo>
                  <a:pt x="354" y="188"/>
                </a:lnTo>
                <a:lnTo>
                  <a:pt x="354" y="180"/>
                </a:lnTo>
                <a:lnTo>
                  <a:pt x="354" y="176"/>
                </a:lnTo>
                <a:lnTo>
                  <a:pt x="354" y="170"/>
                </a:lnTo>
                <a:lnTo>
                  <a:pt x="352" y="164"/>
                </a:lnTo>
                <a:lnTo>
                  <a:pt x="352" y="160"/>
                </a:lnTo>
                <a:lnTo>
                  <a:pt x="350" y="154"/>
                </a:lnTo>
                <a:lnTo>
                  <a:pt x="350" y="150"/>
                </a:lnTo>
                <a:lnTo>
                  <a:pt x="352" y="148"/>
                </a:lnTo>
                <a:lnTo>
                  <a:pt x="354" y="140"/>
                </a:lnTo>
                <a:lnTo>
                  <a:pt x="354" y="138"/>
                </a:lnTo>
                <a:lnTo>
                  <a:pt x="356" y="138"/>
                </a:lnTo>
                <a:lnTo>
                  <a:pt x="358" y="134"/>
                </a:lnTo>
                <a:lnTo>
                  <a:pt x="362" y="132"/>
                </a:lnTo>
                <a:lnTo>
                  <a:pt x="364" y="128"/>
                </a:lnTo>
                <a:lnTo>
                  <a:pt x="366" y="120"/>
                </a:lnTo>
                <a:lnTo>
                  <a:pt x="368" y="120"/>
                </a:lnTo>
                <a:lnTo>
                  <a:pt x="372" y="112"/>
                </a:lnTo>
                <a:lnTo>
                  <a:pt x="376" y="108"/>
                </a:lnTo>
                <a:lnTo>
                  <a:pt x="376" y="104"/>
                </a:lnTo>
                <a:lnTo>
                  <a:pt x="380" y="96"/>
                </a:lnTo>
                <a:lnTo>
                  <a:pt x="380" y="94"/>
                </a:lnTo>
                <a:lnTo>
                  <a:pt x="380" y="92"/>
                </a:lnTo>
                <a:lnTo>
                  <a:pt x="382" y="90"/>
                </a:lnTo>
                <a:lnTo>
                  <a:pt x="382" y="88"/>
                </a:lnTo>
                <a:lnTo>
                  <a:pt x="384" y="86"/>
                </a:lnTo>
                <a:lnTo>
                  <a:pt x="384" y="74"/>
                </a:lnTo>
                <a:lnTo>
                  <a:pt x="384" y="70"/>
                </a:lnTo>
                <a:close/>
              </a:path>
            </a:pathLst>
          </a:custGeom>
          <a:solidFill>
            <a:srgbClr val="B69FCD"/>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32"/>
          <p:cNvSpPr/>
          <p:nvPr/>
        </p:nvSpPr>
        <p:spPr>
          <a:xfrm>
            <a:off x="4331364" y="1983969"/>
            <a:ext cx="446910" cy="516251"/>
          </a:xfrm>
          <a:custGeom>
            <a:avLst/>
            <a:gdLst/>
            <a:ahLst/>
            <a:cxnLst/>
            <a:rect l="l" t="t" r="r" b="b"/>
            <a:pathLst>
              <a:path w="306" h="374" extrusionOk="0">
                <a:moveTo>
                  <a:pt x="2" y="158"/>
                </a:moveTo>
                <a:lnTo>
                  <a:pt x="2" y="296"/>
                </a:lnTo>
                <a:lnTo>
                  <a:pt x="2" y="374"/>
                </a:lnTo>
                <a:lnTo>
                  <a:pt x="224" y="372"/>
                </a:lnTo>
                <a:lnTo>
                  <a:pt x="236" y="372"/>
                </a:lnTo>
                <a:lnTo>
                  <a:pt x="240" y="372"/>
                </a:lnTo>
                <a:lnTo>
                  <a:pt x="246" y="372"/>
                </a:lnTo>
                <a:lnTo>
                  <a:pt x="252" y="372"/>
                </a:lnTo>
                <a:lnTo>
                  <a:pt x="296" y="372"/>
                </a:lnTo>
                <a:lnTo>
                  <a:pt x="302" y="372"/>
                </a:lnTo>
                <a:lnTo>
                  <a:pt x="306" y="372"/>
                </a:lnTo>
                <a:lnTo>
                  <a:pt x="306" y="358"/>
                </a:lnTo>
                <a:lnTo>
                  <a:pt x="306" y="352"/>
                </a:lnTo>
                <a:lnTo>
                  <a:pt x="306" y="332"/>
                </a:lnTo>
                <a:lnTo>
                  <a:pt x="306" y="328"/>
                </a:lnTo>
                <a:lnTo>
                  <a:pt x="304" y="312"/>
                </a:lnTo>
                <a:lnTo>
                  <a:pt x="304" y="222"/>
                </a:lnTo>
                <a:lnTo>
                  <a:pt x="302" y="160"/>
                </a:lnTo>
                <a:lnTo>
                  <a:pt x="302" y="148"/>
                </a:lnTo>
                <a:lnTo>
                  <a:pt x="302" y="120"/>
                </a:lnTo>
                <a:lnTo>
                  <a:pt x="302" y="78"/>
                </a:lnTo>
                <a:lnTo>
                  <a:pt x="298" y="0"/>
                </a:lnTo>
                <a:lnTo>
                  <a:pt x="224" y="0"/>
                </a:lnTo>
                <a:lnTo>
                  <a:pt x="154" y="2"/>
                </a:lnTo>
                <a:lnTo>
                  <a:pt x="70" y="4"/>
                </a:lnTo>
                <a:lnTo>
                  <a:pt x="0" y="2"/>
                </a:lnTo>
                <a:lnTo>
                  <a:pt x="0" y="10"/>
                </a:lnTo>
                <a:lnTo>
                  <a:pt x="2" y="158"/>
                </a:lnTo>
                <a:close/>
              </a:path>
            </a:pathLst>
          </a:custGeom>
          <a:solidFill>
            <a:srgbClr val="E09A4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32"/>
          <p:cNvSpPr/>
          <p:nvPr/>
        </p:nvSpPr>
        <p:spPr>
          <a:xfrm>
            <a:off x="3986689" y="2964020"/>
            <a:ext cx="502407" cy="640483"/>
          </a:xfrm>
          <a:custGeom>
            <a:avLst/>
            <a:gdLst/>
            <a:ahLst/>
            <a:cxnLst/>
            <a:rect l="l" t="t" r="r" b="b"/>
            <a:pathLst>
              <a:path w="344" h="464" extrusionOk="0">
                <a:moveTo>
                  <a:pt x="32" y="230"/>
                </a:moveTo>
                <a:lnTo>
                  <a:pt x="2" y="230"/>
                </a:lnTo>
                <a:lnTo>
                  <a:pt x="0" y="298"/>
                </a:lnTo>
                <a:lnTo>
                  <a:pt x="0" y="306"/>
                </a:lnTo>
                <a:lnTo>
                  <a:pt x="74" y="310"/>
                </a:lnTo>
                <a:lnTo>
                  <a:pt x="72" y="386"/>
                </a:lnTo>
                <a:lnTo>
                  <a:pt x="70" y="460"/>
                </a:lnTo>
                <a:lnTo>
                  <a:pt x="72" y="460"/>
                </a:lnTo>
                <a:lnTo>
                  <a:pt x="244" y="464"/>
                </a:lnTo>
                <a:lnTo>
                  <a:pt x="292" y="464"/>
                </a:lnTo>
                <a:lnTo>
                  <a:pt x="294" y="372"/>
                </a:lnTo>
                <a:lnTo>
                  <a:pt x="340" y="372"/>
                </a:lnTo>
                <a:lnTo>
                  <a:pt x="342" y="238"/>
                </a:lnTo>
                <a:lnTo>
                  <a:pt x="344" y="156"/>
                </a:lnTo>
                <a:lnTo>
                  <a:pt x="344" y="140"/>
                </a:lnTo>
                <a:lnTo>
                  <a:pt x="344" y="130"/>
                </a:lnTo>
                <a:lnTo>
                  <a:pt x="344" y="100"/>
                </a:lnTo>
                <a:lnTo>
                  <a:pt x="300" y="100"/>
                </a:lnTo>
                <a:lnTo>
                  <a:pt x="302" y="40"/>
                </a:lnTo>
                <a:lnTo>
                  <a:pt x="302" y="14"/>
                </a:lnTo>
                <a:lnTo>
                  <a:pt x="210" y="14"/>
                </a:lnTo>
                <a:lnTo>
                  <a:pt x="210" y="6"/>
                </a:lnTo>
                <a:lnTo>
                  <a:pt x="208" y="2"/>
                </a:lnTo>
                <a:lnTo>
                  <a:pt x="202" y="0"/>
                </a:lnTo>
                <a:lnTo>
                  <a:pt x="192" y="0"/>
                </a:lnTo>
                <a:lnTo>
                  <a:pt x="186" y="10"/>
                </a:lnTo>
                <a:lnTo>
                  <a:pt x="46" y="32"/>
                </a:lnTo>
                <a:lnTo>
                  <a:pt x="36" y="36"/>
                </a:lnTo>
                <a:lnTo>
                  <a:pt x="32" y="230"/>
                </a:lnTo>
                <a:close/>
              </a:path>
            </a:pathLst>
          </a:custGeom>
          <a:solidFill>
            <a:srgbClr val="E09A4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32"/>
          <p:cNvSpPr/>
          <p:nvPr/>
        </p:nvSpPr>
        <p:spPr>
          <a:xfrm>
            <a:off x="1354890" y="4529339"/>
            <a:ext cx="499487" cy="494166"/>
          </a:xfrm>
          <a:custGeom>
            <a:avLst/>
            <a:gdLst/>
            <a:ahLst/>
            <a:cxnLst/>
            <a:rect l="l" t="t" r="r" b="b"/>
            <a:pathLst>
              <a:path w="342" h="358" extrusionOk="0">
                <a:moveTo>
                  <a:pt x="134" y="356"/>
                </a:moveTo>
                <a:lnTo>
                  <a:pt x="154" y="358"/>
                </a:lnTo>
                <a:lnTo>
                  <a:pt x="158" y="350"/>
                </a:lnTo>
                <a:lnTo>
                  <a:pt x="162" y="350"/>
                </a:lnTo>
                <a:lnTo>
                  <a:pt x="162" y="344"/>
                </a:lnTo>
                <a:lnTo>
                  <a:pt x="166" y="340"/>
                </a:lnTo>
                <a:lnTo>
                  <a:pt x="168" y="328"/>
                </a:lnTo>
                <a:lnTo>
                  <a:pt x="174" y="318"/>
                </a:lnTo>
                <a:lnTo>
                  <a:pt x="268" y="244"/>
                </a:lnTo>
                <a:lnTo>
                  <a:pt x="328" y="198"/>
                </a:lnTo>
                <a:lnTo>
                  <a:pt x="342" y="28"/>
                </a:lnTo>
                <a:lnTo>
                  <a:pt x="304" y="24"/>
                </a:lnTo>
                <a:lnTo>
                  <a:pt x="270" y="22"/>
                </a:lnTo>
                <a:lnTo>
                  <a:pt x="28" y="0"/>
                </a:lnTo>
                <a:lnTo>
                  <a:pt x="24" y="28"/>
                </a:lnTo>
                <a:lnTo>
                  <a:pt x="24" y="44"/>
                </a:lnTo>
                <a:lnTo>
                  <a:pt x="24" y="50"/>
                </a:lnTo>
                <a:lnTo>
                  <a:pt x="22" y="70"/>
                </a:lnTo>
                <a:lnTo>
                  <a:pt x="6" y="252"/>
                </a:lnTo>
                <a:lnTo>
                  <a:pt x="0" y="322"/>
                </a:lnTo>
                <a:lnTo>
                  <a:pt x="8" y="324"/>
                </a:lnTo>
                <a:lnTo>
                  <a:pt x="112" y="332"/>
                </a:lnTo>
                <a:lnTo>
                  <a:pt x="136" y="334"/>
                </a:lnTo>
                <a:lnTo>
                  <a:pt x="134" y="356"/>
                </a:lnTo>
                <a:close/>
              </a:path>
            </a:pathLst>
          </a:custGeom>
          <a:solidFill>
            <a:srgbClr val="75BD7E"/>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32"/>
          <p:cNvSpPr/>
          <p:nvPr/>
        </p:nvSpPr>
        <p:spPr>
          <a:xfrm>
            <a:off x="1527227" y="2740403"/>
            <a:ext cx="525775" cy="455516"/>
          </a:xfrm>
          <a:custGeom>
            <a:avLst/>
            <a:gdLst/>
            <a:ahLst/>
            <a:cxnLst/>
            <a:rect l="l" t="t" r="r" b="b"/>
            <a:pathLst>
              <a:path w="360" h="330" extrusionOk="0">
                <a:moveTo>
                  <a:pt x="2" y="300"/>
                </a:moveTo>
                <a:lnTo>
                  <a:pt x="278" y="324"/>
                </a:lnTo>
                <a:lnTo>
                  <a:pt x="278" y="330"/>
                </a:lnTo>
                <a:lnTo>
                  <a:pt x="358" y="330"/>
                </a:lnTo>
                <a:lnTo>
                  <a:pt x="360" y="320"/>
                </a:lnTo>
                <a:lnTo>
                  <a:pt x="360" y="290"/>
                </a:lnTo>
                <a:lnTo>
                  <a:pt x="358" y="278"/>
                </a:lnTo>
                <a:lnTo>
                  <a:pt x="358" y="266"/>
                </a:lnTo>
                <a:lnTo>
                  <a:pt x="358" y="232"/>
                </a:lnTo>
                <a:lnTo>
                  <a:pt x="358" y="216"/>
                </a:lnTo>
                <a:lnTo>
                  <a:pt x="358" y="186"/>
                </a:lnTo>
                <a:lnTo>
                  <a:pt x="358" y="142"/>
                </a:lnTo>
                <a:lnTo>
                  <a:pt x="342" y="142"/>
                </a:lnTo>
                <a:lnTo>
                  <a:pt x="342" y="126"/>
                </a:lnTo>
                <a:lnTo>
                  <a:pt x="298" y="126"/>
                </a:lnTo>
                <a:lnTo>
                  <a:pt x="300" y="6"/>
                </a:lnTo>
                <a:lnTo>
                  <a:pt x="286" y="6"/>
                </a:lnTo>
                <a:lnTo>
                  <a:pt x="268" y="6"/>
                </a:lnTo>
                <a:lnTo>
                  <a:pt x="180" y="4"/>
                </a:lnTo>
                <a:lnTo>
                  <a:pt x="92" y="2"/>
                </a:lnTo>
                <a:lnTo>
                  <a:pt x="2" y="0"/>
                </a:lnTo>
                <a:lnTo>
                  <a:pt x="2" y="92"/>
                </a:lnTo>
                <a:lnTo>
                  <a:pt x="0" y="182"/>
                </a:lnTo>
                <a:lnTo>
                  <a:pt x="0" y="202"/>
                </a:lnTo>
                <a:lnTo>
                  <a:pt x="0" y="204"/>
                </a:lnTo>
                <a:lnTo>
                  <a:pt x="0" y="262"/>
                </a:lnTo>
                <a:lnTo>
                  <a:pt x="0" y="292"/>
                </a:lnTo>
                <a:lnTo>
                  <a:pt x="0" y="298"/>
                </a:lnTo>
                <a:lnTo>
                  <a:pt x="2" y="300"/>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32"/>
          <p:cNvSpPr/>
          <p:nvPr/>
        </p:nvSpPr>
        <p:spPr>
          <a:xfrm>
            <a:off x="411415" y="4882708"/>
            <a:ext cx="654298" cy="419627"/>
          </a:xfrm>
          <a:custGeom>
            <a:avLst/>
            <a:gdLst/>
            <a:ahLst/>
            <a:cxnLst/>
            <a:rect l="l" t="t" r="r" b="b"/>
            <a:pathLst>
              <a:path w="448" h="304" extrusionOk="0">
                <a:moveTo>
                  <a:pt x="410" y="168"/>
                </a:moveTo>
                <a:lnTo>
                  <a:pt x="412" y="164"/>
                </a:lnTo>
                <a:lnTo>
                  <a:pt x="410" y="162"/>
                </a:lnTo>
                <a:lnTo>
                  <a:pt x="412" y="156"/>
                </a:lnTo>
                <a:lnTo>
                  <a:pt x="414" y="148"/>
                </a:lnTo>
                <a:lnTo>
                  <a:pt x="412" y="146"/>
                </a:lnTo>
                <a:lnTo>
                  <a:pt x="418" y="140"/>
                </a:lnTo>
                <a:lnTo>
                  <a:pt x="420" y="140"/>
                </a:lnTo>
                <a:lnTo>
                  <a:pt x="422" y="134"/>
                </a:lnTo>
                <a:lnTo>
                  <a:pt x="424" y="130"/>
                </a:lnTo>
                <a:lnTo>
                  <a:pt x="426" y="126"/>
                </a:lnTo>
                <a:lnTo>
                  <a:pt x="430" y="122"/>
                </a:lnTo>
                <a:lnTo>
                  <a:pt x="432" y="120"/>
                </a:lnTo>
                <a:lnTo>
                  <a:pt x="432" y="116"/>
                </a:lnTo>
                <a:lnTo>
                  <a:pt x="424" y="108"/>
                </a:lnTo>
                <a:lnTo>
                  <a:pt x="420" y="108"/>
                </a:lnTo>
                <a:lnTo>
                  <a:pt x="418" y="110"/>
                </a:lnTo>
                <a:lnTo>
                  <a:pt x="406" y="112"/>
                </a:lnTo>
                <a:lnTo>
                  <a:pt x="400" y="98"/>
                </a:lnTo>
                <a:lnTo>
                  <a:pt x="396" y="96"/>
                </a:lnTo>
                <a:lnTo>
                  <a:pt x="398" y="94"/>
                </a:lnTo>
                <a:lnTo>
                  <a:pt x="408" y="88"/>
                </a:lnTo>
                <a:lnTo>
                  <a:pt x="412" y="86"/>
                </a:lnTo>
                <a:lnTo>
                  <a:pt x="416" y="78"/>
                </a:lnTo>
                <a:lnTo>
                  <a:pt x="418" y="72"/>
                </a:lnTo>
                <a:lnTo>
                  <a:pt x="420" y="68"/>
                </a:lnTo>
                <a:lnTo>
                  <a:pt x="430" y="66"/>
                </a:lnTo>
                <a:lnTo>
                  <a:pt x="438" y="58"/>
                </a:lnTo>
                <a:lnTo>
                  <a:pt x="438" y="56"/>
                </a:lnTo>
                <a:lnTo>
                  <a:pt x="444" y="52"/>
                </a:lnTo>
                <a:lnTo>
                  <a:pt x="444" y="50"/>
                </a:lnTo>
                <a:lnTo>
                  <a:pt x="446" y="48"/>
                </a:lnTo>
                <a:lnTo>
                  <a:pt x="448" y="44"/>
                </a:lnTo>
                <a:lnTo>
                  <a:pt x="448" y="42"/>
                </a:lnTo>
                <a:lnTo>
                  <a:pt x="446" y="40"/>
                </a:lnTo>
                <a:lnTo>
                  <a:pt x="442" y="38"/>
                </a:lnTo>
                <a:lnTo>
                  <a:pt x="442" y="34"/>
                </a:lnTo>
                <a:lnTo>
                  <a:pt x="444" y="28"/>
                </a:lnTo>
                <a:lnTo>
                  <a:pt x="388" y="24"/>
                </a:lnTo>
                <a:lnTo>
                  <a:pt x="372" y="24"/>
                </a:lnTo>
                <a:lnTo>
                  <a:pt x="346" y="20"/>
                </a:lnTo>
                <a:lnTo>
                  <a:pt x="312" y="18"/>
                </a:lnTo>
                <a:lnTo>
                  <a:pt x="308" y="16"/>
                </a:lnTo>
                <a:lnTo>
                  <a:pt x="284" y="10"/>
                </a:lnTo>
                <a:lnTo>
                  <a:pt x="270" y="12"/>
                </a:lnTo>
                <a:lnTo>
                  <a:pt x="254" y="6"/>
                </a:lnTo>
                <a:lnTo>
                  <a:pt x="238" y="10"/>
                </a:lnTo>
                <a:lnTo>
                  <a:pt x="208" y="4"/>
                </a:lnTo>
                <a:lnTo>
                  <a:pt x="180" y="4"/>
                </a:lnTo>
                <a:lnTo>
                  <a:pt x="156" y="0"/>
                </a:lnTo>
                <a:lnTo>
                  <a:pt x="148" y="2"/>
                </a:lnTo>
                <a:lnTo>
                  <a:pt x="144" y="6"/>
                </a:lnTo>
                <a:lnTo>
                  <a:pt x="96" y="4"/>
                </a:lnTo>
                <a:lnTo>
                  <a:pt x="6" y="2"/>
                </a:lnTo>
                <a:lnTo>
                  <a:pt x="4" y="34"/>
                </a:lnTo>
                <a:lnTo>
                  <a:pt x="4" y="38"/>
                </a:lnTo>
                <a:lnTo>
                  <a:pt x="4" y="40"/>
                </a:lnTo>
                <a:lnTo>
                  <a:pt x="4" y="56"/>
                </a:lnTo>
                <a:lnTo>
                  <a:pt x="4" y="58"/>
                </a:lnTo>
                <a:lnTo>
                  <a:pt x="2" y="86"/>
                </a:lnTo>
                <a:lnTo>
                  <a:pt x="2" y="120"/>
                </a:lnTo>
                <a:lnTo>
                  <a:pt x="2" y="152"/>
                </a:lnTo>
                <a:lnTo>
                  <a:pt x="2" y="154"/>
                </a:lnTo>
                <a:lnTo>
                  <a:pt x="2" y="166"/>
                </a:lnTo>
                <a:lnTo>
                  <a:pt x="2" y="168"/>
                </a:lnTo>
                <a:lnTo>
                  <a:pt x="2" y="172"/>
                </a:lnTo>
                <a:lnTo>
                  <a:pt x="2" y="178"/>
                </a:lnTo>
                <a:lnTo>
                  <a:pt x="2" y="182"/>
                </a:lnTo>
                <a:lnTo>
                  <a:pt x="2" y="194"/>
                </a:lnTo>
                <a:lnTo>
                  <a:pt x="0" y="206"/>
                </a:lnTo>
                <a:lnTo>
                  <a:pt x="0" y="208"/>
                </a:lnTo>
                <a:lnTo>
                  <a:pt x="6" y="206"/>
                </a:lnTo>
                <a:lnTo>
                  <a:pt x="12" y="206"/>
                </a:lnTo>
                <a:lnTo>
                  <a:pt x="20" y="204"/>
                </a:lnTo>
                <a:lnTo>
                  <a:pt x="26" y="200"/>
                </a:lnTo>
                <a:lnTo>
                  <a:pt x="28" y="200"/>
                </a:lnTo>
                <a:lnTo>
                  <a:pt x="28" y="198"/>
                </a:lnTo>
                <a:lnTo>
                  <a:pt x="30" y="198"/>
                </a:lnTo>
                <a:lnTo>
                  <a:pt x="34" y="192"/>
                </a:lnTo>
                <a:lnTo>
                  <a:pt x="38" y="188"/>
                </a:lnTo>
                <a:lnTo>
                  <a:pt x="42" y="182"/>
                </a:lnTo>
                <a:lnTo>
                  <a:pt x="48" y="172"/>
                </a:lnTo>
                <a:lnTo>
                  <a:pt x="54" y="168"/>
                </a:lnTo>
                <a:lnTo>
                  <a:pt x="56" y="168"/>
                </a:lnTo>
                <a:lnTo>
                  <a:pt x="58" y="168"/>
                </a:lnTo>
                <a:lnTo>
                  <a:pt x="60" y="168"/>
                </a:lnTo>
                <a:lnTo>
                  <a:pt x="66" y="168"/>
                </a:lnTo>
                <a:lnTo>
                  <a:pt x="70" y="170"/>
                </a:lnTo>
                <a:lnTo>
                  <a:pt x="72" y="172"/>
                </a:lnTo>
                <a:lnTo>
                  <a:pt x="76" y="178"/>
                </a:lnTo>
                <a:lnTo>
                  <a:pt x="80" y="182"/>
                </a:lnTo>
                <a:lnTo>
                  <a:pt x="86" y="186"/>
                </a:lnTo>
                <a:lnTo>
                  <a:pt x="92" y="198"/>
                </a:lnTo>
                <a:lnTo>
                  <a:pt x="98" y="208"/>
                </a:lnTo>
                <a:lnTo>
                  <a:pt x="100" y="208"/>
                </a:lnTo>
                <a:lnTo>
                  <a:pt x="100" y="210"/>
                </a:lnTo>
                <a:lnTo>
                  <a:pt x="104" y="214"/>
                </a:lnTo>
                <a:lnTo>
                  <a:pt x="106" y="216"/>
                </a:lnTo>
                <a:lnTo>
                  <a:pt x="110" y="218"/>
                </a:lnTo>
                <a:lnTo>
                  <a:pt x="112" y="218"/>
                </a:lnTo>
                <a:lnTo>
                  <a:pt x="118" y="222"/>
                </a:lnTo>
                <a:lnTo>
                  <a:pt x="120" y="222"/>
                </a:lnTo>
                <a:lnTo>
                  <a:pt x="126" y="224"/>
                </a:lnTo>
                <a:lnTo>
                  <a:pt x="128" y="226"/>
                </a:lnTo>
                <a:lnTo>
                  <a:pt x="138" y="234"/>
                </a:lnTo>
                <a:lnTo>
                  <a:pt x="142" y="238"/>
                </a:lnTo>
                <a:lnTo>
                  <a:pt x="146" y="240"/>
                </a:lnTo>
                <a:lnTo>
                  <a:pt x="148" y="244"/>
                </a:lnTo>
                <a:lnTo>
                  <a:pt x="156" y="246"/>
                </a:lnTo>
                <a:lnTo>
                  <a:pt x="160" y="248"/>
                </a:lnTo>
                <a:lnTo>
                  <a:pt x="172" y="246"/>
                </a:lnTo>
                <a:lnTo>
                  <a:pt x="178" y="246"/>
                </a:lnTo>
                <a:lnTo>
                  <a:pt x="190" y="240"/>
                </a:lnTo>
                <a:lnTo>
                  <a:pt x="194" y="238"/>
                </a:lnTo>
                <a:lnTo>
                  <a:pt x="196" y="236"/>
                </a:lnTo>
                <a:lnTo>
                  <a:pt x="202" y="234"/>
                </a:lnTo>
                <a:lnTo>
                  <a:pt x="210" y="228"/>
                </a:lnTo>
                <a:lnTo>
                  <a:pt x="210" y="226"/>
                </a:lnTo>
                <a:lnTo>
                  <a:pt x="216" y="222"/>
                </a:lnTo>
                <a:lnTo>
                  <a:pt x="218" y="224"/>
                </a:lnTo>
                <a:lnTo>
                  <a:pt x="220" y="224"/>
                </a:lnTo>
                <a:lnTo>
                  <a:pt x="224" y="224"/>
                </a:lnTo>
                <a:lnTo>
                  <a:pt x="228" y="226"/>
                </a:lnTo>
                <a:lnTo>
                  <a:pt x="230" y="226"/>
                </a:lnTo>
                <a:lnTo>
                  <a:pt x="236" y="228"/>
                </a:lnTo>
                <a:lnTo>
                  <a:pt x="236" y="230"/>
                </a:lnTo>
                <a:lnTo>
                  <a:pt x="238" y="230"/>
                </a:lnTo>
                <a:lnTo>
                  <a:pt x="240" y="230"/>
                </a:lnTo>
                <a:lnTo>
                  <a:pt x="240" y="228"/>
                </a:lnTo>
                <a:lnTo>
                  <a:pt x="242" y="228"/>
                </a:lnTo>
                <a:lnTo>
                  <a:pt x="250" y="228"/>
                </a:lnTo>
                <a:lnTo>
                  <a:pt x="254" y="224"/>
                </a:lnTo>
                <a:lnTo>
                  <a:pt x="256" y="224"/>
                </a:lnTo>
                <a:lnTo>
                  <a:pt x="256" y="222"/>
                </a:lnTo>
                <a:lnTo>
                  <a:pt x="258" y="222"/>
                </a:lnTo>
                <a:lnTo>
                  <a:pt x="258" y="218"/>
                </a:lnTo>
                <a:lnTo>
                  <a:pt x="262" y="212"/>
                </a:lnTo>
                <a:lnTo>
                  <a:pt x="266" y="210"/>
                </a:lnTo>
                <a:lnTo>
                  <a:pt x="272" y="204"/>
                </a:lnTo>
                <a:lnTo>
                  <a:pt x="274" y="202"/>
                </a:lnTo>
                <a:lnTo>
                  <a:pt x="278" y="200"/>
                </a:lnTo>
                <a:lnTo>
                  <a:pt x="280" y="200"/>
                </a:lnTo>
                <a:lnTo>
                  <a:pt x="282" y="200"/>
                </a:lnTo>
                <a:lnTo>
                  <a:pt x="288" y="202"/>
                </a:lnTo>
                <a:lnTo>
                  <a:pt x="292" y="204"/>
                </a:lnTo>
                <a:lnTo>
                  <a:pt x="300" y="212"/>
                </a:lnTo>
                <a:lnTo>
                  <a:pt x="302" y="214"/>
                </a:lnTo>
                <a:lnTo>
                  <a:pt x="302" y="216"/>
                </a:lnTo>
                <a:lnTo>
                  <a:pt x="304" y="228"/>
                </a:lnTo>
                <a:lnTo>
                  <a:pt x="304" y="230"/>
                </a:lnTo>
                <a:lnTo>
                  <a:pt x="304" y="232"/>
                </a:lnTo>
                <a:lnTo>
                  <a:pt x="304" y="236"/>
                </a:lnTo>
                <a:lnTo>
                  <a:pt x="304" y="252"/>
                </a:lnTo>
                <a:lnTo>
                  <a:pt x="304" y="254"/>
                </a:lnTo>
                <a:lnTo>
                  <a:pt x="306" y="258"/>
                </a:lnTo>
                <a:lnTo>
                  <a:pt x="306" y="260"/>
                </a:lnTo>
                <a:lnTo>
                  <a:pt x="306" y="262"/>
                </a:lnTo>
                <a:lnTo>
                  <a:pt x="308" y="264"/>
                </a:lnTo>
                <a:lnTo>
                  <a:pt x="310" y="268"/>
                </a:lnTo>
                <a:lnTo>
                  <a:pt x="310" y="270"/>
                </a:lnTo>
                <a:lnTo>
                  <a:pt x="324" y="278"/>
                </a:lnTo>
                <a:lnTo>
                  <a:pt x="328" y="278"/>
                </a:lnTo>
                <a:lnTo>
                  <a:pt x="332" y="278"/>
                </a:lnTo>
                <a:lnTo>
                  <a:pt x="338" y="280"/>
                </a:lnTo>
                <a:lnTo>
                  <a:pt x="340" y="280"/>
                </a:lnTo>
                <a:lnTo>
                  <a:pt x="344" y="280"/>
                </a:lnTo>
                <a:lnTo>
                  <a:pt x="346" y="280"/>
                </a:lnTo>
                <a:lnTo>
                  <a:pt x="348" y="280"/>
                </a:lnTo>
                <a:lnTo>
                  <a:pt x="350" y="280"/>
                </a:lnTo>
                <a:lnTo>
                  <a:pt x="352" y="280"/>
                </a:lnTo>
                <a:lnTo>
                  <a:pt x="356" y="282"/>
                </a:lnTo>
                <a:lnTo>
                  <a:pt x="368" y="284"/>
                </a:lnTo>
                <a:lnTo>
                  <a:pt x="380" y="294"/>
                </a:lnTo>
                <a:lnTo>
                  <a:pt x="386" y="296"/>
                </a:lnTo>
                <a:lnTo>
                  <a:pt x="388" y="298"/>
                </a:lnTo>
                <a:lnTo>
                  <a:pt x="390" y="300"/>
                </a:lnTo>
                <a:lnTo>
                  <a:pt x="394" y="304"/>
                </a:lnTo>
                <a:lnTo>
                  <a:pt x="408" y="206"/>
                </a:lnTo>
                <a:lnTo>
                  <a:pt x="410" y="168"/>
                </a:lnTo>
                <a:close/>
              </a:path>
            </a:pathLst>
          </a:custGeom>
          <a:solidFill>
            <a:srgbClr val="75BD7E"/>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32"/>
          <p:cNvSpPr/>
          <p:nvPr/>
        </p:nvSpPr>
        <p:spPr>
          <a:xfrm>
            <a:off x="1541832" y="1442872"/>
            <a:ext cx="809110" cy="447234"/>
          </a:xfrm>
          <a:custGeom>
            <a:avLst/>
            <a:gdLst/>
            <a:ahLst/>
            <a:cxnLst/>
            <a:rect l="l" t="t" r="r" b="b"/>
            <a:pathLst>
              <a:path w="554" h="324" extrusionOk="0">
                <a:moveTo>
                  <a:pt x="8" y="116"/>
                </a:moveTo>
                <a:lnTo>
                  <a:pt x="4" y="116"/>
                </a:lnTo>
                <a:lnTo>
                  <a:pt x="2" y="236"/>
                </a:lnTo>
                <a:lnTo>
                  <a:pt x="2" y="250"/>
                </a:lnTo>
                <a:lnTo>
                  <a:pt x="0" y="322"/>
                </a:lnTo>
                <a:lnTo>
                  <a:pt x="12" y="324"/>
                </a:lnTo>
                <a:lnTo>
                  <a:pt x="30" y="312"/>
                </a:lnTo>
                <a:lnTo>
                  <a:pt x="44" y="308"/>
                </a:lnTo>
                <a:lnTo>
                  <a:pt x="52" y="304"/>
                </a:lnTo>
                <a:lnTo>
                  <a:pt x="68" y="298"/>
                </a:lnTo>
                <a:lnTo>
                  <a:pt x="76" y="288"/>
                </a:lnTo>
                <a:lnTo>
                  <a:pt x="82" y="278"/>
                </a:lnTo>
                <a:lnTo>
                  <a:pt x="98" y="268"/>
                </a:lnTo>
                <a:lnTo>
                  <a:pt x="114" y="256"/>
                </a:lnTo>
                <a:lnTo>
                  <a:pt x="128" y="248"/>
                </a:lnTo>
                <a:lnTo>
                  <a:pt x="134" y="240"/>
                </a:lnTo>
                <a:lnTo>
                  <a:pt x="136" y="228"/>
                </a:lnTo>
                <a:lnTo>
                  <a:pt x="136" y="218"/>
                </a:lnTo>
                <a:lnTo>
                  <a:pt x="142" y="204"/>
                </a:lnTo>
                <a:lnTo>
                  <a:pt x="150" y="198"/>
                </a:lnTo>
                <a:lnTo>
                  <a:pt x="162" y="194"/>
                </a:lnTo>
                <a:lnTo>
                  <a:pt x="172" y="188"/>
                </a:lnTo>
                <a:lnTo>
                  <a:pt x="186" y="174"/>
                </a:lnTo>
                <a:lnTo>
                  <a:pt x="204" y="166"/>
                </a:lnTo>
                <a:lnTo>
                  <a:pt x="212" y="162"/>
                </a:lnTo>
                <a:lnTo>
                  <a:pt x="216" y="152"/>
                </a:lnTo>
                <a:lnTo>
                  <a:pt x="222" y="148"/>
                </a:lnTo>
                <a:lnTo>
                  <a:pt x="226" y="140"/>
                </a:lnTo>
                <a:lnTo>
                  <a:pt x="242" y="120"/>
                </a:lnTo>
                <a:lnTo>
                  <a:pt x="358" y="118"/>
                </a:lnTo>
                <a:lnTo>
                  <a:pt x="366" y="118"/>
                </a:lnTo>
                <a:lnTo>
                  <a:pt x="434" y="116"/>
                </a:lnTo>
                <a:lnTo>
                  <a:pt x="448" y="116"/>
                </a:lnTo>
                <a:lnTo>
                  <a:pt x="454" y="116"/>
                </a:lnTo>
                <a:lnTo>
                  <a:pt x="484" y="116"/>
                </a:lnTo>
                <a:lnTo>
                  <a:pt x="494" y="116"/>
                </a:lnTo>
                <a:lnTo>
                  <a:pt x="502" y="116"/>
                </a:lnTo>
                <a:lnTo>
                  <a:pt x="530" y="116"/>
                </a:lnTo>
                <a:lnTo>
                  <a:pt x="552" y="116"/>
                </a:lnTo>
                <a:lnTo>
                  <a:pt x="554" y="114"/>
                </a:lnTo>
                <a:lnTo>
                  <a:pt x="548" y="112"/>
                </a:lnTo>
                <a:lnTo>
                  <a:pt x="540" y="112"/>
                </a:lnTo>
                <a:lnTo>
                  <a:pt x="534" y="106"/>
                </a:lnTo>
                <a:lnTo>
                  <a:pt x="530" y="104"/>
                </a:lnTo>
                <a:lnTo>
                  <a:pt x="528" y="104"/>
                </a:lnTo>
                <a:lnTo>
                  <a:pt x="524" y="102"/>
                </a:lnTo>
                <a:lnTo>
                  <a:pt x="524" y="100"/>
                </a:lnTo>
                <a:lnTo>
                  <a:pt x="518" y="100"/>
                </a:lnTo>
                <a:lnTo>
                  <a:pt x="516" y="98"/>
                </a:lnTo>
                <a:lnTo>
                  <a:pt x="514" y="100"/>
                </a:lnTo>
                <a:lnTo>
                  <a:pt x="510" y="100"/>
                </a:lnTo>
                <a:lnTo>
                  <a:pt x="506" y="100"/>
                </a:lnTo>
                <a:lnTo>
                  <a:pt x="502" y="98"/>
                </a:lnTo>
                <a:lnTo>
                  <a:pt x="502" y="96"/>
                </a:lnTo>
                <a:lnTo>
                  <a:pt x="504" y="92"/>
                </a:lnTo>
                <a:lnTo>
                  <a:pt x="504" y="90"/>
                </a:lnTo>
                <a:lnTo>
                  <a:pt x="500" y="84"/>
                </a:lnTo>
                <a:lnTo>
                  <a:pt x="494" y="80"/>
                </a:lnTo>
                <a:lnTo>
                  <a:pt x="488" y="78"/>
                </a:lnTo>
                <a:lnTo>
                  <a:pt x="486" y="76"/>
                </a:lnTo>
                <a:lnTo>
                  <a:pt x="480" y="70"/>
                </a:lnTo>
                <a:lnTo>
                  <a:pt x="474" y="68"/>
                </a:lnTo>
                <a:lnTo>
                  <a:pt x="470" y="66"/>
                </a:lnTo>
                <a:lnTo>
                  <a:pt x="468" y="62"/>
                </a:lnTo>
                <a:lnTo>
                  <a:pt x="466" y="62"/>
                </a:lnTo>
                <a:lnTo>
                  <a:pt x="464" y="60"/>
                </a:lnTo>
                <a:lnTo>
                  <a:pt x="462" y="58"/>
                </a:lnTo>
                <a:lnTo>
                  <a:pt x="460" y="56"/>
                </a:lnTo>
                <a:lnTo>
                  <a:pt x="458" y="56"/>
                </a:lnTo>
                <a:lnTo>
                  <a:pt x="456" y="54"/>
                </a:lnTo>
                <a:lnTo>
                  <a:pt x="454" y="54"/>
                </a:lnTo>
                <a:lnTo>
                  <a:pt x="446" y="52"/>
                </a:lnTo>
                <a:lnTo>
                  <a:pt x="442" y="52"/>
                </a:lnTo>
                <a:lnTo>
                  <a:pt x="442" y="54"/>
                </a:lnTo>
                <a:lnTo>
                  <a:pt x="440" y="56"/>
                </a:lnTo>
                <a:lnTo>
                  <a:pt x="436" y="54"/>
                </a:lnTo>
                <a:lnTo>
                  <a:pt x="434" y="52"/>
                </a:lnTo>
                <a:lnTo>
                  <a:pt x="434" y="50"/>
                </a:lnTo>
                <a:lnTo>
                  <a:pt x="436" y="48"/>
                </a:lnTo>
                <a:lnTo>
                  <a:pt x="442" y="50"/>
                </a:lnTo>
                <a:lnTo>
                  <a:pt x="446" y="50"/>
                </a:lnTo>
                <a:lnTo>
                  <a:pt x="448" y="48"/>
                </a:lnTo>
                <a:lnTo>
                  <a:pt x="448" y="46"/>
                </a:lnTo>
                <a:lnTo>
                  <a:pt x="436" y="36"/>
                </a:lnTo>
                <a:lnTo>
                  <a:pt x="432" y="32"/>
                </a:lnTo>
                <a:lnTo>
                  <a:pt x="428" y="30"/>
                </a:lnTo>
                <a:lnTo>
                  <a:pt x="426" y="30"/>
                </a:lnTo>
                <a:lnTo>
                  <a:pt x="424" y="28"/>
                </a:lnTo>
                <a:lnTo>
                  <a:pt x="422" y="26"/>
                </a:lnTo>
                <a:lnTo>
                  <a:pt x="422" y="28"/>
                </a:lnTo>
                <a:lnTo>
                  <a:pt x="422" y="30"/>
                </a:lnTo>
                <a:lnTo>
                  <a:pt x="422" y="32"/>
                </a:lnTo>
                <a:lnTo>
                  <a:pt x="422" y="34"/>
                </a:lnTo>
                <a:lnTo>
                  <a:pt x="418" y="38"/>
                </a:lnTo>
                <a:lnTo>
                  <a:pt x="414" y="44"/>
                </a:lnTo>
                <a:lnTo>
                  <a:pt x="410" y="46"/>
                </a:lnTo>
                <a:lnTo>
                  <a:pt x="404" y="46"/>
                </a:lnTo>
                <a:lnTo>
                  <a:pt x="400" y="48"/>
                </a:lnTo>
                <a:lnTo>
                  <a:pt x="392" y="46"/>
                </a:lnTo>
                <a:lnTo>
                  <a:pt x="382" y="44"/>
                </a:lnTo>
                <a:lnTo>
                  <a:pt x="378" y="40"/>
                </a:lnTo>
                <a:lnTo>
                  <a:pt x="372" y="40"/>
                </a:lnTo>
                <a:lnTo>
                  <a:pt x="368" y="40"/>
                </a:lnTo>
                <a:lnTo>
                  <a:pt x="364" y="44"/>
                </a:lnTo>
                <a:lnTo>
                  <a:pt x="354" y="44"/>
                </a:lnTo>
                <a:lnTo>
                  <a:pt x="350" y="40"/>
                </a:lnTo>
                <a:lnTo>
                  <a:pt x="348" y="38"/>
                </a:lnTo>
                <a:lnTo>
                  <a:pt x="344" y="36"/>
                </a:lnTo>
                <a:lnTo>
                  <a:pt x="342" y="34"/>
                </a:lnTo>
                <a:lnTo>
                  <a:pt x="342" y="32"/>
                </a:lnTo>
                <a:lnTo>
                  <a:pt x="340" y="32"/>
                </a:lnTo>
                <a:lnTo>
                  <a:pt x="340" y="30"/>
                </a:lnTo>
                <a:lnTo>
                  <a:pt x="336" y="30"/>
                </a:lnTo>
                <a:lnTo>
                  <a:pt x="320" y="20"/>
                </a:lnTo>
                <a:lnTo>
                  <a:pt x="322" y="12"/>
                </a:lnTo>
                <a:lnTo>
                  <a:pt x="326" y="10"/>
                </a:lnTo>
                <a:lnTo>
                  <a:pt x="330" y="10"/>
                </a:lnTo>
                <a:lnTo>
                  <a:pt x="332" y="6"/>
                </a:lnTo>
                <a:lnTo>
                  <a:pt x="334" y="0"/>
                </a:lnTo>
                <a:lnTo>
                  <a:pt x="332" y="0"/>
                </a:lnTo>
                <a:lnTo>
                  <a:pt x="328" y="0"/>
                </a:lnTo>
                <a:lnTo>
                  <a:pt x="326" y="0"/>
                </a:lnTo>
                <a:lnTo>
                  <a:pt x="324" y="0"/>
                </a:lnTo>
                <a:lnTo>
                  <a:pt x="320" y="2"/>
                </a:lnTo>
                <a:lnTo>
                  <a:pt x="318" y="4"/>
                </a:lnTo>
                <a:lnTo>
                  <a:pt x="312" y="6"/>
                </a:lnTo>
                <a:lnTo>
                  <a:pt x="310" y="6"/>
                </a:lnTo>
                <a:lnTo>
                  <a:pt x="308" y="6"/>
                </a:lnTo>
                <a:lnTo>
                  <a:pt x="308" y="4"/>
                </a:lnTo>
                <a:lnTo>
                  <a:pt x="308" y="2"/>
                </a:lnTo>
                <a:lnTo>
                  <a:pt x="308" y="0"/>
                </a:lnTo>
                <a:lnTo>
                  <a:pt x="304" y="0"/>
                </a:lnTo>
                <a:lnTo>
                  <a:pt x="302" y="0"/>
                </a:lnTo>
                <a:lnTo>
                  <a:pt x="298" y="0"/>
                </a:lnTo>
                <a:lnTo>
                  <a:pt x="296" y="0"/>
                </a:lnTo>
                <a:lnTo>
                  <a:pt x="288" y="2"/>
                </a:lnTo>
                <a:lnTo>
                  <a:pt x="286" y="2"/>
                </a:lnTo>
                <a:lnTo>
                  <a:pt x="276" y="2"/>
                </a:lnTo>
                <a:lnTo>
                  <a:pt x="274" y="2"/>
                </a:lnTo>
                <a:lnTo>
                  <a:pt x="264" y="2"/>
                </a:lnTo>
                <a:lnTo>
                  <a:pt x="262" y="2"/>
                </a:lnTo>
                <a:lnTo>
                  <a:pt x="234" y="4"/>
                </a:lnTo>
                <a:lnTo>
                  <a:pt x="232" y="4"/>
                </a:lnTo>
                <a:lnTo>
                  <a:pt x="184" y="4"/>
                </a:lnTo>
                <a:lnTo>
                  <a:pt x="182" y="4"/>
                </a:lnTo>
                <a:lnTo>
                  <a:pt x="158" y="6"/>
                </a:lnTo>
                <a:lnTo>
                  <a:pt x="154" y="6"/>
                </a:lnTo>
                <a:lnTo>
                  <a:pt x="150" y="6"/>
                </a:lnTo>
                <a:lnTo>
                  <a:pt x="148" y="6"/>
                </a:lnTo>
                <a:lnTo>
                  <a:pt x="140" y="6"/>
                </a:lnTo>
                <a:lnTo>
                  <a:pt x="96" y="8"/>
                </a:lnTo>
                <a:lnTo>
                  <a:pt x="94" y="8"/>
                </a:lnTo>
                <a:lnTo>
                  <a:pt x="92" y="8"/>
                </a:lnTo>
                <a:lnTo>
                  <a:pt x="82" y="8"/>
                </a:lnTo>
                <a:lnTo>
                  <a:pt x="80" y="8"/>
                </a:lnTo>
                <a:lnTo>
                  <a:pt x="46" y="8"/>
                </a:lnTo>
                <a:lnTo>
                  <a:pt x="4" y="10"/>
                </a:lnTo>
                <a:lnTo>
                  <a:pt x="2" y="10"/>
                </a:lnTo>
                <a:lnTo>
                  <a:pt x="6" y="90"/>
                </a:lnTo>
                <a:lnTo>
                  <a:pt x="8" y="116"/>
                </a:lnTo>
                <a:close/>
              </a:path>
            </a:pathLst>
          </a:cu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32"/>
          <p:cNvSpPr/>
          <p:nvPr/>
        </p:nvSpPr>
        <p:spPr>
          <a:xfrm>
            <a:off x="3682908" y="1583668"/>
            <a:ext cx="665982" cy="516251"/>
          </a:xfrm>
          <a:custGeom>
            <a:avLst/>
            <a:gdLst/>
            <a:ahLst/>
            <a:cxnLst/>
            <a:rect l="l" t="t" r="r" b="b"/>
            <a:pathLst>
              <a:path w="456" h="374" extrusionOk="0">
                <a:moveTo>
                  <a:pt x="0" y="294"/>
                </a:moveTo>
                <a:lnTo>
                  <a:pt x="72" y="294"/>
                </a:lnTo>
                <a:lnTo>
                  <a:pt x="72" y="374"/>
                </a:lnTo>
                <a:lnTo>
                  <a:pt x="142" y="370"/>
                </a:lnTo>
                <a:lnTo>
                  <a:pt x="222" y="368"/>
                </a:lnTo>
                <a:lnTo>
                  <a:pt x="250" y="368"/>
                </a:lnTo>
                <a:lnTo>
                  <a:pt x="256" y="368"/>
                </a:lnTo>
                <a:lnTo>
                  <a:pt x="290" y="368"/>
                </a:lnTo>
                <a:lnTo>
                  <a:pt x="316" y="366"/>
                </a:lnTo>
                <a:lnTo>
                  <a:pt x="318" y="364"/>
                </a:lnTo>
                <a:lnTo>
                  <a:pt x="300" y="330"/>
                </a:lnTo>
                <a:lnTo>
                  <a:pt x="294" y="312"/>
                </a:lnTo>
                <a:lnTo>
                  <a:pt x="294" y="292"/>
                </a:lnTo>
                <a:lnTo>
                  <a:pt x="314" y="292"/>
                </a:lnTo>
                <a:lnTo>
                  <a:pt x="444" y="292"/>
                </a:lnTo>
                <a:lnTo>
                  <a:pt x="442" y="228"/>
                </a:lnTo>
                <a:lnTo>
                  <a:pt x="442" y="224"/>
                </a:lnTo>
                <a:lnTo>
                  <a:pt x="442" y="214"/>
                </a:lnTo>
                <a:lnTo>
                  <a:pt x="456" y="214"/>
                </a:lnTo>
                <a:lnTo>
                  <a:pt x="456" y="204"/>
                </a:lnTo>
                <a:lnTo>
                  <a:pt x="456" y="194"/>
                </a:lnTo>
                <a:lnTo>
                  <a:pt x="442" y="194"/>
                </a:lnTo>
                <a:lnTo>
                  <a:pt x="442" y="64"/>
                </a:lnTo>
                <a:lnTo>
                  <a:pt x="368" y="64"/>
                </a:lnTo>
                <a:lnTo>
                  <a:pt x="366" y="0"/>
                </a:lnTo>
                <a:lnTo>
                  <a:pt x="364" y="2"/>
                </a:lnTo>
                <a:lnTo>
                  <a:pt x="364" y="4"/>
                </a:lnTo>
                <a:lnTo>
                  <a:pt x="358" y="6"/>
                </a:lnTo>
                <a:lnTo>
                  <a:pt x="348" y="14"/>
                </a:lnTo>
                <a:lnTo>
                  <a:pt x="340" y="16"/>
                </a:lnTo>
                <a:lnTo>
                  <a:pt x="334" y="20"/>
                </a:lnTo>
                <a:lnTo>
                  <a:pt x="330" y="24"/>
                </a:lnTo>
                <a:lnTo>
                  <a:pt x="328" y="26"/>
                </a:lnTo>
                <a:lnTo>
                  <a:pt x="324" y="28"/>
                </a:lnTo>
                <a:lnTo>
                  <a:pt x="320" y="36"/>
                </a:lnTo>
                <a:lnTo>
                  <a:pt x="314" y="40"/>
                </a:lnTo>
                <a:lnTo>
                  <a:pt x="312" y="46"/>
                </a:lnTo>
                <a:lnTo>
                  <a:pt x="304" y="50"/>
                </a:lnTo>
                <a:lnTo>
                  <a:pt x="294" y="60"/>
                </a:lnTo>
                <a:lnTo>
                  <a:pt x="292" y="64"/>
                </a:lnTo>
                <a:lnTo>
                  <a:pt x="284" y="68"/>
                </a:lnTo>
                <a:lnTo>
                  <a:pt x="280" y="72"/>
                </a:lnTo>
                <a:lnTo>
                  <a:pt x="276" y="78"/>
                </a:lnTo>
                <a:lnTo>
                  <a:pt x="272" y="84"/>
                </a:lnTo>
                <a:lnTo>
                  <a:pt x="266" y="86"/>
                </a:lnTo>
                <a:lnTo>
                  <a:pt x="256" y="92"/>
                </a:lnTo>
                <a:lnTo>
                  <a:pt x="244" y="106"/>
                </a:lnTo>
                <a:lnTo>
                  <a:pt x="236" y="110"/>
                </a:lnTo>
                <a:lnTo>
                  <a:pt x="234" y="112"/>
                </a:lnTo>
                <a:lnTo>
                  <a:pt x="230" y="112"/>
                </a:lnTo>
                <a:lnTo>
                  <a:pt x="228" y="114"/>
                </a:lnTo>
                <a:lnTo>
                  <a:pt x="226" y="116"/>
                </a:lnTo>
                <a:lnTo>
                  <a:pt x="220" y="118"/>
                </a:lnTo>
                <a:lnTo>
                  <a:pt x="214" y="120"/>
                </a:lnTo>
                <a:lnTo>
                  <a:pt x="210" y="126"/>
                </a:lnTo>
                <a:lnTo>
                  <a:pt x="204" y="130"/>
                </a:lnTo>
                <a:lnTo>
                  <a:pt x="200" y="134"/>
                </a:lnTo>
                <a:lnTo>
                  <a:pt x="198" y="136"/>
                </a:lnTo>
                <a:lnTo>
                  <a:pt x="194" y="138"/>
                </a:lnTo>
                <a:lnTo>
                  <a:pt x="188" y="142"/>
                </a:lnTo>
                <a:lnTo>
                  <a:pt x="178" y="148"/>
                </a:lnTo>
                <a:lnTo>
                  <a:pt x="168" y="152"/>
                </a:lnTo>
                <a:lnTo>
                  <a:pt x="160" y="150"/>
                </a:lnTo>
                <a:lnTo>
                  <a:pt x="154" y="148"/>
                </a:lnTo>
                <a:lnTo>
                  <a:pt x="144" y="146"/>
                </a:lnTo>
                <a:lnTo>
                  <a:pt x="136" y="142"/>
                </a:lnTo>
                <a:lnTo>
                  <a:pt x="132" y="142"/>
                </a:lnTo>
                <a:lnTo>
                  <a:pt x="118" y="146"/>
                </a:lnTo>
                <a:lnTo>
                  <a:pt x="112" y="146"/>
                </a:lnTo>
                <a:lnTo>
                  <a:pt x="102" y="150"/>
                </a:lnTo>
                <a:lnTo>
                  <a:pt x="96" y="150"/>
                </a:lnTo>
                <a:lnTo>
                  <a:pt x="92" y="154"/>
                </a:lnTo>
                <a:lnTo>
                  <a:pt x="80" y="154"/>
                </a:lnTo>
                <a:lnTo>
                  <a:pt x="76" y="154"/>
                </a:lnTo>
                <a:lnTo>
                  <a:pt x="68" y="154"/>
                </a:lnTo>
                <a:lnTo>
                  <a:pt x="42" y="152"/>
                </a:lnTo>
                <a:lnTo>
                  <a:pt x="28" y="148"/>
                </a:lnTo>
                <a:lnTo>
                  <a:pt x="24" y="146"/>
                </a:lnTo>
                <a:lnTo>
                  <a:pt x="18" y="146"/>
                </a:lnTo>
                <a:lnTo>
                  <a:pt x="8" y="140"/>
                </a:lnTo>
                <a:lnTo>
                  <a:pt x="4" y="138"/>
                </a:lnTo>
                <a:lnTo>
                  <a:pt x="0" y="136"/>
                </a:lnTo>
                <a:lnTo>
                  <a:pt x="0" y="162"/>
                </a:lnTo>
                <a:lnTo>
                  <a:pt x="0" y="294"/>
                </a:lnTo>
                <a:close/>
              </a:path>
            </a:pathLst>
          </a:custGeom>
          <a:solidFill>
            <a:srgbClr val="E09A4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32"/>
          <p:cNvSpPr/>
          <p:nvPr/>
        </p:nvSpPr>
        <p:spPr>
          <a:xfrm>
            <a:off x="3823113" y="1840414"/>
            <a:ext cx="407163"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Cuyahoga</a:t>
            </a:r>
            <a:endParaRPr sz="1800">
              <a:solidFill>
                <a:srgbClr val="000000"/>
              </a:solidFill>
              <a:latin typeface="Arial"/>
              <a:ea typeface="Arial"/>
              <a:cs typeface="Arial"/>
              <a:sym typeface="Arial"/>
            </a:endParaRPr>
          </a:p>
        </p:txBody>
      </p:sp>
      <p:sp>
        <p:nvSpPr>
          <p:cNvPr id="499" name="Google Shape;499;p32"/>
          <p:cNvSpPr/>
          <p:nvPr/>
        </p:nvSpPr>
        <p:spPr>
          <a:xfrm>
            <a:off x="531702" y="4985603"/>
            <a:ext cx="352661"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Hamilton</a:t>
            </a:r>
            <a:endParaRPr sz="1800">
              <a:solidFill>
                <a:srgbClr val="000000"/>
              </a:solidFill>
              <a:latin typeface="Arial"/>
              <a:ea typeface="Arial"/>
              <a:cs typeface="Arial"/>
              <a:sym typeface="Arial"/>
            </a:endParaRPr>
          </a:p>
        </p:txBody>
      </p:sp>
      <p:sp>
        <p:nvSpPr>
          <p:cNvPr id="500" name="Google Shape;500;p32"/>
          <p:cNvSpPr/>
          <p:nvPr/>
        </p:nvSpPr>
        <p:spPr>
          <a:xfrm>
            <a:off x="3996100" y="3282854"/>
            <a:ext cx="482504" cy="1077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Tuscarawas</a:t>
            </a:r>
            <a:endParaRPr sz="1800">
              <a:solidFill>
                <a:srgbClr val="000000"/>
              </a:solidFill>
              <a:latin typeface="Arial"/>
              <a:ea typeface="Arial"/>
              <a:cs typeface="Arial"/>
              <a:sym typeface="Arial"/>
            </a:endParaRPr>
          </a:p>
        </p:txBody>
      </p:sp>
      <p:sp>
        <p:nvSpPr>
          <p:cNvPr id="501" name="Google Shape;501;p32"/>
          <p:cNvSpPr/>
          <p:nvPr/>
        </p:nvSpPr>
        <p:spPr>
          <a:xfrm>
            <a:off x="1620299" y="1514651"/>
            <a:ext cx="238848" cy="107722"/>
          </a:xfrm>
          <a:prstGeom prst="rect">
            <a:avLst/>
          </a:pr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Lucas</a:t>
            </a:r>
            <a:endParaRPr sz="1800">
              <a:solidFill>
                <a:srgbClr val="000000"/>
              </a:solidFill>
              <a:latin typeface="Arial"/>
              <a:ea typeface="Arial"/>
              <a:cs typeface="Arial"/>
              <a:sym typeface="Arial"/>
            </a:endParaRPr>
          </a:p>
        </p:txBody>
      </p:sp>
      <p:sp>
        <p:nvSpPr>
          <p:cNvPr id="502" name="Google Shape;502;p32"/>
          <p:cNvSpPr/>
          <p:nvPr/>
        </p:nvSpPr>
        <p:spPr>
          <a:xfrm>
            <a:off x="4427755" y="2177219"/>
            <a:ext cx="314189" cy="107722"/>
          </a:xfrm>
          <a:prstGeom prst="rect">
            <a:avLst/>
          </a:prstGeom>
          <a:solidFill>
            <a:srgbClr val="E09A4C"/>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Portage</a:t>
            </a:r>
            <a:endParaRPr sz="1800">
              <a:solidFill>
                <a:srgbClr val="000000"/>
              </a:solidFill>
              <a:latin typeface="Arial"/>
              <a:ea typeface="Arial"/>
              <a:cs typeface="Arial"/>
              <a:sym typeface="Arial"/>
            </a:endParaRPr>
          </a:p>
        </p:txBody>
      </p:sp>
      <p:sp>
        <p:nvSpPr>
          <p:cNvPr id="503" name="Google Shape;503;p32"/>
          <p:cNvSpPr/>
          <p:nvPr/>
        </p:nvSpPr>
        <p:spPr>
          <a:xfrm>
            <a:off x="1636765" y="2907425"/>
            <a:ext cx="262892"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Hardin</a:t>
            </a:r>
            <a:endParaRPr sz="1800">
              <a:solidFill>
                <a:srgbClr val="000000"/>
              </a:solidFill>
              <a:latin typeface="Arial"/>
              <a:ea typeface="Arial"/>
              <a:cs typeface="Arial"/>
              <a:sym typeface="Arial"/>
            </a:endParaRPr>
          </a:p>
        </p:txBody>
      </p:sp>
      <p:sp>
        <p:nvSpPr>
          <p:cNvPr id="504" name="Google Shape;504;p32"/>
          <p:cNvSpPr/>
          <p:nvPr/>
        </p:nvSpPr>
        <p:spPr>
          <a:xfrm>
            <a:off x="1468808" y="4725348"/>
            <a:ext cx="277320" cy="107722"/>
          </a:xfrm>
          <a:prstGeom prst="rect">
            <a:avLst/>
          </a:prstGeom>
          <a:solidFill>
            <a:srgbClr val="75BD7E"/>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Clinton</a:t>
            </a:r>
            <a:endParaRPr sz="1800">
              <a:solidFill>
                <a:srgbClr val="000000"/>
              </a:solidFill>
              <a:latin typeface="Arial"/>
              <a:ea typeface="Arial"/>
              <a:cs typeface="Arial"/>
              <a:sym typeface="Arial"/>
            </a:endParaRPr>
          </a:p>
        </p:txBody>
      </p:sp>
      <p:sp>
        <p:nvSpPr>
          <p:cNvPr id="505" name="Google Shape;505;p32"/>
          <p:cNvSpPr/>
          <p:nvPr/>
        </p:nvSpPr>
        <p:spPr>
          <a:xfrm>
            <a:off x="2350942" y="4040638"/>
            <a:ext cx="317395" cy="107722"/>
          </a:xfrm>
          <a:prstGeom prst="rect">
            <a:avLst/>
          </a:pr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Franklin</a:t>
            </a:r>
            <a:endParaRPr sz="1800">
              <a:solidFill>
                <a:srgbClr val="000000"/>
              </a:solidFill>
              <a:latin typeface="Arial"/>
              <a:ea typeface="Arial"/>
              <a:cs typeface="Arial"/>
              <a:sym typeface="Arial"/>
            </a:endParaRPr>
          </a:p>
        </p:txBody>
      </p:sp>
      <p:sp>
        <p:nvSpPr>
          <p:cNvPr id="506" name="Google Shape;506;p32"/>
          <p:cNvSpPr/>
          <p:nvPr/>
        </p:nvSpPr>
        <p:spPr>
          <a:xfrm>
            <a:off x="3393731" y="3684563"/>
            <a:ext cx="622168" cy="582508"/>
          </a:xfrm>
          <a:custGeom>
            <a:avLst/>
            <a:gdLst/>
            <a:ahLst/>
            <a:cxnLst/>
            <a:rect l="l" t="t" r="r" b="b"/>
            <a:pathLst>
              <a:path w="426" h="422" extrusionOk="0">
                <a:moveTo>
                  <a:pt x="346" y="10"/>
                </a:moveTo>
                <a:lnTo>
                  <a:pt x="342" y="8"/>
                </a:lnTo>
                <a:lnTo>
                  <a:pt x="332" y="8"/>
                </a:lnTo>
                <a:lnTo>
                  <a:pt x="322" y="8"/>
                </a:lnTo>
                <a:lnTo>
                  <a:pt x="258" y="6"/>
                </a:lnTo>
                <a:lnTo>
                  <a:pt x="182" y="4"/>
                </a:lnTo>
                <a:lnTo>
                  <a:pt x="110" y="2"/>
                </a:lnTo>
                <a:lnTo>
                  <a:pt x="38" y="0"/>
                </a:lnTo>
                <a:lnTo>
                  <a:pt x="34" y="92"/>
                </a:lnTo>
                <a:lnTo>
                  <a:pt x="34" y="94"/>
                </a:lnTo>
                <a:lnTo>
                  <a:pt x="30" y="196"/>
                </a:lnTo>
                <a:lnTo>
                  <a:pt x="32" y="200"/>
                </a:lnTo>
                <a:lnTo>
                  <a:pt x="30" y="206"/>
                </a:lnTo>
                <a:lnTo>
                  <a:pt x="30" y="216"/>
                </a:lnTo>
                <a:lnTo>
                  <a:pt x="30" y="224"/>
                </a:lnTo>
                <a:lnTo>
                  <a:pt x="18" y="222"/>
                </a:lnTo>
                <a:lnTo>
                  <a:pt x="2" y="224"/>
                </a:lnTo>
                <a:lnTo>
                  <a:pt x="2" y="226"/>
                </a:lnTo>
                <a:lnTo>
                  <a:pt x="2" y="254"/>
                </a:lnTo>
                <a:lnTo>
                  <a:pt x="0" y="258"/>
                </a:lnTo>
                <a:lnTo>
                  <a:pt x="0" y="260"/>
                </a:lnTo>
                <a:lnTo>
                  <a:pt x="54" y="264"/>
                </a:lnTo>
                <a:lnTo>
                  <a:pt x="58" y="264"/>
                </a:lnTo>
                <a:lnTo>
                  <a:pt x="58" y="270"/>
                </a:lnTo>
                <a:lnTo>
                  <a:pt x="50" y="358"/>
                </a:lnTo>
                <a:lnTo>
                  <a:pt x="82" y="360"/>
                </a:lnTo>
                <a:lnTo>
                  <a:pt x="128" y="362"/>
                </a:lnTo>
                <a:lnTo>
                  <a:pt x="128" y="372"/>
                </a:lnTo>
                <a:lnTo>
                  <a:pt x="126" y="408"/>
                </a:lnTo>
                <a:lnTo>
                  <a:pt x="258" y="414"/>
                </a:lnTo>
                <a:lnTo>
                  <a:pt x="332" y="418"/>
                </a:lnTo>
                <a:lnTo>
                  <a:pt x="424" y="422"/>
                </a:lnTo>
                <a:lnTo>
                  <a:pt x="426" y="332"/>
                </a:lnTo>
                <a:lnTo>
                  <a:pt x="426" y="318"/>
                </a:lnTo>
                <a:lnTo>
                  <a:pt x="426" y="240"/>
                </a:lnTo>
                <a:lnTo>
                  <a:pt x="398" y="238"/>
                </a:lnTo>
                <a:lnTo>
                  <a:pt x="402" y="130"/>
                </a:lnTo>
                <a:lnTo>
                  <a:pt x="404" y="10"/>
                </a:lnTo>
                <a:lnTo>
                  <a:pt x="352" y="10"/>
                </a:lnTo>
                <a:lnTo>
                  <a:pt x="346" y="10"/>
                </a:lnTo>
                <a:close/>
              </a:path>
            </a:pathLst>
          </a:custGeom>
          <a:solidFill>
            <a:srgbClr val="B69FCD"/>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32"/>
          <p:cNvSpPr/>
          <p:nvPr/>
        </p:nvSpPr>
        <p:spPr>
          <a:xfrm>
            <a:off x="3471266" y="3908181"/>
            <a:ext cx="458459"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Muskingum</a:t>
            </a:r>
            <a:endParaRPr sz="1800">
              <a:solidFill>
                <a:srgbClr val="000000"/>
              </a:solidFill>
              <a:latin typeface="Arial"/>
              <a:ea typeface="Arial"/>
              <a:cs typeface="Arial"/>
              <a:sym typeface="Arial"/>
            </a:endParaRPr>
          </a:p>
        </p:txBody>
      </p:sp>
      <p:sp>
        <p:nvSpPr>
          <p:cNvPr id="508" name="Google Shape;508;p32"/>
          <p:cNvSpPr/>
          <p:nvPr/>
        </p:nvSpPr>
        <p:spPr>
          <a:xfrm>
            <a:off x="3190144" y="5471594"/>
            <a:ext cx="227626" cy="107722"/>
          </a:xfrm>
          <a:prstGeom prst="rect">
            <a:avLst/>
          </a:prstGeom>
          <a:solidFill>
            <a:srgbClr val="B69FCD"/>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US" sz="700">
                <a:solidFill>
                  <a:srgbClr val="000000"/>
                </a:solidFill>
                <a:latin typeface="Arial"/>
                <a:ea typeface="Arial"/>
                <a:cs typeface="Arial"/>
                <a:sym typeface="Arial"/>
              </a:rPr>
              <a:t>Gallia</a:t>
            </a:r>
            <a:endParaRPr sz="1800">
              <a:solidFill>
                <a:srgbClr val="000000"/>
              </a:solidFill>
              <a:latin typeface="Arial"/>
              <a:ea typeface="Arial"/>
              <a:cs typeface="Arial"/>
              <a:sym typeface="Arial"/>
            </a:endParaRPr>
          </a:p>
        </p:txBody>
      </p:sp>
      <p:sp>
        <p:nvSpPr>
          <p:cNvPr id="509" name="Google Shape;509;p32"/>
          <p:cNvSpPr/>
          <p:nvPr/>
        </p:nvSpPr>
        <p:spPr>
          <a:xfrm>
            <a:off x="1584706" y="2039059"/>
            <a:ext cx="283029" cy="283912"/>
          </a:xfrm>
          <a:prstGeom prst="star5">
            <a:avLst>
              <a:gd name="adj" fmla="val 19098"/>
              <a:gd name="hf" fmla="val 105146"/>
              <a:gd name="vf" fmla="val 110557"/>
            </a:avLst>
          </a:prstGeom>
          <a:solidFill>
            <a:schemeClr val="accent1"/>
          </a:solidFill>
          <a:ln w="12700" cap="flat" cmpd="sng">
            <a:solidFill>
              <a:srgbClr val="0A2D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32"/>
          <p:cNvSpPr/>
          <p:nvPr/>
        </p:nvSpPr>
        <p:spPr>
          <a:xfrm>
            <a:off x="1220705" y="4340835"/>
            <a:ext cx="283029" cy="251255"/>
          </a:xfrm>
          <a:prstGeom prst="star5">
            <a:avLst>
              <a:gd name="adj" fmla="val 19098"/>
              <a:gd name="hf" fmla="val 105146"/>
              <a:gd name="vf" fmla="val 110557"/>
            </a:avLst>
          </a:prstGeom>
          <a:solidFill>
            <a:schemeClr val="accent1"/>
          </a:solidFill>
          <a:ln w="12700" cap="flat" cmpd="sng">
            <a:solidFill>
              <a:srgbClr val="0A2D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32"/>
          <p:cNvSpPr/>
          <p:nvPr/>
        </p:nvSpPr>
        <p:spPr>
          <a:xfrm>
            <a:off x="3455251" y="4625959"/>
            <a:ext cx="283029" cy="251255"/>
          </a:xfrm>
          <a:prstGeom prst="star5">
            <a:avLst>
              <a:gd name="adj" fmla="val 19098"/>
              <a:gd name="hf" fmla="val 105146"/>
              <a:gd name="vf" fmla="val 110557"/>
            </a:avLst>
          </a:prstGeom>
          <a:solidFill>
            <a:schemeClr val="accent1"/>
          </a:solidFill>
          <a:ln w="12700" cap="flat" cmpd="sng">
            <a:solidFill>
              <a:srgbClr val="0A2D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32"/>
          <p:cNvSpPr/>
          <p:nvPr/>
        </p:nvSpPr>
        <p:spPr>
          <a:xfrm>
            <a:off x="4103675" y="1909225"/>
            <a:ext cx="283029" cy="283912"/>
          </a:xfrm>
          <a:prstGeom prst="star5">
            <a:avLst>
              <a:gd name="adj" fmla="val 19098"/>
              <a:gd name="hf" fmla="val 105146"/>
              <a:gd name="vf" fmla="val 110557"/>
            </a:avLst>
          </a:prstGeom>
          <a:solidFill>
            <a:schemeClr val="accent1"/>
          </a:solidFill>
          <a:ln w="12700" cap="flat" cmpd="sng">
            <a:solidFill>
              <a:srgbClr val="0A2D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32"/>
          <p:cNvSpPr/>
          <p:nvPr/>
        </p:nvSpPr>
        <p:spPr>
          <a:xfrm>
            <a:off x="2351311" y="3749606"/>
            <a:ext cx="283029" cy="283912"/>
          </a:xfrm>
          <a:prstGeom prst="star5">
            <a:avLst>
              <a:gd name="adj" fmla="val 19098"/>
              <a:gd name="hf" fmla="val 105146"/>
              <a:gd name="vf" fmla="val 110557"/>
            </a:avLst>
          </a:prstGeom>
          <a:solidFill>
            <a:schemeClr val="accent1"/>
          </a:solidFill>
          <a:ln w="12700" cap="flat" cmpd="sng">
            <a:solidFill>
              <a:srgbClr val="0A2D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32"/>
          <p:cNvSpPr/>
          <p:nvPr/>
        </p:nvSpPr>
        <p:spPr>
          <a:xfrm>
            <a:off x="4666470" y="2343820"/>
            <a:ext cx="283029" cy="251255"/>
          </a:xfrm>
          <a:prstGeom prst="star5">
            <a:avLst>
              <a:gd name="adj" fmla="val 19098"/>
              <a:gd name="hf" fmla="val 105146"/>
              <a:gd name="vf" fmla="val 110557"/>
            </a:avLst>
          </a:prstGeom>
          <a:solidFill>
            <a:schemeClr val="accent1"/>
          </a:solidFill>
          <a:ln w="12700" cap="flat" cmpd="sng">
            <a:solidFill>
              <a:srgbClr val="0A2D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3"/>
          <p:cNvSpPr txBox="1">
            <a:spLocks noGrp="1"/>
          </p:cNvSpPr>
          <p:nvPr>
            <p:ph type="title"/>
          </p:nvPr>
        </p:nvSpPr>
        <p:spPr>
          <a:xfrm>
            <a:off x="386809" y="503033"/>
            <a:ext cx="11685447" cy="56991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2060"/>
              </a:buClr>
              <a:buSzPct val="100000"/>
              <a:buFont typeface="Arial"/>
              <a:buNone/>
            </a:pPr>
            <a:r>
              <a:rPr lang="en-US"/>
              <a:t>HOW TO ACCESS AN IECMH CONSULTANT IN YOUR REGION</a:t>
            </a:r>
            <a:endParaRPr/>
          </a:p>
        </p:txBody>
      </p:sp>
      <p:sp>
        <p:nvSpPr>
          <p:cNvPr id="521" name="Google Shape;521;p33"/>
          <p:cNvSpPr txBox="1"/>
          <p:nvPr/>
        </p:nvSpPr>
        <p:spPr>
          <a:xfrm>
            <a:off x="673953" y="1333180"/>
            <a:ext cx="4243109"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You can find an IECMH consultant in your region by reaching out to:</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Your local CCCR&amp;R</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Your local State Support Team</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Or by contacting the Ohio Preschool Expulsion Prevention Partnership</a:t>
            </a:r>
            <a:endParaRPr sz="1800" b="1" i="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i="1">
                <a:solidFill>
                  <a:schemeClr val="dk1"/>
                </a:solidFill>
                <a:latin typeface="Calibri"/>
                <a:ea typeface="Calibri"/>
                <a:cs typeface="Calibri"/>
                <a:sym typeface="Calibri"/>
              </a:rPr>
              <a:t>A regional alignment document with contact information will be provided with the slide deck from this meeting.  </a:t>
            </a:r>
            <a:endParaRPr sz="1800" b="1"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22" name="Google Shape;522;p33"/>
          <p:cNvPicPr preferRelativeResize="0"/>
          <p:nvPr/>
        </p:nvPicPr>
        <p:blipFill rotWithShape="1">
          <a:blip r:embed="rId3">
            <a:alphaModFix/>
          </a:blip>
          <a:srcRect/>
          <a:stretch/>
        </p:blipFill>
        <p:spPr>
          <a:xfrm>
            <a:off x="5320260" y="1704428"/>
            <a:ext cx="6573187" cy="344914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4"/>
          <p:cNvSpPr txBox="1"/>
          <p:nvPr/>
        </p:nvSpPr>
        <p:spPr>
          <a:xfrm>
            <a:off x="2231892" y="1721625"/>
            <a:ext cx="7577138" cy="2755539"/>
          </a:xfrm>
          <a:prstGeom prst="rect">
            <a:avLst/>
          </a:prstGeom>
          <a:noFill/>
          <a:ln>
            <a:noFill/>
          </a:ln>
        </p:spPr>
        <p:txBody>
          <a:bodyPr spcFirstLastPara="1" wrap="square" lIns="0" tIns="34275" rIns="68575" bIns="0" anchor="t" anchorCtr="0">
            <a:noAutofit/>
          </a:bodyPr>
          <a:lstStyle/>
          <a:p>
            <a:pPr marL="0" marR="0" lvl="0" indent="0" algn="ctr" rtl="0">
              <a:lnSpc>
                <a:spcPct val="90000"/>
              </a:lnSpc>
              <a:spcBef>
                <a:spcPts val="0"/>
              </a:spcBef>
              <a:spcAft>
                <a:spcPts val="0"/>
              </a:spcAft>
              <a:buClr>
                <a:srgbClr val="0A2F57"/>
              </a:buClr>
              <a:buSzPts val="8800"/>
              <a:buFont typeface="Arial"/>
              <a:buNone/>
            </a:pPr>
            <a:r>
              <a:rPr lang="en-US" sz="8800" b="0" i="0" u="none" strike="noStrike" cap="none">
                <a:solidFill>
                  <a:srgbClr val="0A2F57"/>
                </a:solidFill>
                <a:latin typeface="Arial"/>
                <a:ea typeface="Arial"/>
                <a:cs typeface="Arial"/>
                <a:sym typeface="Arial"/>
              </a:rPr>
              <a:t>THANK YOU!</a:t>
            </a:r>
            <a:endParaRPr sz="9600" b="0" i="0" u="none" strike="noStrike" cap="none">
              <a:solidFill>
                <a:srgbClr val="0A2F57"/>
              </a:solidFill>
              <a:latin typeface="Arial"/>
              <a:ea typeface="Arial"/>
              <a:cs typeface="Arial"/>
              <a:sym typeface="Arial"/>
            </a:endParaRPr>
          </a:p>
        </p:txBody>
      </p:sp>
      <p:sp>
        <p:nvSpPr>
          <p:cNvPr id="528" name="Google Shape;528;p34"/>
          <p:cNvSpPr txBox="1"/>
          <p:nvPr/>
        </p:nvSpPr>
        <p:spPr>
          <a:xfrm>
            <a:off x="1839686" y="4477164"/>
            <a:ext cx="864325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For more information, contact Misty Cole</a:t>
            </a:r>
            <a:endParaRPr/>
          </a:p>
          <a:p>
            <a:pPr marL="0" marR="0" lvl="0" indent="0" algn="ctr" rtl="0">
              <a:spcBef>
                <a:spcPts val="0"/>
              </a:spcBef>
              <a:spcAft>
                <a:spcPts val="0"/>
              </a:spcAft>
              <a:buNone/>
            </a:pPr>
            <a:r>
              <a:rPr lang="en-US" sz="2400" u="sng">
                <a:solidFill>
                  <a:schemeClr val="hlink"/>
                </a:solidFill>
                <a:latin typeface="Calibri"/>
                <a:ea typeface="Calibri"/>
                <a:cs typeface="Calibri"/>
                <a:sym typeface="Calibri"/>
                <a:hlinkClick r:id="rId3"/>
              </a:rPr>
              <a:t>Misty.Cole@childrenandyouth.ohio.gov</a:t>
            </a:r>
            <a:r>
              <a:rPr lang="en-US" sz="2400">
                <a:solidFill>
                  <a:schemeClr val="dk1"/>
                </a:solidFill>
                <a:latin typeface="Calibri"/>
                <a:ea typeface="Calibri"/>
                <a:cs typeface="Calibri"/>
                <a:sym typeface="Calibri"/>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5"/>
          <p:cNvSpPr txBox="1"/>
          <p:nvPr/>
        </p:nvSpPr>
        <p:spPr>
          <a:xfrm>
            <a:off x="1227135" y="2458075"/>
            <a:ext cx="1007371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0E3F75"/>
                </a:solidFill>
                <a:latin typeface="Arial"/>
                <a:ea typeface="Arial"/>
                <a:cs typeface="Arial"/>
                <a:sym typeface="Arial"/>
              </a:rPr>
              <a:t>STEP UP TO QUALITY UPDATES</a:t>
            </a:r>
            <a:endParaRPr/>
          </a:p>
          <a:p>
            <a:pPr marL="0" marR="0" lvl="0" indent="0" algn="ctr" rtl="0">
              <a:spcBef>
                <a:spcPts val="0"/>
              </a:spcBef>
              <a:spcAft>
                <a:spcPts val="0"/>
              </a:spcAft>
              <a:buNone/>
            </a:pPr>
            <a:r>
              <a:rPr lang="en-US" sz="2800" b="1" i="1">
                <a:solidFill>
                  <a:srgbClr val="0E3F75"/>
                </a:solidFill>
                <a:latin typeface="Arial"/>
                <a:ea typeface="Arial"/>
                <a:cs typeface="Arial"/>
                <a:sym typeface="Arial"/>
              </a:rPr>
              <a:t>Sophie Hubbell</a:t>
            </a:r>
            <a:endParaRPr sz="2800" b="1" i="1" u="none" strike="noStrike" cap="none">
              <a:solidFill>
                <a:srgbClr val="0E3F75"/>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6"/>
          <p:cNvSpPr txBox="1">
            <a:spLocks noGrp="1"/>
          </p:cNvSpPr>
          <p:nvPr>
            <p:ph type="title"/>
          </p:nvPr>
        </p:nvSpPr>
        <p:spPr>
          <a:xfrm>
            <a:off x="609600" y="704453"/>
            <a:ext cx="10972800" cy="53553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E3F75"/>
              </a:buClr>
              <a:buSzPts val="3200"/>
              <a:buFont typeface="Arial"/>
              <a:buNone/>
            </a:pPr>
            <a:r>
              <a:rPr lang="en-US" sz="3200">
                <a:latin typeface="Arial"/>
                <a:ea typeface="Arial"/>
                <a:cs typeface="Arial"/>
                <a:sym typeface="Arial"/>
              </a:rPr>
              <a:t>SUTQ BY THE NUMBERS</a:t>
            </a:r>
            <a:endParaRPr sz="3200"/>
          </a:p>
        </p:txBody>
      </p:sp>
      <p:sp>
        <p:nvSpPr>
          <p:cNvPr id="545" name="Google Shape;545;p36"/>
          <p:cNvSpPr txBox="1">
            <a:spLocks noGrp="1"/>
          </p:cNvSpPr>
          <p:nvPr>
            <p:ph type="body" idx="1"/>
          </p:nvPr>
        </p:nvSpPr>
        <p:spPr>
          <a:xfrm>
            <a:off x="1548447" y="1702231"/>
            <a:ext cx="10541666" cy="520829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accent1"/>
              </a:buClr>
              <a:buSzPts val="2800"/>
              <a:buNone/>
            </a:pPr>
            <a:r>
              <a:rPr lang="en-US" sz="2800" b="1">
                <a:solidFill>
                  <a:schemeClr val="accent1"/>
                </a:solidFill>
              </a:rPr>
              <a:t>11 Completed Applications Received</a:t>
            </a:r>
            <a:endParaRPr/>
          </a:p>
          <a:p>
            <a:pPr marL="0" lvl="0" indent="0" algn="l" rtl="0">
              <a:lnSpc>
                <a:spcPct val="120000"/>
              </a:lnSpc>
              <a:spcBef>
                <a:spcPts val="2400"/>
              </a:spcBef>
              <a:spcAft>
                <a:spcPts val="0"/>
              </a:spcAft>
              <a:buClr>
                <a:schemeClr val="accent1"/>
              </a:buClr>
              <a:buSzPts val="2800"/>
              <a:buNone/>
            </a:pPr>
            <a:r>
              <a:rPr lang="en-US" sz="2800" b="1">
                <a:solidFill>
                  <a:schemeClr val="accent1"/>
                </a:solidFill>
              </a:rPr>
              <a:t>7 Ratings Awarded</a:t>
            </a:r>
            <a:endParaRPr/>
          </a:p>
          <a:p>
            <a:pPr marL="720090" lvl="2" indent="-457200" algn="l" rtl="0">
              <a:lnSpc>
                <a:spcPct val="90000"/>
              </a:lnSpc>
              <a:spcBef>
                <a:spcPts val="1000"/>
              </a:spcBef>
              <a:spcAft>
                <a:spcPts val="0"/>
              </a:spcAft>
              <a:buClr>
                <a:schemeClr val="accent1"/>
              </a:buClr>
              <a:buSzPts val="2800"/>
              <a:buFont typeface="Arial"/>
              <a:buChar char="•"/>
            </a:pPr>
            <a:r>
              <a:rPr lang="en-US"/>
              <a:t>3 Bronze </a:t>
            </a:r>
            <a:endParaRPr/>
          </a:p>
          <a:p>
            <a:pPr marL="720090" lvl="2" indent="-457200" algn="l" rtl="0">
              <a:lnSpc>
                <a:spcPct val="90000"/>
              </a:lnSpc>
              <a:spcBef>
                <a:spcPts val="1000"/>
              </a:spcBef>
              <a:spcAft>
                <a:spcPts val="0"/>
              </a:spcAft>
              <a:buClr>
                <a:schemeClr val="accent1"/>
              </a:buClr>
              <a:buSzPts val="2800"/>
              <a:buFont typeface="Arial"/>
              <a:buChar char="•"/>
            </a:pPr>
            <a:r>
              <a:rPr lang="en-US"/>
              <a:t>4 Gold</a:t>
            </a:r>
            <a:endParaRPr/>
          </a:p>
          <a:p>
            <a:pPr marL="0" lvl="0" indent="0" algn="l" rtl="0">
              <a:lnSpc>
                <a:spcPct val="120000"/>
              </a:lnSpc>
              <a:spcBef>
                <a:spcPts val="1700"/>
              </a:spcBef>
              <a:spcAft>
                <a:spcPts val="0"/>
              </a:spcAft>
              <a:buClr>
                <a:schemeClr val="accent1"/>
              </a:buClr>
              <a:buSzPts val="2800"/>
              <a:buNone/>
            </a:pPr>
            <a:r>
              <a:rPr lang="en-US" sz="2800" b="1">
                <a:solidFill>
                  <a:schemeClr val="accent1"/>
                </a:solidFill>
              </a:rPr>
              <a:t>4 Ratings Pending Approval</a:t>
            </a:r>
            <a:endParaRPr/>
          </a:p>
          <a:p>
            <a:pPr marL="720090" lvl="2" indent="-457200" algn="l" rtl="0">
              <a:lnSpc>
                <a:spcPct val="90000"/>
              </a:lnSpc>
              <a:spcBef>
                <a:spcPts val="1000"/>
              </a:spcBef>
              <a:spcAft>
                <a:spcPts val="0"/>
              </a:spcAft>
              <a:buClr>
                <a:schemeClr val="accent1"/>
              </a:buClr>
              <a:buSzPts val="2800"/>
              <a:buFont typeface="Arial"/>
              <a:buChar char="•"/>
            </a:pPr>
            <a:r>
              <a:rPr lang="en-US"/>
              <a:t>1 Bronze </a:t>
            </a:r>
            <a:endParaRPr/>
          </a:p>
          <a:p>
            <a:pPr marL="720090" lvl="2" indent="-457200" algn="l" rtl="0">
              <a:lnSpc>
                <a:spcPct val="90000"/>
              </a:lnSpc>
              <a:spcBef>
                <a:spcPts val="1000"/>
              </a:spcBef>
              <a:spcAft>
                <a:spcPts val="0"/>
              </a:spcAft>
              <a:buClr>
                <a:schemeClr val="accent1"/>
              </a:buClr>
              <a:buSzPts val="2800"/>
              <a:buFont typeface="Arial"/>
              <a:buChar char="•"/>
            </a:pPr>
            <a:r>
              <a:rPr lang="en-US"/>
              <a:t>3 Gold</a:t>
            </a:r>
            <a:endParaRPr/>
          </a:p>
          <a:p>
            <a:pPr marL="0" lvl="0" indent="0" algn="l" rtl="0">
              <a:lnSpc>
                <a:spcPct val="120000"/>
              </a:lnSpc>
              <a:spcBef>
                <a:spcPts val="500"/>
              </a:spcBef>
              <a:spcAft>
                <a:spcPts val="0"/>
              </a:spcAft>
              <a:buSzPts val="2800"/>
              <a:buNone/>
            </a:pPr>
            <a:endParaRPr sz="2800"/>
          </a:p>
          <a:p>
            <a:pPr marL="228600" lvl="0" indent="-50800" algn="l" rtl="0">
              <a:lnSpc>
                <a:spcPct val="120000"/>
              </a:lnSpc>
              <a:spcBef>
                <a:spcPts val="500"/>
              </a:spcBef>
              <a:spcAft>
                <a:spcPts val="0"/>
              </a:spcAft>
              <a:buClr>
                <a:srgbClr val="C12637"/>
              </a:buClr>
              <a:buSzPts val="2800"/>
              <a:buNone/>
            </a:pPr>
            <a:endParaRPr sz="2800"/>
          </a:p>
        </p:txBody>
      </p:sp>
      <p:pic>
        <p:nvPicPr>
          <p:cNvPr id="546" name="Google Shape;546;p36"/>
          <p:cNvPicPr preferRelativeResize="0"/>
          <p:nvPr/>
        </p:nvPicPr>
        <p:blipFill rotWithShape="1">
          <a:blip r:embed="rId3">
            <a:alphaModFix/>
          </a:blip>
          <a:srcRect l="1708" r="67767"/>
          <a:stretch/>
        </p:blipFill>
        <p:spPr>
          <a:xfrm>
            <a:off x="9379126" y="4375054"/>
            <a:ext cx="1327881" cy="1819931"/>
          </a:xfrm>
          <a:prstGeom prst="rect">
            <a:avLst/>
          </a:prstGeom>
          <a:noFill/>
          <a:ln>
            <a:noFill/>
          </a:ln>
        </p:spPr>
      </p:pic>
      <p:pic>
        <p:nvPicPr>
          <p:cNvPr id="547" name="Google Shape;547;p36"/>
          <p:cNvPicPr preferRelativeResize="0"/>
          <p:nvPr/>
        </p:nvPicPr>
        <p:blipFill rotWithShape="1">
          <a:blip r:embed="rId3">
            <a:alphaModFix/>
          </a:blip>
          <a:srcRect l="35665" r="33696"/>
          <a:stretch/>
        </p:blipFill>
        <p:spPr>
          <a:xfrm>
            <a:off x="9333354" y="2633575"/>
            <a:ext cx="1319750" cy="1802125"/>
          </a:xfrm>
          <a:prstGeom prst="rect">
            <a:avLst/>
          </a:prstGeom>
          <a:noFill/>
          <a:ln>
            <a:noFill/>
          </a:ln>
        </p:spPr>
      </p:pic>
      <p:pic>
        <p:nvPicPr>
          <p:cNvPr id="548" name="Google Shape;548;p36"/>
          <p:cNvPicPr preferRelativeResize="0"/>
          <p:nvPr/>
        </p:nvPicPr>
        <p:blipFill rotWithShape="1">
          <a:blip r:embed="rId3">
            <a:alphaModFix/>
          </a:blip>
          <a:srcRect l="68298" r="1064"/>
          <a:stretch/>
        </p:blipFill>
        <p:spPr>
          <a:xfrm>
            <a:off x="9279451" y="770888"/>
            <a:ext cx="1364102" cy="1862687"/>
          </a:xfrm>
          <a:prstGeom prst="rect">
            <a:avLst/>
          </a:prstGeom>
          <a:noFill/>
          <a:ln>
            <a:noFill/>
          </a:ln>
        </p:spPr>
      </p:pic>
      <p:sp>
        <p:nvSpPr>
          <p:cNvPr id="549" name="Google Shape;549;p36"/>
          <p:cNvSpPr/>
          <p:nvPr/>
        </p:nvSpPr>
        <p:spPr>
          <a:xfrm rot="10800000">
            <a:off x="705850" y="1546923"/>
            <a:ext cx="7734304" cy="4420737"/>
          </a:xfrm>
          <a:prstGeom prst="corner">
            <a:avLst>
              <a:gd name="adj1" fmla="val 827"/>
              <a:gd name="adj2" fmla="val 1156"/>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0" name="Google Shape;550;p36" descr="Inbox with solid fill"/>
          <p:cNvPicPr preferRelativeResize="0"/>
          <p:nvPr/>
        </p:nvPicPr>
        <p:blipFill rotWithShape="1">
          <a:blip r:embed="rId4">
            <a:alphaModFix/>
          </a:blip>
          <a:srcRect/>
          <a:stretch/>
        </p:blipFill>
        <p:spPr>
          <a:xfrm>
            <a:off x="676364" y="1646971"/>
            <a:ext cx="731520" cy="731520"/>
          </a:xfrm>
          <a:prstGeom prst="rect">
            <a:avLst/>
          </a:prstGeom>
          <a:noFill/>
          <a:ln>
            <a:noFill/>
          </a:ln>
        </p:spPr>
      </p:pic>
      <p:pic>
        <p:nvPicPr>
          <p:cNvPr id="551" name="Google Shape;551;p36" descr="List with solid fill"/>
          <p:cNvPicPr preferRelativeResize="0"/>
          <p:nvPr/>
        </p:nvPicPr>
        <p:blipFill rotWithShape="1">
          <a:blip r:embed="rId5">
            <a:alphaModFix/>
          </a:blip>
          <a:srcRect/>
          <a:stretch/>
        </p:blipFill>
        <p:spPr>
          <a:xfrm>
            <a:off x="669479" y="4375054"/>
            <a:ext cx="731520" cy="731520"/>
          </a:xfrm>
          <a:prstGeom prst="rect">
            <a:avLst/>
          </a:prstGeom>
          <a:noFill/>
          <a:ln>
            <a:noFill/>
          </a:ln>
        </p:spPr>
      </p:pic>
      <p:pic>
        <p:nvPicPr>
          <p:cNvPr id="552" name="Google Shape;552;p36" descr="Ribbon with solid fill"/>
          <p:cNvPicPr preferRelativeResize="0"/>
          <p:nvPr/>
        </p:nvPicPr>
        <p:blipFill rotWithShape="1">
          <a:blip r:embed="rId6">
            <a:alphaModFix/>
          </a:blip>
          <a:srcRect/>
          <a:stretch/>
        </p:blipFill>
        <p:spPr>
          <a:xfrm>
            <a:off x="705850" y="2633575"/>
            <a:ext cx="731520" cy="7315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7"/>
          <p:cNvSpPr txBox="1">
            <a:spLocks noGrp="1"/>
          </p:cNvSpPr>
          <p:nvPr>
            <p:ph type="title"/>
          </p:nvPr>
        </p:nvSpPr>
        <p:spPr>
          <a:xfrm>
            <a:off x="381003" y="438281"/>
            <a:ext cx="11430000" cy="9828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3200"/>
              <a:buFont typeface="Arial"/>
              <a:buNone/>
            </a:pPr>
            <a:r>
              <a:rPr lang="en-US" sz="3200">
                <a:latin typeface="Arial"/>
                <a:ea typeface="Arial"/>
                <a:cs typeface="Arial"/>
                <a:sym typeface="Arial"/>
              </a:rPr>
              <a:t>CURRICULUM RFP</a:t>
            </a:r>
            <a:endParaRPr/>
          </a:p>
        </p:txBody>
      </p:sp>
      <p:sp>
        <p:nvSpPr>
          <p:cNvPr id="560" name="Google Shape;560;p37"/>
          <p:cNvSpPr txBox="1"/>
          <p:nvPr/>
        </p:nvSpPr>
        <p:spPr>
          <a:xfrm>
            <a:off x="1171577" y="1073033"/>
            <a:ext cx="10438896"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There will be a free curriculum available for ALL licensed programs in Ohio that will meet the Step Up To Quality curriculum requirement – This curriculum is:</a:t>
            </a:r>
            <a:endParaRPr sz="1800">
              <a:solidFill>
                <a:schemeClr val="dk1"/>
              </a:solidFill>
              <a:latin typeface="Arial"/>
              <a:ea typeface="Arial"/>
              <a:cs typeface="Arial"/>
              <a:sym typeface="Arial"/>
            </a:endParaRPr>
          </a:p>
          <a:p>
            <a:pPr marL="800100" marR="0" lvl="1" indent="-342900" algn="l" rtl="0">
              <a:spcBef>
                <a:spcPts val="0"/>
              </a:spcBef>
              <a:spcAft>
                <a:spcPts val="0"/>
              </a:spcAft>
              <a:buClr>
                <a:schemeClr val="accent1"/>
              </a:buClr>
              <a:buSzPts val="2000"/>
              <a:buFont typeface="Courier New"/>
              <a:buChar char="o"/>
            </a:pPr>
            <a:r>
              <a:rPr lang="en-US" sz="2000" b="0" i="0" u="none" strike="noStrike" cap="none">
                <a:solidFill>
                  <a:schemeClr val="dk1"/>
                </a:solidFill>
                <a:latin typeface="Arial"/>
                <a:ea typeface="Arial"/>
                <a:cs typeface="Arial"/>
                <a:sym typeface="Arial"/>
              </a:rPr>
              <a:t>Aligned with the Early Learning and Development Standards</a:t>
            </a:r>
            <a:endParaRPr/>
          </a:p>
          <a:p>
            <a:pPr marL="800100" marR="0" lvl="1" indent="-342900" algn="l" rtl="0">
              <a:spcBef>
                <a:spcPts val="0"/>
              </a:spcBef>
              <a:spcAft>
                <a:spcPts val="0"/>
              </a:spcAft>
              <a:buClr>
                <a:schemeClr val="accent1"/>
              </a:buClr>
              <a:buSzPts val="2000"/>
              <a:buFont typeface="Courier New"/>
              <a:buChar char="o"/>
            </a:pPr>
            <a:r>
              <a:rPr lang="en-US" sz="2000" b="0" i="0" u="none" strike="noStrike" cap="none">
                <a:solidFill>
                  <a:schemeClr val="dk1"/>
                </a:solidFill>
                <a:latin typeface="Arial"/>
                <a:ea typeface="Arial"/>
                <a:cs typeface="Arial"/>
                <a:sym typeface="Arial"/>
              </a:rPr>
              <a:t>Aligned to the Science of Reading</a:t>
            </a:r>
            <a:endParaRPr/>
          </a:p>
          <a:p>
            <a:pPr marL="742950" marR="0" lvl="1" indent="-171450" algn="l" rtl="0">
              <a:spcBef>
                <a:spcPts val="0"/>
              </a:spcBef>
              <a:spcAft>
                <a:spcPts val="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There will be two</a:t>
            </a:r>
            <a:r>
              <a:rPr lang="en-US" sz="2400">
                <a:solidFill>
                  <a:srgbClr val="FF0000"/>
                </a:solidFill>
                <a:latin typeface="Arial"/>
                <a:ea typeface="Arial"/>
                <a:cs typeface="Arial"/>
                <a:sym typeface="Arial"/>
              </a:rPr>
              <a:t> </a:t>
            </a:r>
            <a:r>
              <a:rPr lang="en-US" sz="2400">
                <a:solidFill>
                  <a:schemeClr val="dk1"/>
                </a:solidFill>
                <a:latin typeface="Arial"/>
                <a:ea typeface="Arial"/>
                <a:cs typeface="Arial"/>
                <a:sym typeface="Arial"/>
              </a:rPr>
              <a:t>RFPs for the following activities:</a:t>
            </a:r>
            <a:endParaRPr/>
          </a:p>
          <a:p>
            <a:pPr marL="800100" marR="0" lvl="1" indent="-342900" algn="l" rtl="0">
              <a:spcBef>
                <a:spcPts val="0"/>
              </a:spcBef>
              <a:spcAft>
                <a:spcPts val="0"/>
              </a:spcAft>
              <a:buClr>
                <a:schemeClr val="accent1"/>
              </a:buClr>
              <a:buSzPts val="2000"/>
              <a:buFont typeface="Courier New"/>
              <a:buChar char="o"/>
            </a:pPr>
            <a:r>
              <a:rPr lang="en-US" sz="2000" b="0" i="0" u="none" strike="noStrike" cap="none">
                <a:solidFill>
                  <a:schemeClr val="dk1"/>
                </a:solidFill>
                <a:latin typeface="Arial"/>
                <a:ea typeface="Arial"/>
                <a:cs typeface="Arial"/>
                <a:sym typeface="Arial"/>
              </a:rPr>
              <a:t>Center-based and Family Child Care Curriculum</a:t>
            </a:r>
            <a:endParaRPr/>
          </a:p>
          <a:p>
            <a:pPr marL="800100" marR="0" lvl="1" indent="-342900" algn="l" rtl="0">
              <a:spcBef>
                <a:spcPts val="0"/>
              </a:spcBef>
              <a:spcAft>
                <a:spcPts val="0"/>
              </a:spcAft>
              <a:buClr>
                <a:schemeClr val="accent1"/>
              </a:buClr>
              <a:buSzPts val="2000"/>
              <a:buFont typeface="Courier New"/>
              <a:buChar char="o"/>
            </a:pPr>
            <a:r>
              <a:rPr lang="en-US" sz="2000" b="0" i="0" u="none" strike="noStrike" cap="none">
                <a:solidFill>
                  <a:schemeClr val="dk1"/>
                </a:solidFill>
                <a:latin typeface="Arial"/>
                <a:ea typeface="Arial"/>
                <a:cs typeface="Arial"/>
                <a:sym typeface="Arial"/>
              </a:rPr>
              <a:t>Lesson Plan/Implementation Strategies </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61" name="Google Shape;561;p37"/>
          <p:cNvGrpSpPr/>
          <p:nvPr/>
        </p:nvGrpSpPr>
        <p:grpSpPr>
          <a:xfrm>
            <a:off x="1356999" y="3960055"/>
            <a:ext cx="2808297" cy="2454805"/>
            <a:chOff x="707393" y="389942"/>
            <a:chExt cx="2808297" cy="2454805"/>
          </a:xfrm>
        </p:grpSpPr>
        <p:sp>
          <p:nvSpPr>
            <p:cNvPr id="562" name="Google Shape;562;p37"/>
            <p:cNvSpPr/>
            <p:nvPr/>
          </p:nvSpPr>
          <p:spPr>
            <a:xfrm>
              <a:off x="707393" y="389942"/>
              <a:ext cx="2808297" cy="2454805"/>
            </a:xfrm>
            <a:prstGeom prst="rightArrow">
              <a:avLst>
                <a:gd name="adj1" fmla="val 70000"/>
                <a:gd name="adj2" fmla="val 50000"/>
              </a:avLst>
            </a:prstGeom>
            <a:solidFill>
              <a:srgbClr val="B8D6F8">
                <a:alpha val="89803"/>
              </a:srgbClr>
            </a:solidFill>
            <a:ln w="12700" cap="flat" cmpd="sng">
              <a:solidFill>
                <a:srgbClr val="C9CCD5">
                  <a:alpha val="89803"/>
                </a:srgb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3" name="Google Shape;563;p37"/>
            <p:cNvSpPr txBox="1"/>
            <p:nvPr/>
          </p:nvSpPr>
          <p:spPr>
            <a:xfrm>
              <a:off x="1409467" y="758163"/>
              <a:ext cx="1369045" cy="1718363"/>
            </a:xfrm>
            <a:prstGeom prst="rect">
              <a:avLst/>
            </a:prstGeom>
            <a:noFill/>
            <a:ln>
              <a:noFill/>
            </a:ln>
          </p:spPr>
          <p:txBody>
            <a:bodyPr spcFirstLastPara="1" wrap="square" lIns="38100" tIns="9525" rIns="19050" bIns="9525" anchor="ctr"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RFP Released</a:t>
              </a:r>
              <a:endParaRPr/>
            </a:p>
          </p:txBody>
        </p:sp>
      </p:grpSp>
      <p:grpSp>
        <p:nvGrpSpPr>
          <p:cNvPr id="564" name="Google Shape;564;p37"/>
          <p:cNvGrpSpPr/>
          <p:nvPr/>
        </p:nvGrpSpPr>
        <p:grpSpPr>
          <a:xfrm>
            <a:off x="654924" y="4485383"/>
            <a:ext cx="1404148" cy="1404148"/>
            <a:chOff x="5318" y="915270"/>
            <a:chExt cx="1404148" cy="1404148"/>
          </a:xfrm>
        </p:grpSpPr>
        <p:sp>
          <p:nvSpPr>
            <p:cNvPr id="565" name="Google Shape;565;p37"/>
            <p:cNvSpPr/>
            <p:nvPr/>
          </p:nvSpPr>
          <p:spPr>
            <a:xfrm>
              <a:off x="5318" y="915270"/>
              <a:ext cx="1404148" cy="1404148"/>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66" name="Google Shape;566;p37"/>
            <p:cNvSpPr txBox="1"/>
            <p:nvPr/>
          </p:nvSpPr>
          <p:spPr>
            <a:xfrm>
              <a:off x="210951" y="1120903"/>
              <a:ext cx="992882" cy="992882"/>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a:solidFill>
                    <a:schemeClr val="lt1"/>
                  </a:solidFill>
                  <a:latin typeface="Arial"/>
                  <a:ea typeface="Arial"/>
                  <a:cs typeface="Arial"/>
                  <a:sym typeface="Arial"/>
                </a:rPr>
                <a:t>July 2024</a:t>
              </a:r>
              <a:endParaRPr/>
            </a:p>
          </p:txBody>
        </p:sp>
      </p:grpSp>
      <p:grpSp>
        <p:nvGrpSpPr>
          <p:cNvPr id="567" name="Google Shape;567;p37"/>
          <p:cNvGrpSpPr/>
          <p:nvPr/>
        </p:nvGrpSpPr>
        <p:grpSpPr>
          <a:xfrm>
            <a:off x="5042889" y="3960055"/>
            <a:ext cx="2808297" cy="2454805"/>
            <a:chOff x="4393283" y="389942"/>
            <a:chExt cx="2808297" cy="2454805"/>
          </a:xfrm>
        </p:grpSpPr>
        <p:sp>
          <p:nvSpPr>
            <p:cNvPr id="568" name="Google Shape;568;p37"/>
            <p:cNvSpPr/>
            <p:nvPr/>
          </p:nvSpPr>
          <p:spPr>
            <a:xfrm>
              <a:off x="4393283" y="389942"/>
              <a:ext cx="2808297" cy="2454805"/>
            </a:xfrm>
            <a:prstGeom prst="rightArrow">
              <a:avLst>
                <a:gd name="adj1" fmla="val 70000"/>
                <a:gd name="adj2" fmla="val 50000"/>
              </a:avLst>
            </a:prstGeom>
            <a:solidFill>
              <a:srgbClr val="B8D6F8">
                <a:alpha val="89803"/>
              </a:srgbClr>
            </a:solidFill>
            <a:ln w="12700" cap="flat" cmpd="sng">
              <a:solidFill>
                <a:srgbClr val="C9CCD5">
                  <a:alpha val="89803"/>
                </a:srgb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9" name="Google Shape;569;p37"/>
            <p:cNvSpPr txBox="1"/>
            <p:nvPr/>
          </p:nvSpPr>
          <p:spPr>
            <a:xfrm>
              <a:off x="5095357" y="758163"/>
              <a:ext cx="1369045" cy="1718363"/>
            </a:xfrm>
            <a:prstGeom prst="rect">
              <a:avLst/>
            </a:prstGeom>
            <a:noFill/>
            <a:ln>
              <a:noFill/>
            </a:ln>
          </p:spPr>
          <p:txBody>
            <a:bodyPr spcFirstLastPara="1" wrap="square" lIns="38100" tIns="9525" rIns="19050" bIns="9525" anchor="ctr"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Curriculum Announced and Available </a:t>
              </a:r>
              <a:endParaRPr/>
            </a:p>
          </p:txBody>
        </p:sp>
      </p:grpSp>
      <p:grpSp>
        <p:nvGrpSpPr>
          <p:cNvPr id="570" name="Google Shape;570;p37"/>
          <p:cNvGrpSpPr/>
          <p:nvPr/>
        </p:nvGrpSpPr>
        <p:grpSpPr>
          <a:xfrm>
            <a:off x="4340815" y="4485383"/>
            <a:ext cx="1404148" cy="1404148"/>
            <a:chOff x="3691209" y="915270"/>
            <a:chExt cx="1404148" cy="1404148"/>
          </a:xfrm>
        </p:grpSpPr>
        <p:sp>
          <p:nvSpPr>
            <p:cNvPr id="571" name="Google Shape;571;p37"/>
            <p:cNvSpPr/>
            <p:nvPr/>
          </p:nvSpPr>
          <p:spPr>
            <a:xfrm>
              <a:off x="3691209" y="915270"/>
              <a:ext cx="1404148" cy="1404148"/>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72" name="Google Shape;572;p37"/>
            <p:cNvSpPr txBox="1"/>
            <p:nvPr/>
          </p:nvSpPr>
          <p:spPr>
            <a:xfrm>
              <a:off x="3896842" y="1120903"/>
              <a:ext cx="992882" cy="992882"/>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a:solidFill>
                    <a:schemeClr val="lt1"/>
                  </a:solidFill>
                  <a:latin typeface="Arial"/>
                  <a:ea typeface="Arial"/>
                  <a:cs typeface="Arial"/>
                  <a:sym typeface="Arial"/>
                </a:rPr>
                <a:t>Fall 2024</a:t>
              </a:r>
              <a:br>
                <a:rPr lang="en-US" sz="1500">
                  <a:solidFill>
                    <a:schemeClr val="lt1"/>
                  </a:solidFill>
                  <a:latin typeface="Arial"/>
                  <a:ea typeface="Arial"/>
                  <a:cs typeface="Arial"/>
                  <a:sym typeface="Arial"/>
                </a:rPr>
              </a:br>
              <a:r>
                <a:rPr lang="en-US" sz="1500">
                  <a:solidFill>
                    <a:schemeClr val="lt1"/>
                  </a:solidFill>
                  <a:latin typeface="Arial"/>
                  <a:ea typeface="Arial"/>
                  <a:cs typeface="Arial"/>
                  <a:sym typeface="Arial"/>
                </a:rPr>
                <a:t>(after the start of school year)</a:t>
              </a:r>
              <a:endParaRPr/>
            </a:p>
          </p:txBody>
        </p:sp>
      </p:grpSp>
      <p:grpSp>
        <p:nvGrpSpPr>
          <p:cNvPr id="573" name="Google Shape;573;p37"/>
          <p:cNvGrpSpPr/>
          <p:nvPr/>
        </p:nvGrpSpPr>
        <p:grpSpPr>
          <a:xfrm>
            <a:off x="8728779" y="3960055"/>
            <a:ext cx="2808297" cy="2454805"/>
            <a:chOff x="8079173" y="389942"/>
            <a:chExt cx="2808297" cy="2454805"/>
          </a:xfrm>
        </p:grpSpPr>
        <p:sp>
          <p:nvSpPr>
            <p:cNvPr id="574" name="Google Shape;574;p37"/>
            <p:cNvSpPr/>
            <p:nvPr/>
          </p:nvSpPr>
          <p:spPr>
            <a:xfrm>
              <a:off x="8079173" y="389942"/>
              <a:ext cx="2808297" cy="2454805"/>
            </a:xfrm>
            <a:prstGeom prst="rightArrow">
              <a:avLst>
                <a:gd name="adj1" fmla="val 70000"/>
                <a:gd name="adj2" fmla="val 50000"/>
              </a:avLst>
            </a:prstGeom>
            <a:solidFill>
              <a:srgbClr val="B8D6F8">
                <a:alpha val="89803"/>
              </a:srgbClr>
            </a:solidFill>
            <a:ln w="12700" cap="flat" cmpd="sng">
              <a:solidFill>
                <a:srgbClr val="C9CCD5">
                  <a:alpha val="89803"/>
                </a:srgb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5" name="Google Shape;575;p37"/>
            <p:cNvSpPr txBox="1"/>
            <p:nvPr/>
          </p:nvSpPr>
          <p:spPr>
            <a:xfrm>
              <a:off x="8781248" y="758163"/>
              <a:ext cx="1369045" cy="1718363"/>
            </a:xfrm>
            <a:prstGeom prst="rect">
              <a:avLst/>
            </a:prstGeom>
            <a:noFill/>
            <a:ln>
              <a:noFill/>
            </a:ln>
          </p:spPr>
          <p:txBody>
            <a:bodyPr spcFirstLastPara="1" wrap="square" lIns="38100" tIns="9525" rIns="19050" bIns="9525" anchor="ctr"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Curriculum Training and Implementation</a:t>
              </a:r>
              <a:endParaRPr/>
            </a:p>
          </p:txBody>
        </p:sp>
      </p:grpSp>
      <p:grpSp>
        <p:nvGrpSpPr>
          <p:cNvPr id="576" name="Google Shape;576;p37"/>
          <p:cNvGrpSpPr/>
          <p:nvPr/>
        </p:nvGrpSpPr>
        <p:grpSpPr>
          <a:xfrm>
            <a:off x="8026705" y="4485383"/>
            <a:ext cx="1404148" cy="1404148"/>
            <a:chOff x="7377099" y="915270"/>
            <a:chExt cx="1404148" cy="1404148"/>
          </a:xfrm>
        </p:grpSpPr>
        <p:sp>
          <p:nvSpPr>
            <p:cNvPr id="577" name="Google Shape;577;p37"/>
            <p:cNvSpPr/>
            <p:nvPr/>
          </p:nvSpPr>
          <p:spPr>
            <a:xfrm>
              <a:off x="7377099" y="915270"/>
              <a:ext cx="1404148" cy="1404148"/>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578" name="Google Shape;578;p37"/>
            <p:cNvSpPr txBox="1"/>
            <p:nvPr/>
          </p:nvSpPr>
          <p:spPr>
            <a:xfrm>
              <a:off x="7582732" y="1120903"/>
              <a:ext cx="992882" cy="992882"/>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a:solidFill>
                    <a:schemeClr val="lt1"/>
                  </a:solidFill>
                  <a:latin typeface="Arial"/>
                  <a:ea typeface="Arial"/>
                  <a:cs typeface="Arial"/>
                  <a:sym typeface="Arial"/>
                </a:rPr>
                <a:t>Winter 2024-Spring 2025</a:t>
              </a:r>
              <a:endParaRPr/>
            </a:p>
          </p:txBody>
        </p:sp>
      </p:grpSp>
      <p:cxnSp>
        <p:nvCxnSpPr>
          <p:cNvPr id="579" name="Google Shape;579;p37"/>
          <p:cNvCxnSpPr/>
          <p:nvPr/>
        </p:nvCxnSpPr>
        <p:spPr>
          <a:xfrm>
            <a:off x="1007349" y="1184910"/>
            <a:ext cx="0" cy="640080"/>
          </a:xfrm>
          <a:prstGeom prst="straightConnector1">
            <a:avLst/>
          </a:prstGeom>
          <a:noFill/>
          <a:ln w="76200" cap="flat" cmpd="sng">
            <a:solidFill>
              <a:schemeClr val="accent1"/>
            </a:solidFill>
            <a:prstDash val="solid"/>
            <a:miter lim="800000"/>
            <a:headEnd type="none" w="sm" len="sm"/>
            <a:tailEnd type="none" w="sm" len="sm"/>
          </a:ln>
        </p:spPr>
      </p:cxnSp>
      <p:pic>
        <p:nvPicPr>
          <p:cNvPr id="580" name="Google Shape;580;p37" descr="Checklist with solid fill"/>
          <p:cNvPicPr preferRelativeResize="0"/>
          <p:nvPr/>
        </p:nvPicPr>
        <p:blipFill rotWithShape="1">
          <a:blip r:embed="rId3">
            <a:alphaModFix/>
          </a:blip>
          <a:srcRect/>
          <a:stretch/>
        </p:blipFill>
        <p:spPr>
          <a:xfrm>
            <a:off x="147495" y="2691319"/>
            <a:ext cx="640080" cy="640080"/>
          </a:xfrm>
          <a:prstGeom prst="rect">
            <a:avLst/>
          </a:prstGeom>
          <a:noFill/>
          <a:ln>
            <a:noFill/>
          </a:ln>
        </p:spPr>
      </p:pic>
      <p:pic>
        <p:nvPicPr>
          <p:cNvPr id="581" name="Google Shape;581;p37" descr="Books with solid fill"/>
          <p:cNvPicPr preferRelativeResize="0"/>
          <p:nvPr/>
        </p:nvPicPr>
        <p:blipFill rotWithShape="1">
          <a:blip r:embed="rId4">
            <a:alphaModFix/>
          </a:blip>
          <a:srcRect/>
          <a:stretch/>
        </p:blipFill>
        <p:spPr>
          <a:xfrm>
            <a:off x="147495" y="1184910"/>
            <a:ext cx="640080" cy="640080"/>
          </a:xfrm>
          <a:prstGeom prst="rect">
            <a:avLst/>
          </a:prstGeom>
          <a:noFill/>
          <a:ln>
            <a:noFill/>
          </a:ln>
        </p:spPr>
      </p:pic>
      <p:cxnSp>
        <p:nvCxnSpPr>
          <p:cNvPr id="582" name="Google Shape;582;p37"/>
          <p:cNvCxnSpPr/>
          <p:nvPr/>
        </p:nvCxnSpPr>
        <p:spPr>
          <a:xfrm>
            <a:off x="997824" y="2691319"/>
            <a:ext cx="0" cy="640080"/>
          </a:xfrm>
          <a:prstGeom prst="straightConnector1">
            <a:avLst/>
          </a:prstGeom>
          <a:noFill/>
          <a:ln w="76200" cap="flat" cmpd="sng">
            <a:solidFill>
              <a:schemeClr val="accent2"/>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BIG GOALS OVERVIEW</a:t>
            </a:r>
            <a:endParaRPr u="sng">
              <a:solidFill>
                <a:srgbClr val="FF0000"/>
              </a:solidFill>
            </a:endParaRPr>
          </a:p>
        </p:txBody>
      </p:sp>
      <p:cxnSp>
        <p:nvCxnSpPr>
          <p:cNvPr id="81" name="Google Shape;81;p11"/>
          <p:cNvCxnSpPr/>
          <p:nvPr/>
        </p:nvCxnSpPr>
        <p:spPr>
          <a:xfrm rot="10800000" flipH="1">
            <a:off x="1549358" y="2398949"/>
            <a:ext cx="581852" cy="340351"/>
          </a:xfrm>
          <a:prstGeom prst="straightConnector1">
            <a:avLst/>
          </a:prstGeom>
          <a:noFill/>
          <a:ln w="19050" cap="flat" cmpd="sng">
            <a:solidFill>
              <a:srgbClr val="D8D8D8"/>
            </a:solidFill>
            <a:prstDash val="solid"/>
            <a:miter lim="800000"/>
            <a:headEnd type="none" w="sm" len="sm"/>
            <a:tailEnd type="none" w="sm" len="sm"/>
          </a:ln>
        </p:spPr>
      </p:cxnSp>
      <p:cxnSp>
        <p:nvCxnSpPr>
          <p:cNvPr id="82" name="Google Shape;82;p11"/>
          <p:cNvCxnSpPr/>
          <p:nvPr/>
        </p:nvCxnSpPr>
        <p:spPr>
          <a:xfrm>
            <a:off x="1852289" y="3737202"/>
            <a:ext cx="795740" cy="30101"/>
          </a:xfrm>
          <a:prstGeom prst="straightConnector1">
            <a:avLst/>
          </a:prstGeom>
          <a:noFill/>
          <a:ln w="19050" cap="flat" cmpd="sng">
            <a:solidFill>
              <a:srgbClr val="D8D8D8"/>
            </a:solidFill>
            <a:prstDash val="solid"/>
            <a:miter lim="800000"/>
            <a:headEnd type="none" w="sm" len="sm"/>
            <a:tailEnd type="none" w="sm" len="sm"/>
          </a:ln>
        </p:spPr>
      </p:cxnSp>
      <p:cxnSp>
        <p:nvCxnSpPr>
          <p:cNvPr id="83" name="Google Shape;83;p11"/>
          <p:cNvCxnSpPr/>
          <p:nvPr/>
        </p:nvCxnSpPr>
        <p:spPr>
          <a:xfrm>
            <a:off x="1354872" y="4761397"/>
            <a:ext cx="637178" cy="363486"/>
          </a:xfrm>
          <a:prstGeom prst="straightConnector1">
            <a:avLst/>
          </a:prstGeom>
          <a:noFill/>
          <a:ln w="19050" cap="flat" cmpd="sng">
            <a:solidFill>
              <a:srgbClr val="D8D8D8"/>
            </a:solidFill>
            <a:prstDash val="solid"/>
            <a:miter lim="800000"/>
            <a:headEnd type="none" w="sm" len="sm"/>
            <a:tailEnd type="none" w="sm" len="sm"/>
          </a:ln>
        </p:spPr>
      </p:cxnSp>
      <p:sp>
        <p:nvSpPr>
          <p:cNvPr id="84" name="Google Shape;84;p11"/>
          <p:cNvSpPr/>
          <p:nvPr/>
        </p:nvSpPr>
        <p:spPr>
          <a:xfrm>
            <a:off x="-1498910" y="1434330"/>
            <a:ext cx="4333650" cy="4333650"/>
          </a:xfrm>
          <a:prstGeom prst="arc">
            <a:avLst>
              <a:gd name="adj1" fmla="val 16200000"/>
              <a:gd name="adj2" fmla="val 5507395"/>
            </a:avLst>
          </a:prstGeom>
          <a:noFill/>
          <a:ln w="57150" cap="flat" cmpd="sng">
            <a:solidFill>
              <a:srgbClr val="D8D8D8"/>
            </a:solidFill>
            <a:prstDash val="solid"/>
            <a:miter lim="800000"/>
            <a:headEnd type="oval" w="med" len="med"/>
            <a:tailEnd type="oval"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5" name="Google Shape;85;p11"/>
          <p:cNvSpPr/>
          <p:nvPr/>
        </p:nvSpPr>
        <p:spPr>
          <a:xfrm>
            <a:off x="-455807" y="2685241"/>
            <a:ext cx="2128162" cy="2128161"/>
          </a:xfrm>
          <a:prstGeom prst="arc">
            <a:avLst>
              <a:gd name="adj1" fmla="val 16200000"/>
              <a:gd name="adj2" fmla="val 5507395"/>
            </a:avLst>
          </a:prstGeom>
          <a:noFill/>
          <a:ln w="57150" cap="flat" cmpd="sng">
            <a:solidFill>
              <a:srgbClr val="D8D8D8"/>
            </a:solidFill>
            <a:prstDash val="solid"/>
            <a:miter lim="800000"/>
            <a:headEnd type="oval" w="med" len="med"/>
            <a:tailEnd type="oval"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6" name="Google Shape;86;p11"/>
          <p:cNvSpPr/>
          <p:nvPr/>
        </p:nvSpPr>
        <p:spPr>
          <a:xfrm>
            <a:off x="1093787" y="2710905"/>
            <a:ext cx="292496" cy="292496"/>
          </a:xfrm>
          <a:prstGeom prst="ellipse">
            <a:avLst/>
          </a:prstGeom>
          <a:solidFill>
            <a:schemeClr val="accent1"/>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7" name="Google Shape;87;p11"/>
          <p:cNvSpPr/>
          <p:nvPr/>
        </p:nvSpPr>
        <p:spPr>
          <a:xfrm>
            <a:off x="1523344" y="3594273"/>
            <a:ext cx="292496" cy="292496"/>
          </a:xfrm>
          <a:prstGeom prst="ellipse">
            <a:avLst/>
          </a:prstGeom>
          <a:solidFill>
            <a:schemeClr val="accen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8" name="Google Shape;88;p11"/>
          <p:cNvSpPr/>
          <p:nvPr/>
        </p:nvSpPr>
        <p:spPr>
          <a:xfrm>
            <a:off x="1043009" y="4429215"/>
            <a:ext cx="292496" cy="292496"/>
          </a:xfrm>
          <a:prstGeom prst="ellipse">
            <a:avLst/>
          </a:prstGeom>
          <a:solidFill>
            <a:schemeClr val="accent3"/>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 name="Google Shape;89;p11"/>
          <p:cNvSpPr/>
          <p:nvPr/>
        </p:nvSpPr>
        <p:spPr>
          <a:xfrm>
            <a:off x="26254" y="3003714"/>
            <a:ext cx="1283322" cy="1283312"/>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 name="Google Shape;90;p11"/>
          <p:cNvSpPr/>
          <p:nvPr/>
        </p:nvSpPr>
        <p:spPr>
          <a:xfrm>
            <a:off x="2071949" y="1746948"/>
            <a:ext cx="838266" cy="838262"/>
          </a:xfrm>
          <a:prstGeom prst="ellipse">
            <a:avLst/>
          </a:prstGeom>
          <a:solidFill>
            <a:schemeClr val="accent1"/>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91;p11"/>
          <p:cNvSpPr/>
          <p:nvPr/>
        </p:nvSpPr>
        <p:spPr>
          <a:xfrm>
            <a:off x="2488443" y="3370910"/>
            <a:ext cx="838266" cy="838262"/>
          </a:xfrm>
          <a:prstGeom prst="ellipse">
            <a:avLst/>
          </a:prstGeom>
          <a:solidFill>
            <a:schemeClr val="accent2"/>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 name="Google Shape;92;p11"/>
          <p:cNvSpPr/>
          <p:nvPr/>
        </p:nvSpPr>
        <p:spPr>
          <a:xfrm>
            <a:off x="1917966" y="4811585"/>
            <a:ext cx="838266" cy="838262"/>
          </a:xfrm>
          <a:prstGeom prst="ellipse">
            <a:avLst/>
          </a:prstGeom>
          <a:solidFill>
            <a:schemeClr val="accent3"/>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 name="Google Shape;93;p11"/>
          <p:cNvSpPr txBox="1"/>
          <p:nvPr/>
        </p:nvSpPr>
        <p:spPr>
          <a:xfrm>
            <a:off x="4385558" y="1882102"/>
            <a:ext cx="6840622" cy="67710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E3F75"/>
              </a:buClr>
              <a:buSzPts val="2400"/>
              <a:buFont typeface="Noto Sans Symbols"/>
              <a:buNone/>
            </a:pPr>
            <a:r>
              <a:rPr lang="en-US" sz="2400" b="1" i="0" u="none" strike="noStrike" cap="none">
                <a:solidFill>
                  <a:srgbClr val="0E3F75"/>
                </a:solidFill>
                <a:latin typeface="Calibri"/>
                <a:ea typeface="Calibri"/>
                <a:cs typeface="Calibri"/>
                <a:sym typeface="Calibri"/>
              </a:rPr>
              <a:t>REDUCE INFANT MORTALITY RATE</a:t>
            </a:r>
            <a:br>
              <a:rPr lang="en-US" sz="2000" b="1" i="0" u="none" strike="noStrike" cap="none">
                <a:solidFill>
                  <a:srgbClr val="FFFFFF"/>
                </a:solidFill>
                <a:latin typeface="Calibri"/>
                <a:ea typeface="Calibri"/>
                <a:cs typeface="Calibri"/>
                <a:sym typeface="Calibri"/>
              </a:rPr>
            </a:br>
            <a:r>
              <a:rPr lang="en-US" sz="2000" b="0" i="0" u="none" strike="noStrike" cap="none">
                <a:solidFill>
                  <a:srgbClr val="7F7F7F"/>
                </a:solidFill>
                <a:latin typeface="Calibri"/>
                <a:ea typeface="Calibri"/>
                <a:cs typeface="Calibri"/>
                <a:sym typeface="Calibri"/>
              </a:rPr>
              <a:t>Top 10 in the country, saving an additional 330 babies per year</a:t>
            </a:r>
            <a:endParaRPr sz="1800" b="0" i="0" u="none" strike="noStrike" cap="none">
              <a:solidFill>
                <a:srgbClr val="7F7F7F"/>
              </a:solidFill>
              <a:latin typeface="Calibri"/>
              <a:ea typeface="Calibri"/>
              <a:cs typeface="Calibri"/>
              <a:sym typeface="Calibri"/>
            </a:endParaRPr>
          </a:p>
        </p:txBody>
      </p:sp>
      <p:sp>
        <p:nvSpPr>
          <p:cNvPr id="94" name="Google Shape;94;p11"/>
          <p:cNvSpPr txBox="1"/>
          <p:nvPr/>
        </p:nvSpPr>
        <p:spPr>
          <a:xfrm>
            <a:off x="3046407" y="1882226"/>
            <a:ext cx="1227047" cy="800540"/>
          </a:xfrm>
          <a:prstGeom prst="rect">
            <a:avLst/>
          </a:prstGeom>
          <a:noFill/>
          <a:ln>
            <a:noFill/>
          </a:ln>
        </p:spPr>
        <p:txBody>
          <a:bodyPr spcFirstLastPara="1" wrap="square" lIns="0" tIns="0" rIns="0" bIns="0" anchor="ctr" anchorCtr="0">
            <a:spAutoFit/>
          </a:bodyPr>
          <a:lstStyle/>
          <a:p>
            <a:pPr marL="0" marR="0" lvl="0" indent="0" algn="ctr" rtl="0">
              <a:lnSpc>
                <a:spcPct val="70000"/>
              </a:lnSpc>
              <a:spcBef>
                <a:spcPts val="0"/>
              </a:spcBef>
              <a:spcAft>
                <a:spcPts val="0"/>
              </a:spcAft>
              <a:buClr>
                <a:srgbClr val="0E3F75"/>
              </a:buClr>
              <a:buSzPts val="3600"/>
              <a:buFont typeface="Noto Sans Symbols"/>
              <a:buNone/>
            </a:pPr>
            <a:r>
              <a:rPr lang="en-US" sz="3600" b="1" i="0" u="none" strike="noStrike" cap="none">
                <a:solidFill>
                  <a:srgbClr val="0E3F75"/>
                </a:solidFill>
                <a:latin typeface="Calibri"/>
                <a:ea typeface="Calibri"/>
                <a:cs typeface="Calibri"/>
                <a:sym typeface="Calibri"/>
              </a:rPr>
              <a:t>4.4 / 1000</a:t>
            </a:r>
            <a:endParaRPr sz="2800" b="0" i="0" u="none" strike="noStrike" cap="none">
              <a:solidFill>
                <a:srgbClr val="0E3F75"/>
              </a:solidFill>
              <a:latin typeface="Calibri"/>
              <a:ea typeface="Calibri"/>
              <a:cs typeface="Calibri"/>
              <a:sym typeface="Calibri"/>
            </a:endParaRPr>
          </a:p>
        </p:txBody>
      </p:sp>
      <p:sp>
        <p:nvSpPr>
          <p:cNvPr id="95" name="Google Shape;95;p11"/>
          <p:cNvSpPr txBox="1"/>
          <p:nvPr/>
        </p:nvSpPr>
        <p:spPr>
          <a:xfrm>
            <a:off x="4385010" y="3376759"/>
            <a:ext cx="7283317" cy="677108"/>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C12637"/>
              </a:buClr>
              <a:buSzPts val="2400"/>
              <a:buFont typeface="Noto Sans Symbols"/>
              <a:buNone/>
            </a:pPr>
            <a:r>
              <a:rPr lang="en-US" sz="2400" b="1" i="0" u="none" strike="noStrike" cap="none">
                <a:solidFill>
                  <a:srgbClr val="C12637"/>
                </a:solidFill>
                <a:latin typeface="Calibri"/>
                <a:ea typeface="Calibri"/>
                <a:cs typeface="Calibri"/>
                <a:sym typeface="Calibri"/>
              </a:rPr>
              <a:t>IMPROVE KINDERGARTEN READINESS</a:t>
            </a:r>
            <a:br>
              <a:rPr lang="en-US" sz="2000" b="1" i="0" u="none" strike="noStrike" cap="none">
                <a:solidFill>
                  <a:srgbClr val="FFFFFF"/>
                </a:solidFill>
                <a:latin typeface="Calibri"/>
                <a:ea typeface="Calibri"/>
                <a:cs typeface="Calibri"/>
                <a:sym typeface="Calibri"/>
              </a:rPr>
            </a:br>
            <a:r>
              <a:rPr lang="en-US" sz="2000" b="0" i="0" u="none" strike="noStrike" cap="none">
                <a:solidFill>
                  <a:srgbClr val="7F7F7F"/>
                </a:solidFill>
                <a:latin typeface="Calibri"/>
                <a:ea typeface="Calibri"/>
                <a:cs typeface="Calibri"/>
                <a:sym typeface="Calibri"/>
              </a:rPr>
              <a:t>More than 26,000 more children demonstrating Readiness on the KRA</a:t>
            </a:r>
            <a:endParaRPr sz="1600" b="0" i="0" u="none" strike="noStrike" cap="none">
              <a:solidFill>
                <a:srgbClr val="7F7F7F"/>
              </a:solidFill>
              <a:latin typeface="Calibri"/>
              <a:ea typeface="Calibri"/>
              <a:cs typeface="Calibri"/>
              <a:sym typeface="Calibri"/>
            </a:endParaRPr>
          </a:p>
        </p:txBody>
      </p:sp>
      <p:sp>
        <p:nvSpPr>
          <p:cNvPr id="96" name="Google Shape;96;p11"/>
          <p:cNvSpPr txBox="1"/>
          <p:nvPr/>
        </p:nvSpPr>
        <p:spPr>
          <a:xfrm>
            <a:off x="3433131" y="3470062"/>
            <a:ext cx="885242" cy="55399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C12637"/>
              </a:buClr>
              <a:buSzPts val="3600"/>
              <a:buFont typeface="Noto Sans Symbols"/>
              <a:buNone/>
            </a:pPr>
            <a:r>
              <a:rPr lang="en-US" sz="3600" b="1" i="0" u="none" strike="noStrike" cap="none">
                <a:solidFill>
                  <a:srgbClr val="C12637"/>
                </a:solidFill>
                <a:latin typeface="Calibri"/>
                <a:ea typeface="Calibri"/>
                <a:cs typeface="Calibri"/>
                <a:sym typeface="Calibri"/>
              </a:rPr>
              <a:t>60%</a:t>
            </a:r>
            <a:endParaRPr sz="2800" b="0" i="0" u="none" strike="noStrike" cap="none">
              <a:solidFill>
                <a:srgbClr val="C12637"/>
              </a:solidFill>
              <a:latin typeface="Calibri"/>
              <a:ea typeface="Calibri"/>
              <a:cs typeface="Calibri"/>
              <a:sym typeface="Calibri"/>
            </a:endParaRPr>
          </a:p>
        </p:txBody>
      </p:sp>
      <p:sp>
        <p:nvSpPr>
          <p:cNvPr id="97" name="Google Shape;97;p11"/>
          <p:cNvSpPr txBox="1"/>
          <p:nvPr/>
        </p:nvSpPr>
        <p:spPr>
          <a:xfrm>
            <a:off x="4321511" y="4812360"/>
            <a:ext cx="6966752" cy="984885"/>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98D3"/>
              </a:buClr>
              <a:buSzPts val="2400"/>
              <a:buFont typeface="Noto Sans Symbols"/>
              <a:buNone/>
            </a:pPr>
            <a:r>
              <a:rPr lang="en-US" sz="2400" b="1" i="0" u="none" strike="noStrike" cap="none">
                <a:solidFill>
                  <a:srgbClr val="0098D3"/>
                </a:solidFill>
                <a:latin typeface="Calibri"/>
                <a:ea typeface="Calibri"/>
                <a:cs typeface="Calibri"/>
                <a:sym typeface="Calibri"/>
              </a:rPr>
              <a:t>REDUCE RATE OF CHILDREN ENTERING FOSTER SYSTEM</a:t>
            </a:r>
            <a:br>
              <a:rPr lang="en-US" sz="2000" b="1" i="0" u="none" strike="noStrike" cap="none">
                <a:solidFill>
                  <a:srgbClr val="FFFFFF"/>
                </a:solidFill>
                <a:latin typeface="Calibri"/>
                <a:ea typeface="Calibri"/>
                <a:cs typeface="Calibri"/>
                <a:sym typeface="Calibri"/>
              </a:rPr>
            </a:br>
            <a:r>
              <a:rPr lang="en-US" sz="2000" b="0" i="0" u="none" strike="noStrike" cap="none">
                <a:solidFill>
                  <a:srgbClr val="7F7F7F"/>
                </a:solidFill>
                <a:latin typeface="Calibri"/>
                <a:ea typeface="Calibri"/>
                <a:cs typeface="Calibri"/>
                <a:sym typeface="Calibri"/>
              </a:rPr>
              <a:t>Top 10 in the country, supports families to keep more than 3,300 children in their homes</a:t>
            </a:r>
            <a:endParaRPr sz="1600" b="0" i="0" u="none" strike="noStrike" cap="none">
              <a:solidFill>
                <a:srgbClr val="7F7F7F"/>
              </a:solidFill>
              <a:latin typeface="Calibri"/>
              <a:ea typeface="Calibri"/>
              <a:cs typeface="Calibri"/>
              <a:sym typeface="Calibri"/>
            </a:endParaRPr>
          </a:p>
        </p:txBody>
      </p:sp>
      <p:sp>
        <p:nvSpPr>
          <p:cNvPr id="98" name="Google Shape;98;p11"/>
          <p:cNvSpPr txBox="1"/>
          <p:nvPr/>
        </p:nvSpPr>
        <p:spPr>
          <a:xfrm>
            <a:off x="2979105" y="4957446"/>
            <a:ext cx="1018243" cy="800540"/>
          </a:xfrm>
          <a:prstGeom prst="rect">
            <a:avLst/>
          </a:prstGeom>
          <a:noFill/>
          <a:ln>
            <a:noFill/>
          </a:ln>
        </p:spPr>
        <p:txBody>
          <a:bodyPr spcFirstLastPara="1" wrap="square" lIns="0" tIns="0" rIns="0" bIns="0" anchor="ctr" anchorCtr="0">
            <a:spAutoFit/>
          </a:bodyPr>
          <a:lstStyle/>
          <a:p>
            <a:pPr marL="0" marR="0" lvl="0" indent="0" algn="ctr" rtl="0">
              <a:lnSpc>
                <a:spcPct val="70000"/>
              </a:lnSpc>
              <a:spcBef>
                <a:spcPts val="0"/>
              </a:spcBef>
              <a:spcAft>
                <a:spcPts val="0"/>
              </a:spcAft>
              <a:buClr>
                <a:srgbClr val="0098D3"/>
              </a:buClr>
              <a:buSzPts val="3600"/>
              <a:buFont typeface="Noto Sans Symbols"/>
              <a:buNone/>
            </a:pPr>
            <a:r>
              <a:rPr lang="en-US" sz="3600" b="1" i="0" u="none" strike="noStrike" cap="none">
                <a:solidFill>
                  <a:srgbClr val="0098D3"/>
                </a:solidFill>
                <a:latin typeface="Calibri"/>
                <a:ea typeface="Calibri"/>
                <a:cs typeface="Calibri"/>
                <a:sym typeface="Calibri"/>
              </a:rPr>
              <a:t>2 / 1000</a:t>
            </a:r>
            <a:endParaRPr sz="2800" b="0" i="0" u="none" strike="noStrike" cap="none">
              <a:solidFill>
                <a:srgbClr val="0098D3"/>
              </a:solidFill>
              <a:latin typeface="Calibri"/>
              <a:ea typeface="Calibri"/>
              <a:cs typeface="Calibri"/>
              <a:sym typeface="Calibri"/>
            </a:endParaRPr>
          </a:p>
        </p:txBody>
      </p:sp>
      <p:pic>
        <p:nvPicPr>
          <p:cNvPr id="99" name="Google Shape;99;p11" descr="House with solid fill"/>
          <p:cNvPicPr preferRelativeResize="0"/>
          <p:nvPr/>
        </p:nvPicPr>
        <p:blipFill rotWithShape="1">
          <a:blip r:embed="rId3">
            <a:alphaModFix/>
          </a:blip>
          <a:srcRect/>
          <a:stretch/>
        </p:blipFill>
        <p:spPr>
          <a:xfrm>
            <a:off x="2017060" y="4847176"/>
            <a:ext cx="640080" cy="640080"/>
          </a:xfrm>
          <a:prstGeom prst="rect">
            <a:avLst/>
          </a:prstGeom>
          <a:noFill/>
          <a:ln>
            <a:noFill/>
          </a:ln>
        </p:spPr>
      </p:pic>
      <p:pic>
        <p:nvPicPr>
          <p:cNvPr id="100" name="Google Shape;100;p11" descr="Teacher with solid fill"/>
          <p:cNvPicPr preferRelativeResize="0"/>
          <p:nvPr/>
        </p:nvPicPr>
        <p:blipFill rotWithShape="1">
          <a:blip r:embed="rId4">
            <a:alphaModFix/>
          </a:blip>
          <a:srcRect/>
          <a:stretch/>
        </p:blipFill>
        <p:spPr>
          <a:xfrm>
            <a:off x="2587536" y="3470001"/>
            <a:ext cx="640080" cy="640080"/>
          </a:xfrm>
          <a:prstGeom prst="rect">
            <a:avLst/>
          </a:prstGeom>
          <a:noFill/>
          <a:ln>
            <a:noFill/>
          </a:ln>
        </p:spPr>
      </p:pic>
      <p:pic>
        <p:nvPicPr>
          <p:cNvPr id="101" name="Google Shape;101;p11" descr="Baby with solid fill"/>
          <p:cNvPicPr preferRelativeResize="0"/>
          <p:nvPr/>
        </p:nvPicPr>
        <p:blipFill rotWithShape="1">
          <a:blip r:embed="rId5">
            <a:alphaModFix/>
          </a:blip>
          <a:srcRect/>
          <a:stretch/>
        </p:blipFill>
        <p:spPr>
          <a:xfrm>
            <a:off x="2160459" y="1846039"/>
            <a:ext cx="640080" cy="640080"/>
          </a:xfrm>
          <a:prstGeom prst="rect">
            <a:avLst/>
          </a:prstGeom>
          <a:noFill/>
          <a:ln>
            <a:noFill/>
          </a:ln>
        </p:spPr>
      </p:pic>
      <p:pic>
        <p:nvPicPr>
          <p:cNvPr id="102" name="Google Shape;102;p11" descr="Playbook with solid fill"/>
          <p:cNvPicPr preferRelativeResize="0"/>
          <p:nvPr/>
        </p:nvPicPr>
        <p:blipFill rotWithShape="1">
          <a:blip r:embed="rId6">
            <a:alphaModFix/>
          </a:blip>
          <a:srcRect/>
          <a:stretch/>
        </p:blipFill>
        <p:spPr>
          <a:xfrm>
            <a:off x="210715" y="3188170"/>
            <a:ext cx="914400" cy="914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8"/>
          <p:cNvSpPr txBox="1">
            <a:spLocks noGrp="1"/>
          </p:cNvSpPr>
          <p:nvPr>
            <p:ph type="title"/>
          </p:nvPr>
        </p:nvSpPr>
        <p:spPr>
          <a:xfrm>
            <a:off x="609600" y="704453"/>
            <a:ext cx="10972800" cy="53553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E3F75"/>
              </a:buClr>
              <a:buSzPts val="3200"/>
              <a:buFont typeface="Arial"/>
              <a:buNone/>
            </a:pPr>
            <a:r>
              <a:rPr lang="en-US" sz="3200"/>
              <a:t>SCIENCE OF READING RESOURCES</a:t>
            </a:r>
            <a:endParaRPr/>
          </a:p>
        </p:txBody>
      </p:sp>
      <p:sp>
        <p:nvSpPr>
          <p:cNvPr id="592" name="Google Shape;592;p38"/>
          <p:cNvSpPr txBox="1">
            <a:spLocks noGrp="1"/>
          </p:cNvSpPr>
          <p:nvPr>
            <p:ph type="body" idx="1"/>
          </p:nvPr>
        </p:nvSpPr>
        <p:spPr>
          <a:xfrm>
            <a:off x="609600" y="1432626"/>
            <a:ext cx="8035089" cy="520829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20000"/>
              </a:lnSpc>
              <a:spcBef>
                <a:spcPts val="0"/>
              </a:spcBef>
              <a:spcAft>
                <a:spcPts val="0"/>
              </a:spcAft>
              <a:buSzPct val="100000"/>
              <a:buNone/>
            </a:pPr>
            <a:r>
              <a:rPr lang="en-US" sz="2400" b="1" i="0">
                <a:solidFill>
                  <a:schemeClr val="accent1"/>
                </a:solidFill>
              </a:rPr>
              <a:t>Department of Education and Workforce</a:t>
            </a:r>
            <a:endParaRPr sz="2400" b="1" i="0" u="sng">
              <a:solidFill>
                <a:schemeClr val="hlink"/>
              </a:solidFill>
              <a:hlinkClick r:id="rId3"/>
            </a:endParaRPr>
          </a:p>
          <a:p>
            <a:pPr marL="228600" lvl="0" indent="-228600" algn="l" rtl="0">
              <a:lnSpc>
                <a:spcPct val="120000"/>
              </a:lnSpc>
              <a:spcBef>
                <a:spcPts val="500"/>
              </a:spcBef>
              <a:spcAft>
                <a:spcPts val="0"/>
              </a:spcAft>
              <a:buClr>
                <a:schemeClr val="accent1"/>
              </a:buClr>
              <a:buSzPct val="100000"/>
              <a:buFont typeface="Arial"/>
              <a:buChar char="•"/>
            </a:pPr>
            <a:r>
              <a:rPr lang="en-US" sz="2400" b="0" i="0" u="sng">
                <a:solidFill>
                  <a:schemeClr val="hlink"/>
                </a:solidFill>
                <a:hlinkClick r:id="rId4"/>
              </a:rPr>
              <a:t>Implementing Ohio’s Plan to Raise Literacy Achievement: A Guide for Early Care and Education Leaders</a:t>
            </a:r>
            <a:endParaRPr sz="2400" b="0" i="0">
              <a:solidFill>
                <a:schemeClr val="dk1"/>
              </a:solidFill>
            </a:endParaRPr>
          </a:p>
          <a:p>
            <a:pPr marL="228600" lvl="0" indent="-228600" algn="l" rtl="0">
              <a:lnSpc>
                <a:spcPct val="120000"/>
              </a:lnSpc>
              <a:spcBef>
                <a:spcPts val="500"/>
              </a:spcBef>
              <a:spcAft>
                <a:spcPts val="0"/>
              </a:spcAft>
              <a:buClr>
                <a:schemeClr val="accent1"/>
              </a:buClr>
              <a:buSzPct val="100000"/>
              <a:buFont typeface="Arial"/>
              <a:buChar char="•"/>
            </a:pPr>
            <a:r>
              <a:rPr lang="en-US" sz="2400" b="0" i="0" u="sng">
                <a:solidFill>
                  <a:schemeClr val="hlink"/>
                </a:solidFill>
                <a:hlinkClick r:id="rId3"/>
              </a:rPr>
              <a:t>Emergent Literacy: Supporting Learners Birth through Kindergarten Entry webpage</a:t>
            </a:r>
            <a:endParaRPr sz="2400" b="0" i="0">
              <a:solidFill>
                <a:schemeClr val="dk1"/>
              </a:solidFill>
            </a:endParaRPr>
          </a:p>
          <a:p>
            <a:pPr marL="228600" lvl="0" indent="-228600" algn="l" rtl="0">
              <a:lnSpc>
                <a:spcPct val="120000"/>
              </a:lnSpc>
              <a:spcBef>
                <a:spcPts val="500"/>
              </a:spcBef>
              <a:spcAft>
                <a:spcPts val="0"/>
              </a:spcAft>
              <a:buClr>
                <a:schemeClr val="accent1"/>
              </a:buClr>
              <a:buSzPct val="100000"/>
              <a:buFont typeface="Arial"/>
              <a:buChar char="•"/>
            </a:pPr>
            <a:r>
              <a:rPr lang="en-US" sz="2400" u="sng">
                <a:solidFill>
                  <a:schemeClr val="hlink"/>
                </a:solidFill>
                <a:hlinkClick r:id="rId5"/>
              </a:rPr>
              <a:t>Cox Campus Emergent Literacy Professional Development Series</a:t>
            </a:r>
            <a:endParaRPr sz="2400">
              <a:solidFill>
                <a:schemeClr val="dk1"/>
              </a:solidFill>
            </a:endParaRPr>
          </a:p>
          <a:p>
            <a:pPr marL="777240" lvl="1" indent="-228599" algn="l" rtl="0">
              <a:lnSpc>
                <a:spcPct val="100000"/>
              </a:lnSpc>
              <a:spcBef>
                <a:spcPts val="1000"/>
              </a:spcBef>
              <a:spcAft>
                <a:spcPts val="0"/>
              </a:spcAft>
              <a:buClr>
                <a:schemeClr val="accent1"/>
              </a:buClr>
              <a:buSzPct val="100000"/>
              <a:buFont typeface="Courier New"/>
              <a:buChar char="o"/>
            </a:pPr>
            <a:r>
              <a:rPr lang="en-US" sz="2400" b="0" i="0">
                <a:solidFill>
                  <a:schemeClr val="dk1"/>
                </a:solidFill>
              </a:rPr>
              <a:t>Ohio Approved</a:t>
            </a:r>
            <a:endParaRPr/>
          </a:p>
          <a:p>
            <a:pPr marL="777240" lvl="1" indent="-228599" algn="l" rtl="0">
              <a:lnSpc>
                <a:spcPct val="100000"/>
              </a:lnSpc>
              <a:spcBef>
                <a:spcPts val="1000"/>
              </a:spcBef>
              <a:spcAft>
                <a:spcPts val="0"/>
              </a:spcAft>
              <a:buClr>
                <a:schemeClr val="accent1"/>
              </a:buClr>
              <a:buSzPct val="100000"/>
              <a:buFont typeface="Courier New"/>
              <a:buChar char="o"/>
            </a:pPr>
            <a:r>
              <a:rPr lang="en-US" sz="2400">
                <a:solidFill>
                  <a:schemeClr val="dk1"/>
                </a:solidFill>
              </a:rPr>
              <a:t>Free</a:t>
            </a:r>
            <a:endParaRPr/>
          </a:p>
          <a:p>
            <a:pPr marL="777240" lvl="1" indent="-228599" algn="l" rtl="0">
              <a:lnSpc>
                <a:spcPct val="100000"/>
              </a:lnSpc>
              <a:spcBef>
                <a:spcPts val="1000"/>
              </a:spcBef>
              <a:spcAft>
                <a:spcPts val="0"/>
              </a:spcAft>
              <a:buClr>
                <a:schemeClr val="accent1"/>
              </a:buClr>
              <a:buSzPct val="100000"/>
              <a:buFont typeface="Courier New"/>
              <a:buChar char="o"/>
            </a:pPr>
            <a:r>
              <a:rPr lang="en-US" sz="2400" b="0" i="0">
                <a:solidFill>
                  <a:schemeClr val="dk1"/>
                </a:solidFill>
              </a:rPr>
              <a:t>Age specific: Infant</a:t>
            </a:r>
            <a:r>
              <a:rPr lang="en-US" sz="2400">
                <a:solidFill>
                  <a:schemeClr val="dk1"/>
                </a:solidFill>
              </a:rPr>
              <a:t>/Toddler or Preschool</a:t>
            </a:r>
            <a:endParaRPr/>
          </a:p>
          <a:p>
            <a:pPr marL="777240" lvl="1" indent="-228599" algn="l" rtl="0">
              <a:lnSpc>
                <a:spcPct val="100000"/>
              </a:lnSpc>
              <a:spcBef>
                <a:spcPts val="1000"/>
              </a:spcBef>
              <a:spcAft>
                <a:spcPts val="0"/>
              </a:spcAft>
              <a:buClr>
                <a:schemeClr val="accent1"/>
              </a:buClr>
              <a:buSzPct val="100000"/>
              <a:buFont typeface="Courier New"/>
              <a:buChar char="o"/>
            </a:pPr>
            <a:r>
              <a:rPr lang="en-US" sz="2400">
                <a:solidFill>
                  <a:schemeClr val="dk1"/>
                </a:solidFill>
              </a:rPr>
              <a:t>Enter an ST number into the occrra.org training search for detailed instructions about accessing the courses and obtaining Ohio Approved credit</a:t>
            </a:r>
            <a:endParaRPr sz="2400" b="0" i="0">
              <a:solidFill>
                <a:schemeClr val="dk1"/>
              </a:solidFill>
            </a:endParaRPr>
          </a:p>
          <a:p>
            <a:pPr marL="777240" lvl="1" indent="-111125" algn="l" rtl="0">
              <a:lnSpc>
                <a:spcPct val="100000"/>
              </a:lnSpc>
              <a:spcBef>
                <a:spcPts val="1000"/>
              </a:spcBef>
              <a:spcAft>
                <a:spcPts val="0"/>
              </a:spcAft>
              <a:buSzPct val="100000"/>
              <a:buFont typeface="Arial"/>
              <a:buNone/>
            </a:pPr>
            <a:endParaRPr sz="2000"/>
          </a:p>
          <a:p>
            <a:pPr marL="777240" lvl="1" indent="-111125" algn="l" rtl="0">
              <a:lnSpc>
                <a:spcPct val="100000"/>
              </a:lnSpc>
              <a:spcBef>
                <a:spcPts val="1000"/>
              </a:spcBef>
              <a:spcAft>
                <a:spcPts val="0"/>
              </a:spcAft>
              <a:buSzPct val="100000"/>
              <a:buFont typeface="Arial"/>
              <a:buNone/>
            </a:pPr>
            <a:endParaRPr sz="2000"/>
          </a:p>
          <a:p>
            <a:pPr marL="0" lvl="0" indent="0" algn="l" rtl="0">
              <a:lnSpc>
                <a:spcPct val="120000"/>
              </a:lnSpc>
              <a:spcBef>
                <a:spcPts val="500"/>
              </a:spcBef>
              <a:spcAft>
                <a:spcPts val="0"/>
              </a:spcAft>
              <a:buSzPct val="100000"/>
              <a:buNone/>
            </a:pPr>
            <a:endParaRPr sz="2000"/>
          </a:p>
          <a:p>
            <a:pPr marL="228600" lvl="0" indent="-111125" algn="l" rtl="0">
              <a:lnSpc>
                <a:spcPct val="120000"/>
              </a:lnSpc>
              <a:spcBef>
                <a:spcPts val="500"/>
              </a:spcBef>
              <a:spcAft>
                <a:spcPts val="0"/>
              </a:spcAft>
              <a:buClr>
                <a:srgbClr val="C12637"/>
              </a:buClr>
              <a:buSzPct val="100000"/>
              <a:buNone/>
            </a:pPr>
            <a:endParaRPr sz="2000"/>
          </a:p>
          <a:p>
            <a:pPr marL="228600" lvl="0" indent="-111125" algn="l" rtl="0">
              <a:lnSpc>
                <a:spcPct val="120000"/>
              </a:lnSpc>
              <a:spcBef>
                <a:spcPts val="500"/>
              </a:spcBef>
              <a:spcAft>
                <a:spcPts val="0"/>
              </a:spcAft>
              <a:buClr>
                <a:srgbClr val="C12637"/>
              </a:buClr>
              <a:buSzPct val="100000"/>
              <a:buNone/>
            </a:pPr>
            <a:endParaRPr sz="2000"/>
          </a:p>
          <a:p>
            <a:pPr marL="228600" lvl="0" indent="-111125" algn="l" rtl="0">
              <a:lnSpc>
                <a:spcPct val="120000"/>
              </a:lnSpc>
              <a:spcBef>
                <a:spcPts val="500"/>
              </a:spcBef>
              <a:spcAft>
                <a:spcPts val="0"/>
              </a:spcAft>
              <a:buClr>
                <a:srgbClr val="C12637"/>
              </a:buClr>
              <a:buSzPct val="100000"/>
              <a:buNone/>
            </a:pPr>
            <a:endParaRPr sz="2000"/>
          </a:p>
        </p:txBody>
      </p:sp>
      <p:pic>
        <p:nvPicPr>
          <p:cNvPr id="593" name="Google Shape;593;p38"/>
          <p:cNvPicPr preferRelativeResize="0"/>
          <p:nvPr/>
        </p:nvPicPr>
        <p:blipFill rotWithShape="1">
          <a:blip r:embed="rId6">
            <a:alphaModFix/>
          </a:blip>
          <a:srcRect l="19270" r="19270"/>
          <a:stretch/>
        </p:blipFill>
        <p:spPr>
          <a:xfrm>
            <a:off x="8644689" y="1041468"/>
            <a:ext cx="5402683" cy="5425186"/>
          </a:xfrm>
          <a:prstGeom prst="ellipse">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39"/>
          <p:cNvSpPr txBox="1">
            <a:spLocks noGrp="1"/>
          </p:cNvSpPr>
          <p:nvPr>
            <p:ph type="title"/>
          </p:nvPr>
        </p:nvSpPr>
        <p:spPr>
          <a:xfrm>
            <a:off x="609600" y="704453"/>
            <a:ext cx="10972800" cy="978729"/>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E3F75"/>
              </a:buClr>
              <a:buSzPts val="3200"/>
              <a:buFont typeface="Arial"/>
              <a:buNone/>
            </a:pPr>
            <a:r>
              <a:rPr lang="en-US" sz="3200">
                <a:latin typeface="Arial"/>
                <a:ea typeface="Arial"/>
                <a:cs typeface="Arial"/>
                <a:sym typeface="Arial"/>
              </a:rPr>
              <a:t>COX CAMPUS EMERGENT LITERACY SERIES-</a:t>
            </a:r>
            <a:r>
              <a:rPr lang="en-US" sz="3200">
                <a:solidFill>
                  <a:srgbClr val="C00000"/>
                </a:solidFill>
                <a:latin typeface="Arial"/>
                <a:ea typeface="Arial"/>
                <a:cs typeface="Arial"/>
                <a:sym typeface="Arial"/>
              </a:rPr>
              <a:t>INFANT/TODDLER</a:t>
            </a:r>
            <a:endParaRPr sz="3200">
              <a:solidFill>
                <a:srgbClr val="C00000"/>
              </a:solidFill>
            </a:endParaRPr>
          </a:p>
        </p:txBody>
      </p:sp>
      <p:sp>
        <p:nvSpPr>
          <p:cNvPr id="603" name="Google Shape;603;p39"/>
          <p:cNvSpPr txBox="1">
            <a:spLocks noGrp="1"/>
          </p:cNvSpPr>
          <p:nvPr>
            <p:ph type="body" idx="1"/>
          </p:nvPr>
        </p:nvSpPr>
        <p:spPr>
          <a:xfrm>
            <a:off x="609600" y="1378484"/>
            <a:ext cx="10972800" cy="4939189"/>
          </a:xfrm>
          <a:prstGeom prst="rect">
            <a:avLst/>
          </a:prstGeom>
          <a:noFill/>
          <a:ln>
            <a:noFill/>
          </a:ln>
        </p:spPr>
        <p:txBody>
          <a:bodyPr spcFirstLastPara="1" wrap="square" lIns="91425" tIns="45700" rIns="91425" bIns="45700" anchor="t" anchorCtr="0">
            <a:normAutofit/>
          </a:bodyPr>
          <a:lstStyle/>
          <a:p>
            <a:pPr marL="777240" lvl="1" indent="-50800" algn="l" rtl="0">
              <a:lnSpc>
                <a:spcPct val="100000"/>
              </a:lnSpc>
              <a:spcBef>
                <a:spcPts val="0"/>
              </a:spcBef>
              <a:spcAft>
                <a:spcPts val="0"/>
              </a:spcAft>
              <a:buSzPts val="2800"/>
              <a:buFont typeface="Arial"/>
              <a:buNone/>
            </a:pPr>
            <a:endParaRPr/>
          </a:p>
          <a:p>
            <a:pPr marL="777240" lvl="1" indent="-50800" algn="l" rtl="0">
              <a:lnSpc>
                <a:spcPct val="100000"/>
              </a:lnSpc>
              <a:spcBef>
                <a:spcPts val="1000"/>
              </a:spcBef>
              <a:spcAft>
                <a:spcPts val="0"/>
              </a:spcAft>
              <a:buSzPts val="2800"/>
              <a:buFont typeface="Arial"/>
              <a:buNone/>
            </a:pPr>
            <a:endParaRPr/>
          </a:p>
          <a:p>
            <a:pPr marL="0" lvl="0" indent="0" algn="l" rtl="0">
              <a:lnSpc>
                <a:spcPct val="120000"/>
              </a:lnSpc>
              <a:spcBef>
                <a:spcPts val="500"/>
              </a:spcBef>
              <a:spcAft>
                <a:spcPts val="0"/>
              </a:spcAft>
              <a:buSzPts val="3200"/>
              <a:buNone/>
            </a:pPr>
            <a:endParaRPr/>
          </a:p>
          <a:p>
            <a:pPr marL="228600" lvl="0" indent="-25400" algn="l" rtl="0">
              <a:lnSpc>
                <a:spcPct val="120000"/>
              </a:lnSpc>
              <a:spcBef>
                <a:spcPts val="500"/>
              </a:spcBef>
              <a:spcAft>
                <a:spcPts val="0"/>
              </a:spcAft>
              <a:buClr>
                <a:srgbClr val="C12637"/>
              </a:buClr>
              <a:buSzPts val="3200"/>
              <a:buNone/>
            </a:pPr>
            <a:endParaRPr/>
          </a:p>
          <a:p>
            <a:pPr marL="228600" lvl="0" indent="-25400" algn="l" rtl="0">
              <a:lnSpc>
                <a:spcPct val="120000"/>
              </a:lnSpc>
              <a:spcBef>
                <a:spcPts val="500"/>
              </a:spcBef>
              <a:spcAft>
                <a:spcPts val="0"/>
              </a:spcAft>
              <a:buClr>
                <a:srgbClr val="C12637"/>
              </a:buClr>
              <a:buSzPts val="3200"/>
              <a:buNone/>
            </a:pPr>
            <a:endParaRPr/>
          </a:p>
          <a:p>
            <a:pPr marL="228600" lvl="0" indent="-25400" algn="l" rtl="0">
              <a:lnSpc>
                <a:spcPct val="120000"/>
              </a:lnSpc>
              <a:spcBef>
                <a:spcPts val="500"/>
              </a:spcBef>
              <a:spcAft>
                <a:spcPts val="0"/>
              </a:spcAft>
              <a:buClr>
                <a:srgbClr val="C12637"/>
              </a:buClr>
              <a:buSzPts val="3200"/>
              <a:buNone/>
            </a:pPr>
            <a:endParaRPr/>
          </a:p>
        </p:txBody>
      </p:sp>
      <p:graphicFrame>
        <p:nvGraphicFramePr>
          <p:cNvPr id="604" name="Google Shape;604;p39"/>
          <p:cNvGraphicFramePr/>
          <p:nvPr/>
        </p:nvGraphicFramePr>
        <p:xfrm>
          <a:off x="538716" y="1508984"/>
          <a:ext cx="11114550" cy="4815800"/>
        </p:xfrm>
        <a:graphic>
          <a:graphicData uri="http://schemas.openxmlformats.org/drawingml/2006/table">
            <a:tbl>
              <a:tblPr firstRow="1" bandRow="1">
                <a:noFill/>
                <a:tableStyleId>{91E1572D-529F-4A17-A8F8-8C98DDCE6DE3}</a:tableStyleId>
              </a:tblPr>
              <a:tblGrid>
                <a:gridCol w="3704850">
                  <a:extLst>
                    <a:ext uri="{9D8B030D-6E8A-4147-A177-3AD203B41FA5}">
                      <a16:colId xmlns:a16="http://schemas.microsoft.com/office/drawing/2014/main" val="20000"/>
                    </a:ext>
                  </a:extLst>
                </a:gridCol>
                <a:gridCol w="3704850">
                  <a:extLst>
                    <a:ext uri="{9D8B030D-6E8A-4147-A177-3AD203B41FA5}">
                      <a16:colId xmlns:a16="http://schemas.microsoft.com/office/drawing/2014/main" val="20001"/>
                    </a:ext>
                  </a:extLst>
                </a:gridCol>
                <a:gridCol w="3704850">
                  <a:extLst>
                    <a:ext uri="{9D8B030D-6E8A-4147-A177-3AD203B41FA5}">
                      <a16:colId xmlns:a16="http://schemas.microsoft.com/office/drawing/2014/main" val="20002"/>
                    </a:ext>
                  </a:extLst>
                </a:gridCol>
              </a:tblGrid>
              <a:tr h="741700">
                <a:tc>
                  <a:txBody>
                    <a:bodyPr/>
                    <a:lstStyle/>
                    <a:p>
                      <a:pPr marL="0" marR="0" lvl="0" indent="0" algn="ctr" rtl="0">
                        <a:spcBef>
                          <a:spcPts val="0"/>
                        </a:spcBef>
                        <a:spcAft>
                          <a:spcPts val="0"/>
                        </a:spcAft>
                        <a:buNone/>
                      </a:pPr>
                      <a:r>
                        <a:rPr lang="en-US" sz="2000" u="none" strike="noStrike" cap="none">
                          <a:latin typeface="Arial"/>
                          <a:ea typeface="Arial"/>
                          <a:cs typeface="Arial"/>
                          <a:sym typeface="Arial"/>
                        </a:rPr>
                        <a:t>Level 1: Infant/Toddler</a:t>
                      </a:r>
                      <a:endParaRPr/>
                    </a:p>
                    <a:p>
                      <a:pPr marL="0" marR="0" lvl="0" indent="0" algn="ctr" rtl="0">
                        <a:spcBef>
                          <a:spcPts val="0"/>
                        </a:spcBef>
                        <a:spcAft>
                          <a:spcPts val="0"/>
                        </a:spcAft>
                        <a:buNone/>
                      </a:pPr>
                      <a:r>
                        <a:rPr lang="en-US" sz="2000" u="none" strike="noStrike" cap="none">
                          <a:latin typeface="Arial"/>
                          <a:ea typeface="Arial"/>
                          <a:cs typeface="Arial"/>
                          <a:sym typeface="Arial"/>
                        </a:rPr>
                        <a:t>Emergent Literacy Aware</a:t>
                      </a:r>
                      <a:endParaRP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u="none" strike="noStrike" cap="none">
                          <a:latin typeface="Arial"/>
                          <a:ea typeface="Arial"/>
                          <a:cs typeface="Arial"/>
                          <a:sym typeface="Arial"/>
                        </a:rPr>
                        <a:t>Level 2: Infant/Toddler Emergent Literacy Informed</a:t>
                      </a:r>
                      <a:endParaRP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2000" u="none" strike="noStrike" cap="none">
                          <a:latin typeface="Arial"/>
                          <a:ea typeface="Arial"/>
                          <a:cs typeface="Arial"/>
                          <a:sym typeface="Arial"/>
                        </a:rPr>
                        <a:t>Level 3: Infant/Toddler </a:t>
                      </a:r>
                      <a:endParaRPr/>
                    </a:p>
                    <a:p>
                      <a:pPr marL="0" marR="0" lvl="0" indent="0" algn="ctr" rtl="0">
                        <a:spcBef>
                          <a:spcPts val="0"/>
                        </a:spcBef>
                        <a:spcAft>
                          <a:spcPts val="0"/>
                        </a:spcAft>
                        <a:buNone/>
                      </a:pPr>
                      <a:r>
                        <a:rPr lang="en-US" sz="2000" u="none" strike="noStrike" cap="none">
                          <a:latin typeface="Arial"/>
                          <a:ea typeface="Arial"/>
                          <a:cs typeface="Arial"/>
                          <a:sym typeface="Arial"/>
                        </a:rPr>
                        <a:t>Emergent Literacy Competent</a:t>
                      </a:r>
                      <a:endParaRP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3359475">
                <a:tc>
                  <a:txBody>
                    <a:bodyPr/>
                    <a:lstStyle/>
                    <a:p>
                      <a:pPr marL="0" marR="0" lvl="0" indent="0" algn="l" rtl="0">
                        <a:spcBef>
                          <a:spcPts val="0"/>
                        </a:spcBef>
                        <a:spcAft>
                          <a:spcPts val="0"/>
                        </a:spcAft>
                        <a:buNone/>
                      </a:pPr>
                      <a:r>
                        <a:rPr lang="en-US" sz="2000" u="none" strike="noStrike" cap="none">
                          <a:solidFill>
                            <a:schemeClr val="dk1"/>
                          </a:solidFill>
                          <a:latin typeface="Arial"/>
                          <a:ea typeface="Arial"/>
                          <a:cs typeface="Arial"/>
                          <a:sym typeface="Arial"/>
                        </a:rPr>
                        <a:t>An Ecosystem Approach to Developing the Foundation for Reading in the Early Years </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(3.5 hours) ST 10125649</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Power of Language: Infants and Toddlers </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(2 hours) ST 10126795</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TALK with ME</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(3 hours) ST 10126794</a:t>
                      </a:r>
                      <a:endParaRPr sz="2000">
                        <a:latin typeface="Arial"/>
                        <a:ea typeface="Arial"/>
                        <a:cs typeface="Arial"/>
                        <a:sym typeface="Arial"/>
                      </a:endParaRP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8D6F8"/>
                    </a:solidFill>
                  </a:tcPr>
                </a:tc>
                <a:tc>
                  <a:txBody>
                    <a:bodyPr/>
                    <a:lstStyle/>
                    <a:p>
                      <a:pPr marL="0" marR="0" lvl="0" indent="0" algn="l" rtl="0">
                        <a:spcBef>
                          <a:spcPts val="0"/>
                        </a:spcBef>
                        <a:spcAft>
                          <a:spcPts val="0"/>
                        </a:spcAft>
                        <a:buNone/>
                      </a:pPr>
                      <a:r>
                        <a:rPr lang="en-US" sz="2000">
                          <a:latin typeface="Arial"/>
                          <a:ea typeface="Arial"/>
                          <a:cs typeface="Arial"/>
                          <a:sym typeface="Arial"/>
                        </a:rPr>
                        <a:t>TALK with ME Baby (4 hours) </a:t>
                      </a:r>
                      <a:endParaRPr/>
                    </a:p>
                    <a:p>
                      <a:pPr marL="0" marR="0" lvl="0" indent="0" algn="l" rtl="0">
                        <a:spcBef>
                          <a:spcPts val="0"/>
                        </a:spcBef>
                        <a:spcAft>
                          <a:spcPts val="0"/>
                        </a:spcAft>
                        <a:buNone/>
                      </a:pPr>
                      <a:r>
                        <a:rPr lang="en-US" sz="2000">
                          <a:latin typeface="Arial"/>
                          <a:ea typeface="Arial"/>
                          <a:cs typeface="Arial"/>
                          <a:sym typeface="Arial"/>
                        </a:rPr>
                        <a:t>ST 10126791</a:t>
                      </a:r>
                      <a:endParaRPr/>
                    </a:p>
                    <a:p>
                      <a:pPr marL="0" marR="0" lvl="0" indent="0" algn="l" rtl="0">
                        <a:spcBef>
                          <a:spcPts val="0"/>
                        </a:spcBef>
                        <a:spcAft>
                          <a:spcPts val="0"/>
                        </a:spcAft>
                        <a:buNone/>
                      </a:pPr>
                      <a:endParaRPr sz="2000">
                        <a:latin typeface="Arial"/>
                        <a:ea typeface="Arial"/>
                        <a:cs typeface="Arial"/>
                        <a:sym typeface="Arial"/>
                      </a:endParaRPr>
                    </a:p>
                    <a:p>
                      <a:pPr marL="0" marR="0" lvl="0" indent="0" algn="l" rtl="0">
                        <a:spcBef>
                          <a:spcPts val="0"/>
                        </a:spcBef>
                        <a:spcAft>
                          <a:spcPts val="0"/>
                        </a:spcAft>
                        <a:buNone/>
                      </a:pPr>
                      <a:r>
                        <a:rPr lang="en-US" sz="2000">
                          <a:latin typeface="Arial"/>
                          <a:ea typeface="Arial"/>
                          <a:cs typeface="Arial"/>
                          <a:sym typeface="Arial"/>
                        </a:rPr>
                        <a:t>Rhyme with Me (2.5 hours) </a:t>
                      </a:r>
                      <a:endParaRPr/>
                    </a:p>
                    <a:p>
                      <a:pPr marL="0" marR="0" lvl="0" indent="0" algn="l" rtl="0">
                        <a:spcBef>
                          <a:spcPts val="0"/>
                        </a:spcBef>
                        <a:spcAft>
                          <a:spcPts val="0"/>
                        </a:spcAft>
                        <a:buNone/>
                      </a:pPr>
                      <a:r>
                        <a:rPr lang="en-US" sz="2000">
                          <a:latin typeface="Arial"/>
                          <a:ea typeface="Arial"/>
                          <a:cs typeface="Arial"/>
                          <a:sym typeface="Arial"/>
                        </a:rPr>
                        <a:t>ST 10126790</a:t>
                      </a:r>
                      <a:endParaRP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6CED3"/>
                    </a:solidFill>
                  </a:tcPr>
                </a:tc>
                <a:tc>
                  <a:txBody>
                    <a:bodyPr/>
                    <a:lstStyle/>
                    <a:p>
                      <a:pPr marL="0" marR="0" lvl="0" indent="0" algn="l" rtl="0">
                        <a:spcBef>
                          <a:spcPts val="0"/>
                        </a:spcBef>
                        <a:spcAft>
                          <a:spcPts val="0"/>
                        </a:spcAft>
                        <a:buNone/>
                      </a:pPr>
                      <a:r>
                        <a:rPr lang="en-US" sz="2000">
                          <a:latin typeface="Arial"/>
                          <a:ea typeface="Arial"/>
                          <a:cs typeface="Arial"/>
                          <a:sym typeface="Arial"/>
                        </a:rPr>
                        <a:t>Read with Me: Part 1 </a:t>
                      </a:r>
                      <a:endParaRPr/>
                    </a:p>
                    <a:p>
                      <a:pPr marL="0" marR="0" lvl="0" indent="0" algn="l" rtl="0">
                        <a:spcBef>
                          <a:spcPts val="0"/>
                        </a:spcBef>
                        <a:spcAft>
                          <a:spcPts val="0"/>
                        </a:spcAft>
                        <a:buNone/>
                      </a:pPr>
                      <a:r>
                        <a:rPr lang="en-US" sz="2000">
                          <a:latin typeface="Arial"/>
                          <a:ea typeface="Arial"/>
                          <a:cs typeface="Arial"/>
                          <a:sym typeface="Arial"/>
                        </a:rPr>
                        <a:t>(2.5 hours) ST 10126941</a:t>
                      </a:r>
                      <a:endParaRPr/>
                    </a:p>
                    <a:p>
                      <a:pPr marL="0" marR="0" lvl="0" indent="0" algn="l" rtl="0">
                        <a:spcBef>
                          <a:spcPts val="0"/>
                        </a:spcBef>
                        <a:spcAft>
                          <a:spcPts val="0"/>
                        </a:spcAft>
                        <a:buNone/>
                      </a:pPr>
                      <a:endParaRPr sz="2000">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Read with Me: Part 2 </a:t>
                      </a:r>
                      <a:endParaRPr/>
                    </a:p>
                    <a:p>
                      <a:pPr marL="0" marR="0" lvl="0" indent="0" algn="l" rtl="0">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(1.5 hours) ST 10126765</a:t>
                      </a:r>
                      <a:endParaRPr/>
                    </a:p>
                    <a:p>
                      <a:pPr marL="0" marR="0" lvl="0" indent="0" algn="l" rtl="0">
                        <a:spcBef>
                          <a:spcPts val="0"/>
                        </a:spcBef>
                        <a:spcAft>
                          <a:spcPts val="0"/>
                        </a:spcAft>
                        <a:buNone/>
                      </a:pPr>
                      <a:endParaRPr sz="2000">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Progress Monitoring </a:t>
                      </a:r>
                      <a:endParaRPr/>
                    </a:p>
                    <a:p>
                      <a:pPr marL="0" marR="0" lvl="0" indent="0" algn="l" rtl="0">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(3.5 hours) ST 10126763</a:t>
                      </a:r>
                      <a:endParaRPr/>
                    </a:p>
                  </a:txBody>
                  <a:tcPr marL="137150" marR="137150" marT="137150" marB="1371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9D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0"/>
          <p:cNvSpPr txBox="1">
            <a:spLocks noGrp="1"/>
          </p:cNvSpPr>
          <p:nvPr>
            <p:ph type="title"/>
          </p:nvPr>
        </p:nvSpPr>
        <p:spPr>
          <a:xfrm>
            <a:off x="609600" y="540327"/>
            <a:ext cx="10972800" cy="53553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E3F75"/>
              </a:buClr>
              <a:buSzPts val="3200"/>
              <a:buFont typeface="Arial"/>
              <a:buNone/>
            </a:pPr>
            <a:r>
              <a:rPr lang="en-US" sz="3200">
                <a:latin typeface="Arial"/>
                <a:ea typeface="Arial"/>
                <a:cs typeface="Arial"/>
                <a:sym typeface="Arial"/>
              </a:rPr>
              <a:t>COX CAMPUS EMERGENT LITERACY SERIES-</a:t>
            </a:r>
            <a:r>
              <a:rPr lang="en-US" sz="3200">
                <a:solidFill>
                  <a:srgbClr val="C00000"/>
                </a:solidFill>
                <a:latin typeface="Arial"/>
                <a:ea typeface="Arial"/>
                <a:cs typeface="Arial"/>
                <a:sym typeface="Arial"/>
              </a:rPr>
              <a:t>PRESCHOOL</a:t>
            </a:r>
            <a:endParaRPr sz="3200">
              <a:solidFill>
                <a:srgbClr val="C00000"/>
              </a:solidFill>
            </a:endParaRPr>
          </a:p>
        </p:txBody>
      </p:sp>
      <p:sp>
        <p:nvSpPr>
          <p:cNvPr id="614" name="Google Shape;614;p40"/>
          <p:cNvSpPr txBox="1">
            <a:spLocks noGrp="1"/>
          </p:cNvSpPr>
          <p:nvPr>
            <p:ph type="body" idx="1"/>
          </p:nvPr>
        </p:nvSpPr>
        <p:spPr>
          <a:xfrm>
            <a:off x="609600" y="1378484"/>
            <a:ext cx="10972800" cy="4939189"/>
          </a:xfrm>
          <a:prstGeom prst="rect">
            <a:avLst/>
          </a:prstGeom>
          <a:noFill/>
          <a:ln>
            <a:noFill/>
          </a:ln>
        </p:spPr>
        <p:txBody>
          <a:bodyPr spcFirstLastPara="1" wrap="square" lIns="91425" tIns="45700" rIns="91425" bIns="45700" anchor="t" anchorCtr="0">
            <a:normAutofit/>
          </a:bodyPr>
          <a:lstStyle/>
          <a:p>
            <a:pPr marL="777240" lvl="1" indent="-50800" algn="l" rtl="0">
              <a:lnSpc>
                <a:spcPct val="100000"/>
              </a:lnSpc>
              <a:spcBef>
                <a:spcPts val="0"/>
              </a:spcBef>
              <a:spcAft>
                <a:spcPts val="0"/>
              </a:spcAft>
              <a:buSzPts val="2800"/>
              <a:buFont typeface="Arial"/>
              <a:buNone/>
            </a:pPr>
            <a:endParaRPr/>
          </a:p>
          <a:p>
            <a:pPr marL="777240" lvl="1" indent="-50800" algn="l" rtl="0">
              <a:lnSpc>
                <a:spcPct val="100000"/>
              </a:lnSpc>
              <a:spcBef>
                <a:spcPts val="1000"/>
              </a:spcBef>
              <a:spcAft>
                <a:spcPts val="0"/>
              </a:spcAft>
              <a:buSzPts val="2800"/>
              <a:buFont typeface="Arial"/>
              <a:buNone/>
            </a:pPr>
            <a:endParaRPr/>
          </a:p>
          <a:p>
            <a:pPr marL="0" lvl="0" indent="0" algn="l" rtl="0">
              <a:lnSpc>
                <a:spcPct val="120000"/>
              </a:lnSpc>
              <a:spcBef>
                <a:spcPts val="500"/>
              </a:spcBef>
              <a:spcAft>
                <a:spcPts val="0"/>
              </a:spcAft>
              <a:buSzPts val="3200"/>
              <a:buNone/>
            </a:pPr>
            <a:endParaRPr/>
          </a:p>
          <a:p>
            <a:pPr marL="228600" lvl="0" indent="-25400" algn="l" rtl="0">
              <a:lnSpc>
                <a:spcPct val="120000"/>
              </a:lnSpc>
              <a:spcBef>
                <a:spcPts val="500"/>
              </a:spcBef>
              <a:spcAft>
                <a:spcPts val="0"/>
              </a:spcAft>
              <a:buClr>
                <a:srgbClr val="C12637"/>
              </a:buClr>
              <a:buSzPts val="3200"/>
              <a:buNone/>
            </a:pPr>
            <a:endParaRPr/>
          </a:p>
          <a:p>
            <a:pPr marL="228600" lvl="0" indent="-25400" algn="l" rtl="0">
              <a:lnSpc>
                <a:spcPct val="120000"/>
              </a:lnSpc>
              <a:spcBef>
                <a:spcPts val="500"/>
              </a:spcBef>
              <a:spcAft>
                <a:spcPts val="0"/>
              </a:spcAft>
              <a:buClr>
                <a:srgbClr val="C12637"/>
              </a:buClr>
              <a:buSzPts val="3200"/>
              <a:buNone/>
            </a:pPr>
            <a:endParaRPr/>
          </a:p>
          <a:p>
            <a:pPr marL="228600" lvl="0" indent="-25400" algn="l" rtl="0">
              <a:lnSpc>
                <a:spcPct val="120000"/>
              </a:lnSpc>
              <a:spcBef>
                <a:spcPts val="500"/>
              </a:spcBef>
              <a:spcAft>
                <a:spcPts val="0"/>
              </a:spcAft>
              <a:buClr>
                <a:srgbClr val="C12637"/>
              </a:buClr>
              <a:buSzPts val="3200"/>
              <a:buNone/>
            </a:pPr>
            <a:endParaRPr/>
          </a:p>
        </p:txBody>
      </p:sp>
      <p:graphicFrame>
        <p:nvGraphicFramePr>
          <p:cNvPr id="615" name="Google Shape;615;p40"/>
          <p:cNvGraphicFramePr/>
          <p:nvPr/>
        </p:nvGraphicFramePr>
        <p:xfrm>
          <a:off x="528084" y="1214358"/>
          <a:ext cx="11135850" cy="5889000"/>
        </p:xfrm>
        <a:graphic>
          <a:graphicData uri="http://schemas.openxmlformats.org/drawingml/2006/table">
            <a:tbl>
              <a:tblPr firstRow="1" bandRow="1">
                <a:noFill/>
                <a:tableStyleId>{91E1572D-529F-4A17-A8F8-8C98DDCE6DE3}</a:tableStyleId>
              </a:tblPr>
              <a:tblGrid>
                <a:gridCol w="3711950">
                  <a:extLst>
                    <a:ext uri="{9D8B030D-6E8A-4147-A177-3AD203B41FA5}">
                      <a16:colId xmlns:a16="http://schemas.microsoft.com/office/drawing/2014/main" val="20000"/>
                    </a:ext>
                  </a:extLst>
                </a:gridCol>
                <a:gridCol w="3711950">
                  <a:extLst>
                    <a:ext uri="{9D8B030D-6E8A-4147-A177-3AD203B41FA5}">
                      <a16:colId xmlns:a16="http://schemas.microsoft.com/office/drawing/2014/main" val="20001"/>
                    </a:ext>
                  </a:extLst>
                </a:gridCol>
                <a:gridCol w="3711950">
                  <a:extLst>
                    <a:ext uri="{9D8B030D-6E8A-4147-A177-3AD203B41FA5}">
                      <a16:colId xmlns:a16="http://schemas.microsoft.com/office/drawing/2014/main" val="20002"/>
                    </a:ext>
                  </a:extLst>
                </a:gridCol>
              </a:tblGrid>
              <a:tr h="626750">
                <a:tc>
                  <a:txBody>
                    <a:bodyPr/>
                    <a:lstStyle/>
                    <a:p>
                      <a:pPr marL="0" marR="0" lvl="0" indent="0" algn="ctr" rtl="0">
                        <a:spcBef>
                          <a:spcPts val="0"/>
                        </a:spcBef>
                        <a:spcAft>
                          <a:spcPts val="0"/>
                        </a:spcAft>
                        <a:buNone/>
                      </a:pPr>
                      <a:r>
                        <a:rPr lang="en-US" sz="2000">
                          <a:latin typeface="Arial"/>
                          <a:ea typeface="Arial"/>
                          <a:cs typeface="Arial"/>
                          <a:sym typeface="Arial"/>
                        </a:rPr>
                        <a:t>Level 1: Preschool</a:t>
                      </a:r>
                      <a:endParaRPr/>
                    </a:p>
                    <a:p>
                      <a:pPr marL="0" marR="0" lvl="0" indent="0" algn="ctr" rtl="0">
                        <a:spcBef>
                          <a:spcPts val="0"/>
                        </a:spcBef>
                        <a:spcAft>
                          <a:spcPts val="0"/>
                        </a:spcAft>
                        <a:buNone/>
                      </a:pPr>
                      <a:r>
                        <a:rPr lang="en-US" sz="2000">
                          <a:latin typeface="Arial"/>
                          <a:ea typeface="Arial"/>
                          <a:cs typeface="Arial"/>
                          <a:sym typeface="Arial"/>
                        </a:rPr>
                        <a:t>Emergent Literacy Aware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a:latin typeface="Arial"/>
                          <a:ea typeface="Arial"/>
                          <a:cs typeface="Arial"/>
                          <a:sym typeface="Arial"/>
                        </a:rPr>
                        <a:t>Level 2: Preschool </a:t>
                      </a:r>
                      <a:endParaRPr/>
                    </a:p>
                    <a:p>
                      <a:pPr marL="0" marR="0" lvl="0" indent="0" algn="ctr" rtl="0">
                        <a:spcBef>
                          <a:spcPts val="0"/>
                        </a:spcBef>
                        <a:spcAft>
                          <a:spcPts val="0"/>
                        </a:spcAft>
                        <a:buNone/>
                      </a:pPr>
                      <a:r>
                        <a:rPr lang="en-US" sz="2000">
                          <a:latin typeface="Arial"/>
                          <a:ea typeface="Arial"/>
                          <a:cs typeface="Arial"/>
                          <a:sym typeface="Arial"/>
                        </a:rPr>
                        <a:t>Emergent Literacy Informed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en-US" sz="2000">
                          <a:latin typeface="Arial"/>
                          <a:ea typeface="Arial"/>
                          <a:cs typeface="Arial"/>
                          <a:sym typeface="Arial"/>
                        </a:rPr>
                        <a:t>Level 3: Preschool </a:t>
                      </a:r>
                      <a:endParaRPr/>
                    </a:p>
                    <a:p>
                      <a:pPr marL="0" marR="0" lvl="0" indent="0" algn="ctr" rtl="0">
                        <a:spcBef>
                          <a:spcPts val="0"/>
                        </a:spcBef>
                        <a:spcAft>
                          <a:spcPts val="0"/>
                        </a:spcAft>
                        <a:buNone/>
                      </a:pPr>
                      <a:r>
                        <a:rPr lang="en-US" sz="2000">
                          <a:latin typeface="Arial"/>
                          <a:ea typeface="Arial"/>
                          <a:cs typeface="Arial"/>
                          <a:sym typeface="Arial"/>
                        </a:rPr>
                        <a:t>Emergent Literacy Competent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3624275">
                <a:tc>
                  <a:txBody>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*An Ecosystem Approach to Developing the Foundation for Reading in the Early Years </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(3.5 hours) ST 10125649</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*The Power of Language </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(2.5 hours) ST 10126793</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*Meaningful Conversations </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(1.5 hours) ST 10126695</a:t>
                      </a:r>
                      <a:endParaRPr/>
                    </a:p>
                    <a:p>
                      <a:pPr marL="0" marR="0" lvl="0" indent="0" algn="l" rtl="0">
                        <a:lnSpc>
                          <a:spcPct val="100000"/>
                        </a:lnSpc>
                        <a:spcBef>
                          <a:spcPts val="0"/>
                        </a:spcBef>
                        <a:spcAft>
                          <a:spcPts val="0"/>
                        </a:spcAft>
                        <a:buClr>
                          <a:schemeClr val="dk1"/>
                        </a:buClr>
                        <a:buSzPts val="2000"/>
                        <a:buFont typeface="Calibri"/>
                        <a:buNone/>
                      </a:pPr>
                      <a:endParaRPr sz="20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*Transforming Story Time </a:t>
                      </a:r>
                      <a:endParaRPr/>
                    </a:p>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(3.5 hours) ST 10126792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8D6F8"/>
                    </a:solidFill>
                  </a:tcPr>
                </a:tc>
                <a:tc>
                  <a:txBody>
                    <a:bodyPr/>
                    <a:lstStyle/>
                    <a:p>
                      <a:pPr marL="0" marR="0" lvl="0" indent="0" algn="l" rtl="0">
                        <a:spcBef>
                          <a:spcPts val="0"/>
                        </a:spcBef>
                        <a:spcAft>
                          <a:spcPts val="0"/>
                        </a:spcAft>
                        <a:buNone/>
                      </a:pPr>
                      <a:r>
                        <a:rPr lang="en-US" sz="2000">
                          <a:latin typeface="Arial"/>
                          <a:ea typeface="Arial"/>
                          <a:cs typeface="Arial"/>
                          <a:sym typeface="Arial"/>
                        </a:rPr>
                        <a:t>*Building Word Knowledge </a:t>
                      </a:r>
                      <a:endParaRPr/>
                    </a:p>
                    <a:p>
                      <a:pPr marL="0" marR="0" lvl="0" indent="0" algn="l" rtl="0">
                        <a:spcBef>
                          <a:spcPts val="0"/>
                        </a:spcBef>
                        <a:spcAft>
                          <a:spcPts val="0"/>
                        </a:spcAft>
                        <a:buNone/>
                      </a:pPr>
                      <a:r>
                        <a:rPr lang="en-US" sz="2000">
                          <a:latin typeface="Arial"/>
                          <a:ea typeface="Arial"/>
                          <a:cs typeface="Arial"/>
                          <a:sym typeface="Arial"/>
                        </a:rPr>
                        <a:t>(2 hours) ST 10126788</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Foundations of Learning to Read (5 hours) ST 10126787</a:t>
                      </a:r>
                      <a:endParaRPr/>
                    </a:p>
                    <a:p>
                      <a:pPr marL="0" marR="0" lvl="0" indent="0" algn="l" rtl="0">
                        <a:spcBef>
                          <a:spcPts val="0"/>
                        </a:spcBef>
                        <a:spcAft>
                          <a:spcPts val="0"/>
                        </a:spcAft>
                        <a:buNone/>
                      </a:pPr>
                      <a:endParaRPr sz="2000">
                        <a:latin typeface="Arial"/>
                        <a:ea typeface="Arial"/>
                        <a:cs typeface="Arial"/>
                        <a:sym typeface="Arial"/>
                      </a:endParaRPr>
                    </a:p>
                    <a:p>
                      <a:pPr marL="0" marR="0" lvl="0" indent="0" algn="l" rtl="0">
                        <a:spcBef>
                          <a:spcPts val="0"/>
                        </a:spcBef>
                        <a:spcAft>
                          <a:spcPts val="0"/>
                        </a:spcAft>
                        <a:buNone/>
                      </a:pPr>
                      <a:r>
                        <a:rPr lang="en-US" sz="2000">
                          <a:latin typeface="Arial"/>
                          <a:ea typeface="Arial"/>
                          <a:cs typeface="Arial"/>
                          <a:sym typeface="Arial"/>
                        </a:rPr>
                        <a:t>*Supporting Dual Language Learners Right from the Start </a:t>
                      </a:r>
                      <a:endParaRPr/>
                    </a:p>
                    <a:p>
                      <a:pPr marL="0" marR="0" lvl="0" indent="0" algn="l" rtl="0">
                        <a:spcBef>
                          <a:spcPts val="0"/>
                        </a:spcBef>
                        <a:spcAft>
                          <a:spcPts val="0"/>
                        </a:spcAft>
                        <a:buNone/>
                      </a:pPr>
                      <a:r>
                        <a:rPr lang="en-US" sz="2000">
                          <a:latin typeface="Arial"/>
                          <a:ea typeface="Arial"/>
                          <a:cs typeface="Arial"/>
                          <a:sym typeface="Arial"/>
                        </a:rPr>
                        <a:t>(4 hours) ST 10126786</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6CED3"/>
                    </a:solidFill>
                  </a:tcPr>
                </a:tc>
                <a:tc>
                  <a:txBody>
                    <a:bodyPr/>
                    <a:lstStyle/>
                    <a:p>
                      <a:pPr marL="0" marR="0" lvl="0" indent="0" algn="l" rtl="0">
                        <a:spcBef>
                          <a:spcPts val="0"/>
                        </a:spcBef>
                        <a:spcAft>
                          <a:spcPts val="0"/>
                        </a:spcAft>
                        <a:buNone/>
                      </a:pPr>
                      <a:r>
                        <a:rPr lang="en-US" sz="2000">
                          <a:latin typeface="Arial"/>
                          <a:ea typeface="Arial"/>
                          <a:cs typeface="Arial"/>
                          <a:sym typeface="Arial"/>
                        </a:rPr>
                        <a:t>Sharing Ideas Through Writing (4.5 hours) ST 10126760</a:t>
                      </a:r>
                      <a:endParaRPr/>
                    </a:p>
                    <a:p>
                      <a:pPr marL="0" marR="0" lvl="0" indent="0" algn="l" rtl="0">
                        <a:spcBef>
                          <a:spcPts val="0"/>
                        </a:spcBef>
                        <a:spcAft>
                          <a:spcPts val="0"/>
                        </a:spcAft>
                        <a:buNone/>
                      </a:pPr>
                      <a:endParaRPr sz="2000">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Connecting the Dots for Dual Language Learners Throughout the Preschool Day</a:t>
                      </a:r>
                      <a:endParaRPr/>
                    </a:p>
                    <a:p>
                      <a:pPr marL="0" marR="0" lvl="0" indent="0" algn="l" rtl="0">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(2.5 hours) ST 10126755</a:t>
                      </a:r>
                      <a:endParaRPr/>
                    </a:p>
                    <a:p>
                      <a:pPr marL="0" marR="0" lvl="0" indent="0" algn="l" rtl="0">
                        <a:lnSpc>
                          <a:spcPct val="100000"/>
                        </a:lnSpc>
                        <a:spcBef>
                          <a:spcPts val="0"/>
                        </a:spcBef>
                        <a:spcAft>
                          <a:spcPts val="0"/>
                        </a:spcAft>
                        <a:buClr>
                          <a:schemeClr val="dk1"/>
                        </a:buClr>
                        <a:buSzPts val="2000"/>
                        <a:buFont typeface="Calibri"/>
                        <a:buNone/>
                      </a:pPr>
                      <a:endParaRPr sz="2000">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*Monitoring Children’s Progress in Language &amp; Literacy in the Early Years </a:t>
                      </a:r>
                      <a:endParaRPr/>
                    </a:p>
                    <a:p>
                      <a:pPr marL="0" marR="0" lvl="0" indent="0" algn="l" rtl="0">
                        <a:lnSpc>
                          <a:spcPct val="100000"/>
                        </a:lnSpc>
                        <a:spcBef>
                          <a:spcPts val="0"/>
                        </a:spcBef>
                        <a:spcAft>
                          <a:spcPts val="0"/>
                        </a:spcAft>
                        <a:buClr>
                          <a:schemeClr val="dk1"/>
                        </a:buClr>
                        <a:buSzPts val="2000"/>
                        <a:buFont typeface="Arial"/>
                        <a:buNone/>
                      </a:pPr>
                      <a:r>
                        <a:rPr lang="en-US" sz="2000">
                          <a:latin typeface="Arial"/>
                          <a:ea typeface="Arial"/>
                          <a:cs typeface="Arial"/>
                          <a:sym typeface="Arial"/>
                        </a:rPr>
                        <a:t>(3.5 hours) ST 10126763</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9DF"/>
                    </a:solidFill>
                  </a:tcPr>
                </a:tc>
                <a:extLst>
                  <a:ext uri="{0D108BD9-81ED-4DB2-BD59-A6C34878D82A}">
                    <a16:rowId xmlns:a16="http://schemas.microsoft.com/office/drawing/2014/main" val="10001"/>
                  </a:ext>
                </a:extLst>
              </a:tr>
              <a:tr h="829300">
                <a:tc gridSpan="3">
                  <a:txBody>
                    <a:bodyPr/>
                    <a:lstStyle/>
                    <a:p>
                      <a:pPr marL="0" marR="0" lvl="0" indent="0" algn="l" rtl="0">
                        <a:spcBef>
                          <a:spcPts val="0"/>
                        </a:spcBef>
                        <a:spcAft>
                          <a:spcPts val="0"/>
                        </a:spcAft>
                        <a:buNone/>
                      </a:pPr>
                      <a:r>
                        <a:rPr lang="en-US" sz="2000">
                          <a:latin typeface="Arial"/>
                          <a:ea typeface="Arial"/>
                          <a:cs typeface="Arial"/>
                          <a:sym typeface="Arial"/>
                        </a:rPr>
                        <a:t>                                                * Indicates courses in Science of Reading Pathway G (20.5 hours total)</a:t>
                      </a:r>
                      <a:endParaRPr sz="18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1"/>
          <p:cNvSpPr txBox="1">
            <a:spLocks noGrp="1"/>
          </p:cNvSpPr>
          <p:nvPr>
            <p:ph type="title"/>
          </p:nvPr>
        </p:nvSpPr>
        <p:spPr>
          <a:xfrm>
            <a:off x="1216368" y="386994"/>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200"/>
              <a:buFont typeface="Calibri"/>
              <a:buNone/>
            </a:pPr>
            <a:r>
              <a:rPr lang="en-US" sz="3200" dirty="0"/>
              <a:t>EARLY CARE AND EDUCATION - UPCOMING OPPORTUNITIES</a:t>
            </a:r>
            <a:endParaRPr dirty="0"/>
          </a:p>
        </p:txBody>
      </p:sp>
      <p:grpSp>
        <p:nvGrpSpPr>
          <p:cNvPr id="623" name="Google Shape;623;p41"/>
          <p:cNvGrpSpPr/>
          <p:nvPr/>
        </p:nvGrpSpPr>
        <p:grpSpPr>
          <a:xfrm>
            <a:off x="67320" y="2849772"/>
            <a:ext cx="11664648" cy="1628757"/>
            <a:chOff x="67320" y="2461006"/>
            <a:chExt cx="11664648" cy="1628757"/>
          </a:xfrm>
        </p:grpSpPr>
        <p:sp>
          <p:nvSpPr>
            <p:cNvPr id="624" name="Google Shape;624;p41"/>
            <p:cNvSpPr/>
            <p:nvPr/>
          </p:nvSpPr>
          <p:spPr>
            <a:xfrm>
              <a:off x="516712" y="2772462"/>
              <a:ext cx="11215256" cy="1317301"/>
            </a:xfrm>
            <a:prstGeom prst="rect">
              <a:avLst/>
            </a:prstGeom>
            <a:noFill/>
            <a:ln w="38100" cap="flat" cmpd="sng">
              <a:solidFill>
                <a:schemeClr val="accent2"/>
              </a:solidFill>
              <a:prstDash val="solid"/>
              <a:miter lim="800000"/>
              <a:headEnd type="none" w="sm" len="sm"/>
              <a:tailEnd type="none" w="sm" len="sm"/>
            </a:ln>
          </p:spPr>
          <p:txBody>
            <a:bodyPr spcFirstLastPara="1" wrap="square" lIns="91425" tIns="182875" rIns="91425" bIns="45700" anchor="ctr" anchorCtr="0">
              <a:noAutofit/>
            </a:bodyPr>
            <a:lstStyle/>
            <a:p>
              <a:pPr marL="548640" marR="0" lvl="1" indent="0" algn="l" rtl="0">
                <a:lnSpc>
                  <a:spcPct val="90000"/>
                </a:lnSpc>
                <a:spcBef>
                  <a:spcPts val="0"/>
                </a:spcBef>
                <a:spcAft>
                  <a:spcPts val="0"/>
                </a:spcAft>
                <a:buNone/>
              </a:pPr>
              <a:r>
                <a:rPr lang="en-US" sz="1600" b="0" i="0" u="none" strike="noStrike" cap="none" dirty="0">
                  <a:solidFill>
                    <a:srgbClr val="000000"/>
                  </a:solidFill>
                  <a:latin typeface="Arial"/>
                  <a:ea typeface="Arial"/>
                  <a:cs typeface="Arial"/>
                  <a:sym typeface="Arial"/>
                </a:rPr>
                <a:t>The ECE Grant team will host an open office virtual meeting series for the 2024-2025 school year. Office hours will be based on specific topics to support the timeline of the ECE Grant Requirements. </a:t>
              </a:r>
              <a:endParaRPr dirty="0"/>
            </a:p>
            <a:p>
              <a:pPr marL="1143000" marR="0" lvl="2" indent="-228600" algn="l" rtl="0">
                <a:lnSpc>
                  <a:spcPct val="90000"/>
                </a:lnSpc>
                <a:spcBef>
                  <a:spcPts val="1000"/>
                </a:spcBef>
                <a:spcAft>
                  <a:spcPts val="0"/>
                </a:spcAft>
                <a:buClr>
                  <a:srgbClr val="C12637"/>
                </a:buClr>
                <a:buSzPts val="1600"/>
                <a:buFont typeface="Noto Sans Symbols"/>
                <a:buChar char="⮚"/>
              </a:pPr>
              <a:r>
                <a:rPr lang="en-US" sz="1600" b="0" i="0" u="none" strike="noStrike" cap="none" dirty="0">
                  <a:solidFill>
                    <a:srgbClr val="000000"/>
                  </a:solidFill>
                  <a:latin typeface="Arial"/>
                  <a:ea typeface="Arial"/>
                  <a:cs typeface="Arial"/>
                  <a:sym typeface="Arial"/>
                </a:rPr>
                <a:t>Sessions are held every Thursday from 1-2 pm.</a:t>
              </a:r>
              <a:endParaRPr dirty="0"/>
            </a:p>
          </p:txBody>
        </p:sp>
        <p:sp>
          <p:nvSpPr>
            <p:cNvPr id="625" name="Google Shape;625;p41"/>
            <p:cNvSpPr txBox="1"/>
            <p:nvPr/>
          </p:nvSpPr>
          <p:spPr>
            <a:xfrm>
              <a:off x="753119" y="2461006"/>
              <a:ext cx="5515705" cy="42469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C12637"/>
                </a:buClr>
                <a:buSzPts val="1800"/>
                <a:buFont typeface="Arial"/>
                <a:buNone/>
              </a:pPr>
              <a:r>
                <a:rPr lang="en-US" sz="1800" b="1" i="0" u="none" strike="noStrike" cap="none" dirty="0">
                  <a:solidFill>
                    <a:srgbClr val="000000"/>
                  </a:solidFill>
                  <a:latin typeface="Arial"/>
                  <a:ea typeface="Arial"/>
                  <a:cs typeface="Arial"/>
                  <a:sym typeface="Arial"/>
                </a:rPr>
                <a:t>Early Childhood Education Grant: </a:t>
              </a:r>
              <a:r>
                <a:rPr lang="en-US" sz="1800" b="0" i="0" u="none" strike="noStrike" cap="none" dirty="0">
                  <a:solidFill>
                    <a:srgbClr val="000000"/>
                  </a:solidFill>
                  <a:latin typeface="Arial"/>
                  <a:ea typeface="Arial"/>
                  <a:cs typeface="Arial"/>
                  <a:sym typeface="Arial"/>
                </a:rPr>
                <a:t>Office Hours</a:t>
              </a:r>
              <a:endParaRPr dirty="0"/>
            </a:p>
          </p:txBody>
        </p:sp>
        <p:sp>
          <p:nvSpPr>
            <p:cNvPr id="626" name="Google Shape;626;p41"/>
            <p:cNvSpPr/>
            <p:nvPr/>
          </p:nvSpPr>
          <p:spPr>
            <a:xfrm>
              <a:off x="67320" y="2573602"/>
              <a:ext cx="640080" cy="640080"/>
            </a:xfrm>
            <a:prstGeom prst="ellipse">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7" name="Google Shape;627;p41" descr="Online meeting with solid fill"/>
            <p:cNvPicPr preferRelativeResize="0"/>
            <p:nvPr/>
          </p:nvPicPr>
          <p:blipFill rotWithShape="1">
            <a:blip r:embed="rId3">
              <a:alphaModFix/>
            </a:blip>
            <a:srcRect/>
            <a:stretch/>
          </p:blipFill>
          <p:spPr>
            <a:xfrm>
              <a:off x="113040" y="2619322"/>
              <a:ext cx="548640" cy="548640"/>
            </a:xfrm>
            <a:prstGeom prst="rect">
              <a:avLst/>
            </a:prstGeom>
            <a:noFill/>
            <a:ln>
              <a:noFill/>
            </a:ln>
          </p:spPr>
        </p:pic>
      </p:grpSp>
      <p:grpSp>
        <p:nvGrpSpPr>
          <p:cNvPr id="628" name="Google Shape;628;p41"/>
          <p:cNvGrpSpPr/>
          <p:nvPr/>
        </p:nvGrpSpPr>
        <p:grpSpPr>
          <a:xfrm>
            <a:off x="-77648" y="872600"/>
            <a:ext cx="11809616" cy="2054506"/>
            <a:chOff x="67320" y="925777"/>
            <a:chExt cx="11809616" cy="1795463"/>
          </a:xfrm>
        </p:grpSpPr>
        <p:sp>
          <p:nvSpPr>
            <p:cNvPr id="629" name="Google Shape;629;p41"/>
            <p:cNvSpPr/>
            <p:nvPr/>
          </p:nvSpPr>
          <p:spPr>
            <a:xfrm>
              <a:off x="661680" y="1403939"/>
              <a:ext cx="11215256" cy="1317301"/>
            </a:xfrm>
            <a:prstGeom prst="rect">
              <a:avLst/>
            </a:prstGeom>
            <a:noFill/>
            <a:ln w="38100" cap="flat" cmpd="sng">
              <a:solidFill>
                <a:schemeClr val="accent1"/>
              </a:solidFill>
              <a:prstDash val="solid"/>
              <a:miter lim="800000"/>
              <a:headEnd type="none" w="sm" len="sm"/>
              <a:tailEnd type="none" w="sm" len="sm"/>
            </a:ln>
          </p:spPr>
          <p:txBody>
            <a:bodyPr spcFirstLastPara="1" wrap="square" lIns="91425" tIns="182875" rIns="91425" bIns="45700" anchor="ctr" anchorCtr="0">
              <a:noAutofit/>
            </a:bodyPr>
            <a:lstStyle/>
            <a:p>
              <a:pPr marL="548640" marR="0" lvl="1" indent="0" algn="l" rtl="0">
                <a:lnSpc>
                  <a:spcPct val="90000"/>
                </a:lnSpc>
                <a:spcBef>
                  <a:spcPts val="0"/>
                </a:spcBef>
                <a:spcAft>
                  <a:spcPts val="0"/>
                </a:spcAft>
                <a:buNone/>
              </a:pPr>
              <a:r>
                <a:rPr lang="en-US" sz="1600" b="0" i="0" u="none" strike="noStrike" cap="none" dirty="0">
                  <a:solidFill>
                    <a:srgbClr val="000000"/>
                  </a:solidFill>
                  <a:latin typeface="Arial"/>
                  <a:ea typeface="Arial"/>
                  <a:cs typeface="Arial"/>
                  <a:sym typeface="Arial"/>
                </a:rPr>
                <a:t>DCY, in partnership with the Child Care Resource and Referral Agencies and the State Support Teams, will provide opportunities to learn more about the changes to Step Up To Quality, including the transition from a 5-star to a 3-level rating system, the new program standards, implementation requirements, the verification process and transition timeline. </a:t>
              </a:r>
              <a:endParaRPr dirty="0"/>
            </a:p>
            <a:p>
              <a:pPr marL="1143000" marR="0" lvl="2" indent="-228600" algn="l" rtl="0">
                <a:lnSpc>
                  <a:spcPct val="90000"/>
                </a:lnSpc>
                <a:spcBef>
                  <a:spcPts val="1000"/>
                </a:spcBef>
                <a:spcAft>
                  <a:spcPts val="0"/>
                </a:spcAft>
                <a:buClr>
                  <a:schemeClr val="accent1"/>
                </a:buClr>
                <a:buSzPts val="1600"/>
                <a:buFont typeface="Noto Sans Symbols"/>
                <a:buChar char="⮚"/>
              </a:pPr>
              <a:r>
                <a:rPr lang="en-US" sz="1600" b="0" i="0" u="none" strike="noStrike" cap="none" dirty="0">
                  <a:solidFill>
                    <a:srgbClr val="000000"/>
                  </a:solidFill>
                  <a:latin typeface="Arial"/>
                  <a:ea typeface="Arial"/>
                  <a:cs typeface="Arial"/>
                  <a:sym typeface="Arial"/>
                </a:rPr>
                <a:t>Sessions are now open in the Ohio Professional Registry.</a:t>
              </a:r>
              <a:endParaRPr dirty="0"/>
            </a:p>
          </p:txBody>
        </p:sp>
        <p:sp>
          <p:nvSpPr>
            <p:cNvPr id="630" name="Google Shape;630;p41"/>
            <p:cNvSpPr txBox="1"/>
            <p:nvPr/>
          </p:nvSpPr>
          <p:spPr>
            <a:xfrm>
              <a:off x="933156" y="1017366"/>
              <a:ext cx="4670567" cy="32272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12637"/>
                </a:buClr>
                <a:buSzPts val="1800"/>
                <a:buFont typeface="Arial"/>
                <a:buNone/>
              </a:pPr>
              <a:r>
                <a:rPr lang="en-US" sz="1800" b="1" i="0" u="none" strike="noStrike" cap="none" dirty="0">
                  <a:solidFill>
                    <a:srgbClr val="000000"/>
                  </a:solidFill>
                  <a:latin typeface="Arial"/>
                  <a:ea typeface="Arial"/>
                  <a:cs typeface="Arial"/>
                  <a:sym typeface="Arial"/>
                </a:rPr>
                <a:t>Step Up To Quality: </a:t>
              </a:r>
              <a:r>
                <a:rPr lang="en-US" sz="1800" b="0" i="0" u="none" strike="noStrike" cap="none" dirty="0">
                  <a:solidFill>
                    <a:srgbClr val="000000"/>
                  </a:solidFill>
                  <a:latin typeface="Arial"/>
                  <a:ea typeface="Arial"/>
                  <a:cs typeface="Arial"/>
                  <a:sym typeface="Arial"/>
                </a:rPr>
                <a:t>Regional Meetings</a:t>
              </a:r>
              <a:endParaRPr dirty="0"/>
            </a:p>
          </p:txBody>
        </p:sp>
        <p:sp>
          <p:nvSpPr>
            <p:cNvPr id="631" name="Google Shape;631;p41"/>
            <p:cNvSpPr/>
            <p:nvPr/>
          </p:nvSpPr>
          <p:spPr>
            <a:xfrm>
              <a:off x="67320" y="925777"/>
              <a:ext cx="640080" cy="640080"/>
            </a:xfrm>
            <a:prstGeom prst="ellipse">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32" name="Google Shape;632;p41" descr="Meeting with solid fill"/>
            <p:cNvPicPr preferRelativeResize="0"/>
            <p:nvPr/>
          </p:nvPicPr>
          <p:blipFill rotWithShape="1">
            <a:blip r:embed="rId4">
              <a:alphaModFix/>
            </a:blip>
            <a:srcRect/>
            <a:stretch/>
          </p:blipFill>
          <p:spPr>
            <a:xfrm>
              <a:off x="113040" y="971497"/>
              <a:ext cx="548640" cy="548640"/>
            </a:xfrm>
            <a:prstGeom prst="rect">
              <a:avLst/>
            </a:prstGeom>
            <a:noFill/>
            <a:ln>
              <a:noFill/>
            </a:ln>
          </p:spPr>
        </p:pic>
      </p:grpSp>
      <p:grpSp>
        <p:nvGrpSpPr>
          <p:cNvPr id="633" name="Google Shape;633;p41"/>
          <p:cNvGrpSpPr/>
          <p:nvPr/>
        </p:nvGrpSpPr>
        <p:grpSpPr>
          <a:xfrm>
            <a:off x="113040" y="4484298"/>
            <a:ext cx="11618928" cy="1764798"/>
            <a:chOff x="67320" y="4012124"/>
            <a:chExt cx="11618928" cy="1764798"/>
          </a:xfrm>
        </p:grpSpPr>
        <p:sp>
          <p:nvSpPr>
            <p:cNvPr id="634" name="Google Shape;634;p41"/>
            <p:cNvSpPr/>
            <p:nvPr/>
          </p:nvSpPr>
          <p:spPr>
            <a:xfrm>
              <a:off x="470992" y="4459621"/>
              <a:ext cx="11215256" cy="1317301"/>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182875" rIns="91425" bIns="45700" anchor="ctr" anchorCtr="0">
              <a:noAutofit/>
            </a:bodyPr>
            <a:lstStyle/>
            <a:p>
              <a:pPr marL="548640" marR="0" lvl="1" indent="0" algn="l" rtl="0">
                <a:lnSpc>
                  <a:spcPct val="90000"/>
                </a:lnSpc>
                <a:spcBef>
                  <a:spcPts val="0"/>
                </a:spcBef>
                <a:spcAft>
                  <a:spcPts val="0"/>
                </a:spcAft>
                <a:buNone/>
              </a:pPr>
              <a:r>
                <a:rPr lang="en-US" sz="1600" b="0" i="0" u="none" strike="noStrike" cap="none" dirty="0">
                  <a:solidFill>
                    <a:srgbClr val="000000"/>
                  </a:solidFill>
                  <a:latin typeface="Arial"/>
                  <a:ea typeface="Arial"/>
                  <a:cs typeface="Arial"/>
                  <a:sym typeface="Arial"/>
                </a:rPr>
                <a:t>The preschool special education team will host an open office virtual meeting series for the 2024-2025 school year. Educators and school personnel will have the opportunity to ask the team questions related to providing preschool special education services and supports to children with disabilities ages three through five. </a:t>
              </a:r>
              <a:endParaRPr dirty="0"/>
            </a:p>
            <a:p>
              <a:pPr marL="1143000" marR="0" lvl="2" indent="-228600" algn="l" rtl="0">
                <a:lnSpc>
                  <a:spcPct val="90000"/>
                </a:lnSpc>
                <a:spcBef>
                  <a:spcPts val="1000"/>
                </a:spcBef>
                <a:spcAft>
                  <a:spcPts val="0"/>
                </a:spcAft>
                <a:buClr>
                  <a:schemeClr val="accent3"/>
                </a:buClr>
                <a:buSzPts val="1600"/>
                <a:buFont typeface="Noto Sans Symbols"/>
                <a:buChar char="⮚"/>
              </a:pPr>
              <a:r>
                <a:rPr lang="en-US" sz="1600" b="0" i="0" u="none" strike="noStrike" cap="none" dirty="0">
                  <a:solidFill>
                    <a:srgbClr val="000000"/>
                  </a:solidFill>
                  <a:latin typeface="Arial"/>
                  <a:ea typeface="Arial"/>
                  <a:cs typeface="Arial"/>
                  <a:sym typeface="Arial"/>
                </a:rPr>
                <a:t>Sessions are held on the fourth Wednesday of every month from 3-4 p.m. </a:t>
              </a:r>
              <a:endParaRPr dirty="0"/>
            </a:p>
          </p:txBody>
        </p:sp>
        <p:sp>
          <p:nvSpPr>
            <p:cNvPr id="635" name="Google Shape;635;p41"/>
            <p:cNvSpPr txBox="1"/>
            <p:nvPr/>
          </p:nvSpPr>
          <p:spPr>
            <a:xfrm>
              <a:off x="753119" y="4012124"/>
              <a:ext cx="4804563" cy="42469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C12637"/>
                </a:buClr>
                <a:buSzPts val="1800"/>
                <a:buFont typeface="Arial"/>
                <a:buNone/>
              </a:pPr>
              <a:r>
                <a:rPr lang="en-US" sz="1800" b="1" i="0" u="none" strike="noStrike" cap="none" dirty="0">
                  <a:solidFill>
                    <a:srgbClr val="000000"/>
                  </a:solidFill>
                  <a:latin typeface="Arial"/>
                  <a:ea typeface="Arial"/>
                  <a:cs typeface="Arial"/>
                  <a:sym typeface="Arial"/>
                </a:rPr>
                <a:t>Preschool Special Education: </a:t>
              </a:r>
              <a:r>
                <a:rPr lang="en-US" sz="1800" b="0" i="0" u="none" strike="noStrike" cap="none" dirty="0">
                  <a:solidFill>
                    <a:srgbClr val="000000"/>
                  </a:solidFill>
                  <a:latin typeface="Arial"/>
                  <a:ea typeface="Arial"/>
                  <a:cs typeface="Arial"/>
                  <a:sym typeface="Arial"/>
                </a:rPr>
                <a:t>Office Hours</a:t>
              </a:r>
              <a:endParaRPr dirty="0"/>
            </a:p>
          </p:txBody>
        </p:sp>
        <p:sp>
          <p:nvSpPr>
            <p:cNvPr id="636" name="Google Shape;636;p41"/>
            <p:cNvSpPr/>
            <p:nvPr/>
          </p:nvSpPr>
          <p:spPr>
            <a:xfrm>
              <a:off x="67320" y="4240477"/>
              <a:ext cx="640080" cy="640080"/>
            </a:xfrm>
            <a:prstGeom prst="ellipse">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37" name="Google Shape;637;p41" descr="Online meeting with solid fill"/>
            <p:cNvPicPr preferRelativeResize="0"/>
            <p:nvPr/>
          </p:nvPicPr>
          <p:blipFill rotWithShape="1">
            <a:blip r:embed="rId3">
              <a:alphaModFix/>
            </a:blip>
            <a:srcRect/>
            <a:stretch/>
          </p:blipFill>
          <p:spPr>
            <a:xfrm>
              <a:off x="113040" y="4286197"/>
              <a:ext cx="548640" cy="548640"/>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42"/>
          <p:cNvSpPr txBox="1"/>
          <p:nvPr/>
        </p:nvSpPr>
        <p:spPr>
          <a:xfrm>
            <a:off x="1227135" y="2458075"/>
            <a:ext cx="10073718"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0E3F75"/>
                </a:solidFill>
                <a:latin typeface="Arial"/>
                <a:ea typeface="Arial"/>
                <a:cs typeface="Arial"/>
                <a:sym typeface="Arial"/>
              </a:rPr>
              <a:t>CHILD CARE FUNDING UPDATES</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b="1" i="1">
                <a:solidFill>
                  <a:srgbClr val="0E3F75"/>
                </a:solidFill>
                <a:latin typeface="Arial"/>
                <a:ea typeface="Arial"/>
                <a:cs typeface="Arial"/>
                <a:sym typeface="Arial"/>
              </a:rPr>
              <a:t>Alicia Leatherman</a:t>
            </a:r>
            <a:endParaRPr sz="2800" b="1" i="1" u="none" strike="noStrike" cap="none">
              <a:solidFill>
                <a:srgbClr val="0E3F75"/>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3"/>
          <p:cNvSpPr txBox="1">
            <a:spLocks noGrp="1"/>
          </p:cNvSpPr>
          <p:nvPr>
            <p:ph type="title"/>
          </p:nvPr>
        </p:nvSpPr>
        <p:spPr>
          <a:xfrm>
            <a:off x="386809" y="503029"/>
            <a:ext cx="11186882"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CHILD CARE FUNDING UPDATES </a:t>
            </a:r>
            <a:endParaRPr/>
          </a:p>
        </p:txBody>
      </p:sp>
      <p:sp>
        <p:nvSpPr>
          <p:cNvPr id="651" name="Google Shape;651;p43"/>
          <p:cNvSpPr/>
          <p:nvPr/>
        </p:nvSpPr>
        <p:spPr>
          <a:xfrm>
            <a:off x="652814" y="1067037"/>
            <a:ext cx="11228562" cy="5280242"/>
          </a:xfrm>
          <a:prstGeom prst="rect">
            <a:avLst/>
          </a:prstGeom>
          <a:noFill/>
          <a:ln w="28575" cap="flat" cmpd="sng">
            <a:solidFill>
              <a:schemeClr val="accent3"/>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1" i="0" u="none" strike="noStrike" cap="none">
              <a:solidFill>
                <a:srgbClr val="323F4F"/>
              </a:solidFill>
              <a:latin typeface="Calibri"/>
              <a:ea typeface="Calibri"/>
              <a:cs typeface="Calibri"/>
              <a:sym typeface="Calibri"/>
            </a:endParaRPr>
          </a:p>
        </p:txBody>
      </p:sp>
      <p:graphicFrame>
        <p:nvGraphicFramePr>
          <p:cNvPr id="652" name="Google Shape;652;p43"/>
          <p:cNvGraphicFramePr/>
          <p:nvPr/>
        </p:nvGraphicFramePr>
        <p:xfrm>
          <a:off x="688931" y="1074077"/>
          <a:ext cx="3000000" cy="3000000"/>
        </p:xfrm>
        <a:graphic>
          <a:graphicData uri="http://schemas.openxmlformats.org/drawingml/2006/table">
            <a:tbl>
              <a:tblPr bandRow="1">
                <a:noFill/>
                <a:tableStyleId>{91E1572D-529F-4A17-A8F8-8C98DDCE6DE3}</a:tableStyleId>
              </a:tblPr>
              <a:tblGrid>
                <a:gridCol w="978725">
                  <a:extLst>
                    <a:ext uri="{9D8B030D-6E8A-4147-A177-3AD203B41FA5}">
                      <a16:colId xmlns:a16="http://schemas.microsoft.com/office/drawing/2014/main" val="20000"/>
                    </a:ext>
                  </a:extLst>
                </a:gridCol>
                <a:gridCol w="10177975">
                  <a:extLst>
                    <a:ext uri="{9D8B030D-6E8A-4147-A177-3AD203B41FA5}">
                      <a16:colId xmlns:a16="http://schemas.microsoft.com/office/drawing/2014/main" val="20001"/>
                    </a:ext>
                  </a:extLst>
                </a:gridCol>
              </a:tblGrid>
              <a:tr h="948150">
                <a:tc>
                  <a:txBody>
                    <a:bodyPr/>
                    <a:lstStyle/>
                    <a:p>
                      <a:pPr marL="0" marR="0" lvl="0" indent="0" algn="l" rtl="0">
                        <a:spcBef>
                          <a:spcPts val="0"/>
                        </a:spcBef>
                        <a:spcAft>
                          <a:spcPts val="0"/>
                        </a:spcAft>
                        <a:buNone/>
                      </a:pPr>
                      <a:endParaRPr sz="2800"/>
                    </a:p>
                  </a:txBody>
                  <a:tcPr marL="91450" marR="91450" marT="27425" marB="27425">
                    <a:lnB w="1270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100"/>
                        <a:buFont typeface="Arial"/>
                        <a:buNone/>
                      </a:pPr>
                      <a:r>
                        <a:rPr lang="en-US" sz="2400" b="1" i="0" u="none" strike="noStrike">
                          <a:solidFill>
                            <a:srgbClr val="000000"/>
                          </a:solidFill>
                          <a:latin typeface="Calibri"/>
                          <a:ea typeface="Calibri"/>
                          <a:cs typeface="Calibri"/>
                          <a:sym typeface="Calibri"/>
                        </a:rPr>
                        <a:t>Child Care Choice – as of 9/20/24</a:t>
                      </a: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100"/>
                        <a:buFont typeface="Arial"/>
                        <a:buNone/>
                      </a:pPr>
                      <a:r>
                        <a:rPr lang="en-US" sz="2400" b="1" i="0" u="none" strike="noStrike">
                          <a:solidFill>
                            <a:srgbClr val="000000"/>
                          </a:solidFill>
                          <a:latin typeface="Calibri"/>
                          <a:ea typeface="Calibri"/>
                          <a:cs typeface="Calibri"/>
                          <a:sym typeface="Calibri"/>
                        </a:rPr>
                        <a:t>– 4,044</a:t>
                      </a:r>
                      <a:r>
                        <a:rPr lang="en-US" sz="2400" b="0" i="0" u="none" strike="noStrike">
                          <a:solidFill>
                            <a:srgbClr val="000000"/>
                          </a:solidFill>
                          <a:latin typeface="Calibri"/>
                          <a:ea typeface="Calibri"/>
                          <a:cs typeface="Calibri"/>
                          <a:sym typeface="Calibri"/>
                        </a:rPr>
                        <a:t> children; </a:t>
                      </a:r>
                      <a:r>
                        <a:rPr lang="en-US" sz="2400" b="1" i="0" u="none" strike="noStrike">
                          <a:solidFill>
                            <a:srgbClr val="000000"/>
                          </a:solidFill>
                          <a:latin typeface="Calibri"/>
                          <a:ea typeface="Calibri"/>
                          <a:cs typeface="Calibri"/>
                          <a:sym typeface="Calibri"/>
                        </a:rPr>
                        <a:t>2,714</a:t>
                      </a:r>
                      <a:r>
                        <a:rPr lang="en-US" sz="2400" b="0" i="0" u="none" strike="noStrike">
                          <a:solidFill>
                            <a:srgbClr val="000000"/>
                          </a:solidFill>
                          <a:latin typeface="Calibri"/>
                          <a:ea typeface="Calibri"/>
                          <a:cs typeface="Calibri"/>
                          <a:sym typeface="Calibri"/>
                        </a:rPr>
                        <a:t> families</a:t>
                      </a:r>
                      <a:endParaRPr/>
                    </a:p>
                    <a:p>
                      <a:pPr marL="0" marR="0" lvl="0" indent="0" algn="l" rtl="0">
                        <a:spcBef>
                          <a:spcPts val="0"/>
                        </a:spcBef>
                        <a:spcAft>
                          <a:spcPts val="0"/>
                        </a:spcAft>
                        <a:buClr>
                          <a:srgbClr val="000000"/>
                        </a:buClr>
                        <a:buSzPts val="1100"/>
                        <a:buFont typeface="Arial"/>
                        <a:buNone/>
                      </a:pPr>
                      <a:r>
                        <a:rPr lang="en-US" sz="2400" b="0" i="0" u="none" strike="noStrike">
                          <a:solidFill>
                            <a:srgbClr val="000000"/>
                          </a:solidFill>
                          <a:latin typeface="Calibri"/>
                          <a:ea typeface="Calibri"/>
                          <a:cs typeface="Calibri"/>
                          <a:sym typeface="Calibri"/>
                        </a:rPr>
                        <a:t>Infants: 690</a:t>
                      </a:r>
                      <a:br>
                        <a:rPr lang="en-US" sz="2400" b="0" i="0" u="none" strike="noStrike">
                          <a:solidFill>
                            <a:srgbClr val="000000"/>
                          </a:solidFill>
                          <a:latin typeface="Calibri"/>
                          <a:ea typeface="Calibri"/>
                          <a:cs typeface="Calibri"/>
                          <a:sym typeface="Calibri"/>
                        </a:rPr>
                      </a:br>
                      <a:r>
                        <a:rPr lang="en-US" sz="2400" b="0" i="0" u="none" strike="noStrike">
                          <a:solidFill>
                            <a:srgbClr val="000000"/>
                          </a:solidFill>
                          <a:latin typeface="Calibri"/>
                          <a:ea typeface="Calibri"/>
                          <a:cs typeface="Calibri"/>
                          <a:sym typeface="Calibri"/>
                        </a:rPr>
                        <a:t>Toddlers: 787</a:t>
                      </a:r>
                      <a:endParaRPr/>
                    </a:p>
                    <a:p>
                      <a:pPr marL="0" marR="0" lvl="0" indent="0" algn="l" rtl="0">
                        <a:spcBef>
                          <a:spcPts val="0"/>
                        </a:spcBef>
                        <a:spcAft>
                          <a:spcPts val="0"/>
                        </a:spcAft>
                        <a:buClr>
                          <a:srgbClr val="000000"/>
                        </a:buClr>
                        <a:buSzPts val="1100"/>
                        <a:buFont typeface="Arial"/>
                        <a:buNone/>
                      </a:pPr>
                      <a:r>
                        <a:rPr lang="en-US" sz="2400" b="0" i="0" u="none" strike="noStrike">
                          <a:solidFill>
                            <a:srgbClr val="000000"/>
                          </a:solidFill>
                          <a:latin typeface="Calibri"/>
                          <a:ea typeface="Calibri"/>
                          <a:cs typeface="Calibri"/>
                          <a:sym typeface="Calibri"/>
                        </a:rPr>
                        <a:t>Preschoolers: 1,231</a:t>
                      </a:r>
                      <a:br>
                        <a:rPr lang="en-US" sz="2400" b="0" i="0" u="none" strike="noStrike">
                          <a:solidFill>
                            <a:srgbClr val="000000"/>
                          </a:solidFill>
                          <a:latin typeface="Calibri"/>
                          <a:ea typeface="Calibri"/>
                          <a:cs typeface="Calibri"/>
                          <a:sym typeface="Calibri"/>
                        </a:rPr>
                      </a:br>
                      <a:r>
                        <a:rPr lang="en-US" sz="2400" b="0" i="0" u="none" strike="noStrike">
                          <a:solidFill>
                            <a:srgbClr val="000000"/>
                          </a:solidFill>
                          <a:latin typeface="Calibri"/>
                          <a:ea typeface="Calibri"/>
                          <a:cs typeface="Calibri"/>
                          <a:sym typeface="Calibri"/>
                        </a:rPr>
                        <a:t>School-Age: 1,336</a:t>
                      </a:r>
                      <a:endParaRPr/>
                    </a:p>
                  </a:txBody>
                  <a:tcPr marL="91450" marR="91450" marT="27425" marB="27425" anchor="ctr">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966375">
                <a:tc>
                  <a:txBody>
                    <a:bodyPr/>
                    <a:lstStyle/>
                    <a:p>
                      <a:pPr marL="0" marR="0" lvl="0" indent="0" algn="l" rtl="0">
                        <a:spcBef>
                          <a:spcPts val="0"/>
                        </a:spcBef>
                        <a:spcAft>
                          <a:spcPts val="0"/>
                        </a:spcAft>
                        <a:buNone/>
                      </a:pPr>
                      <a:endParaRPr sz="2800"/>
                    </a:p>
                  </a:txBody>
                  <a:tcPr marL="91450" marR="91450" marT="27425" marB="27425">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100"/>
                        <a:buFont typeface="Arial"/>
                        <a:buNone/>
                      </a:pPr>
                      <a:r>
                        <a:rPr lang="en-US" sz="2400" b="1" i="0" u="none" strike="noStrike">
                          <a:solidFill>
                            <a:srgbClr val="000000"/>
                          </a:solidFill>
                          <a:latin typeface="Calibri"/>
                          <a:ea typeface="Calibri"/>
                          <a:cs typeface="Calibri"/>
                          <a:sym typeface="Calibri"/>
                        </a:rPr>
                        <a:t>One-Time Payments</a:t>
                      </a:r>
                      <a:r>
                        <a:rPr lang="en-US" sz="2400" b="0" i="0" u="none" strike="noStrike">
                          <a:solidFill>
                            <a:srgbClr val="000000"/>
                          </a:solidFill>
                          <a:latin typeface="Calibri"/>
                          <a:ea typeface="Calibri"/>
                          <a:cs typeface="Calibri"/>
                          <a:sym typeface="Calibri"/>
                        </a:rPr>
                        <a:t> - $4.7M</a:t>
                      </a:r>
                      <a:endParaRPr/>
                    </a:p>
                    <a:p>
                      <a:pPr marL="457200" marR="0" lvl="0" indent="-457200" algn="l" rtl="0">
                        <a:spcBef>
                          <a:spcPts val="0"/>
                        </a:spcBef>
                        <a:spcAft>
                          <a:spcPts val="0"/>
                        </a:spcAft>
                        <a:buClr>
                          <a:srgbClr val="000000"/>
                        </a:buClr>
                        <a:buSzPts val="1100"/>
                        <a:buFont typeface="Calibri"/>
                        <a:buChar char="-"/>
                      </a:pPr>
                      <a:r>
                        <a:rPr lang="en-US" sz="2400" b="0" i="0" u="none" strike="noStrike">
                          <a:solidFill>
                            <a:srgbClr val="000000"/>
                          </a:solidFill>
                          <a:latin typeface="Calibri"/>
                          <a:ea typeface="Calibri"/>
                          <a:cs typeface="Calibri"/>
                          <a:sym typeface="Calibri"/>
                        </a:rPr>
                        <a:t>1,249 programs</a:t>
                      </a:r>
                      <a:endParaRPr/>
                    </a:p>
                  </a:txBody>
                  <a:tcPr marL="91450" marR="91450" marT="27425" marB="27425" anchor="ct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2242725">
                <a:tc>
                  <a:txBody>
                    <a:bodyPr/>
                    <a:lstStyle/>
                    <a:p>
                      <a:pPr marL="0" marR="0" lvl="0" indent="0" algn="l" rtl="0">
                        <a:spcBef>
                          <a:spcPts val="0"/>
                        </a:spcBef>
                        <a:spcAft>
                          <a:spcPts val="0"/>
                        </a:spcAft>
                        <a:buNone/>
                      </a:pPr>
                      <a:endParaRPr sz="2800"/>
                    </a:p>
                  </a:txBody>
                  <a:tcPr marL="91450" marR="91450" marT="27425" marB="27425">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Clr>
                          <a:srgbClr val="000000"/>
                        </a:buClr>
                        <a:buSzPts val="1100"/>
                        <a:buFont typeface="Arial"/>
                        <a:buNone/>
                      </a:pPr>
                      <a:r>
                        <a:rPr lang="en-US" sz="2400" b="1" i="0" u="none" strike="noStrike">
                          <a:solidFill>
                            <a:srgbClr val="000000"/>
                          </a:solidFill>
                          <a:latin typeface="Calibri"/>
                          <a:ea typeface="Calibri"/>
                          <a:cs typeface="Calibri"/>
                          <a:sym typeface="Calibri"/>
                        </a:rPr>
                        <a:t>Infant Toddler Infrastructure Grants</a:t>
                      </a:r>
                      <a:r>
                        <a:rPr lang="en-US" sz="2400" b="0" i="0" u="none" strike="noStrike">
                          <a:solidFill>
                            <a:srgbClr val="000000"/>
                          </a:solidFill>
                          <a:latin typeface="Calibri"/>
                          <a:ea typeface="Calibri"/>
                          <a:cs typeface="Calibri"/>
                          <a:sym typeface="Calibri"/>
                        </a:rPr>
                        <a:t> - $29.3M</a:t>
                      </a:r>
                      <a:endParaRPr/>
                    </a:p>
                    <a:p>
                      <a:pPr marL="457200" marR="0" lvl="0" indent="-457200" algn="l" rtl="0">
                        <a:spcBef>
                          <a:spcPts val="0"/>
                        </a:spcBef>
                        <a:spcAft>
                          <a:spcPts val="0"/>
                        </a:spcAft>
                        <a:buClr>
                          <a:srgbClr val="000000"/>
                        </a:buClr>
                        <a:buSzPts val="1100"/>
                        <a:buFont typeface="Calibri"/>
                        <a:buChar char="-"/>
                      </a:pPr>
                      <a:r>
                        <a:rPr lang="en-US" sz="2400" b="0" i="0" u="none" strike="noStrike">
                          <a:solidFill>
                            <a:srgbClr val="000000"/>
                          </a:solidFill>
                          <a:latin typeface="Calibri"/>
                          <a:ea typeface="Calibri"/>
                          <a:cs typeface="Calibri"/>
                          <a:sym typeface="Calibri"/>
                        </a:rPr>
                        <a:t>254 Centers</a:t>
                      </a:r>
                      <a:endParaRPr/>
                    </a:p>
                    <a:p>
                      <a:pPr marL="457200" marR="0" lvl="0" indent="-457200" algn="l" rtl="0">
                        <a:spcBef>
                          <a:spcPts val="0"/>
                        </a:spcBef>
                        <a:spcAft>
                          <a:spcPts val="0"/>
                        </a:spcAft>
                        <a:buClr>
                          <a:srgbClr val="000000"/>
                        </a:buClr>
                        <a:buSzPts val="1100"/>
                        <a:buFont typeface="Calibri"/>
                        <a:buChar char="-"/>
                      </a:pPr>
                      <a:r>
                        <a:rPr lang="en-US" sz="2400" b="0" i="0" u="none" strike="noStrike">
                          <a:solidFill>
                            <a:srgbClr val="000000"/>
                          </a:solidFill>
                          <a:latin typeface="Calibri"/>
                          <a:ea typeface="Calibri"/>
                          <a:cs typeface="Calibri"/>
                          <a:sym typeface="Calibri"/>
                        </a:rPr>
                        <a:t>17 Type A</a:t>
                      </a:r>
                      <a:endParaRPr/>
                    </a:p>
                    <a:p>
                      <a:pPr marL="457200" marR="0" lvl="0" indent="-457200" algn="l" rtl="0">
                        <a:spcBef>
                          <a:spcPts val="0"/>
                        </a:spcBef>
                        <a:spcAft>
                          <a:spcPts val="0"/>
                        </a:spcAft>
                        <a:buClr>
                          <a:srgbClr val="000000"/>
                        </a:buClr>
                        <a:buSzPts val="1100"/>
                        <a:buFont typeface="Calibri"/>
                        <a:buChar char="-"/>
                      </a:pPr>
                      <a:r>
                        <a:rPr lang="en-US" sz="2400" b="0" i="0" u="none" strike="noStrike">
                          <a:solidFill>
                            <a:srgbClr val="000000"/>
                          </a:solidFill>
                          <a:latin typeface="Calibri"/>
                          <a:ea typeface="Calibri"/>
                          <a:cs typeface="Calibri"/>
                          <a:sym typeface="Calibri"/>
                        </a:rPr>
                        <a:t>71 Type B</a:t>
                      </a:r>
                      <a:endParaRPr/>
                    </a:p>
                    <a:p>
                      <a:pPr marL="0" marR="0" lvl="0" indent="0" algn="l" rtl="0">
                        <a:spcBef>
                          <a:spcPts val="0"/>
                        </a:spcBef>
                        <a:spcAft>
                          <a:spcPts val="0"/>
                        </a:spcAft>
                        <a:buClr>
                          <a:srgbClr val="000000"/>
                        </a:buClr>
                        <a:buSzPts val="1100"/>
                        <a:buFont typeface="Calibri"/>
                        <a:buNone/>
                      </a:pPr>
                      <a:r>
                        <a:rPr lang="en-US" sz="2400" b="1" i="0" u="none" strike="noStrike">
                          <a:solidFill>
                            <a:srgbClr val="000000"/>
                          </a:solidFill>
                          <a:latin typeface="Calibri"/>
                          <a:ea typeface="Calibri"/>
                          <a:cs typeface="Calibri"/>
                          <a:sym typeface="Calibri"/>
                        </a:rPr>
                        <a:t>Total: </a:t>
                      </a:r>
                      <a:r>
                        <a:rPr lang="en-US" sz="2400" b="0" i="0" u="none" strike="noStrike">
                          <a:solidFill>
                            <a:srgbClr val="000000"/>
                          </a:solidFill>
                          <a:latin typeface="Calibri"/>
                          <a:ea typeface="Calibri"/>
                          <a:cs typeface="Calibri"/>
                          <a:sym typeface="Calibri"/>
                        </a:rPr>
                        <a:t>342 (Estimated Capacity Expansion: 4,923)</a:t>
                      </a:r>
                      <a:endParaRPr/>
                    </a:p>
                  </a:txBody>
                  <a:tcPr marL="91450" marR="91450" marT="27425" marB="27425" anchor="ct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53" name="Google Shape;653;p43"/>
          <p:cNvSpPr/>
          <p:nvPr/>
        </p:nvSpPr>
        <p:spPr>
          <a:xfrm>
            <a:off x="839616" y="5218258"/>
            <a:ext cx="367229" cy="390073"/>
          </a:xfrm>
          <a:custGeom>
            <a:avLst/>
            <a:gdLst/>
            <a:ahLst/>
            <a:cxnLst/>
            <a:rect l="l" t="t" r="r" b="b"/>
            <a:pathLst>
              <a:path w="101" h="105" extrusionOk="0">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654" name="Google Shape;654;p43"/>
          <p:cNvSpPr/>
          <p:nvPr/>
        </p:nvSpPr>
        <p:spPr>
          <a:xfrm>
            <a:off x="843791" y="2198198"/>
            <a:ext cx="379135" cy="390073"/>
          </a:xfrm>
          <a:custGeom>
            <a:avLst/>
            <a:gdLst/>
            <a:ahLst/>
            <a:cxnLst/>
            <a:rect l="l" t="t" r="r" b="b"/>
            <a:pathLst>
              <a:path w="101" h="105" extrusionOk="0">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655" name="Google Shape;655;p43"/>
          <p:cNvSpPr/>
          <p:nvPr/>
        </p:nvSpPr>
        <p:spPr>
          <a:xfrm>
            <a:off x="842706" y="3606915"/>
            <a:ext cx="379135" cy="433294"/>
          </a:xfrm>
          <a:custGeom>
            <a:avLst/>
            <a:gdLst/>
            <a:ahLst/>
            <a:cxnLst/>
            <a:rect l="l" t="t" r="r" b="b"/>
            <a:pathLst>
              <a:path w="101" h="105" extrusionOk="0">
                <a:moveTo>
                  <a:pt x="38" y="105"/>
                </a:moveTo>
                <a:cubicBezTo>
                  <a:pt x="34" y="105"/>
                  <a:pt x="31" y="104"/>
                  <a:pt x="29" y="101"/>
                </a:cubicBezTo>
                <a:cubicBezTo>
                  <a:pt x="3" y="66"/>
                  <a:pt x="3" y="66"/>
                  <a:pt x="3" y="66"/>
                </a:cubicBezTo>
                <a:cubicBezTo>
                  <a:pt x="0" y="62"/>
                  <a:pt x="0" y="55"/>
                  <a:pt x="5" y="52"/>
                </a:cubicBezTo>
                <a:cubicBezTo>
                  <a:pt x="9" y="48"/>
                  <a:pt x="16" y="49"/>
                  <a:pt x="19" y="54"/>
                </a:cubicBezTo>
                <a:cubicBezTo>
                  <a:pt x="37" y="77"/>
                  <a:pt x="37" y="77"/>
                  <a:pt x="37" y="77"/>
                </a:cubicBezTo>
                <a:cubicBezTo>
                  <a:pt x="80" y="7"/>
                  <a:pt x="80" y="7"/>
                  <a:pt x="80" y="7"/>
                </a:cubicBezTo>
                <a:cubicBezTo>
                  <a:pt x="83" y="2"/>
                  <a:pt x="90" y="0"/>
                  <a:pt x="94" y="3"/>
                </a:cubicBezTo>
                <a:cubicBezTo>
                  <a:pt x="99" y="6"/>
                  <a:pt x="101" y="13"/>
                  <a:pt x="98" y="18"/>
                </a:cubicBezTo>
                <a:cubicBezTo>
                  <a:pt x="46" y="100"/>
                  <a:pt x="46" y="100"/>
                  <a:pt x="46" y="100"/>
                </a:cubicBezTo>
                <a:cubicBezTo>
                  <a:pt x="44" y="103"/>
                  <a:pt x="41" y="105"/>
                  <a:pt x="38" y="105"/>
                </a:cubicBezTo>
                <a:cubicBezTo>
                  <a:pt x="38" y="105"/>
                  <a:pt x="38" y="105"/>
                  <a:pt x="38" y="105"/>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44"/>
          <p:cNvSpPr txBox="1"/>
          <p:nvPr/>
        </p:nvSpPr>
        <p:spPr>
          <a:xfrm>
            <a:off x="2231892" y="1721625"/>
            <a:ext cx="7577138" cy="2755539"/>
          </a:xfrm>
          <a:prstGeom prst="rect">
            <a:avLst/>
          </a:prstGeom>
          <a:noFill/>
          <a:ln>
            <a:noFill/>
          </a:ln>
        </p:spPr>
        <p:txBody>
          <a:bodyPr spcFirstLastPara="1" wrap="square" lIns="0" tIns="34275" rIns="68575" bIns="0" anchor="t" anchorCtr="0">
            <a:noAutofit/>
          </a:bodyPr>
          <a:lstStyle/>
          <a:p>
            <a:pPr marL="0" marR="0" lvl="0" indent="0" algn="ctr" rtl="0">
              <a:lnSpc>
                <a:spcPct val="90000"/>
              </a:lnSpc>
              <a:spcBef>
                <a:spcPts val="0"/>
              </a:spcBef>
              <a:spcAft>
                <a:spcPts val="0"/>
              </a:spcAft>
              <a:buClr>
                <a:srgbClr val="0A2F57"/>
              </a:buClr>
              <a:buSzPts val="8800"/>
              <a:buFont typeface="Arial"/>
              <a:buNone/>
            </a:pPr>
            <a:r>
              <a:rPr lang="en-US" sz="8800" b="0" i="0" u="none" strike="noStrike" cap="none">
                <a:solidFill>
                  <a:srgbClr val="0A2F57"/>
                </a:solidFill>
                <a:latin typeface="Arial"/>
                <a:ea typeface="Arial"/>
                <a:cs typeface="Arial"/>
                <a:sym typeface="Arial"/>
              </a:rPr>
              <a:t>THANK YOU!</a:t>
            </a:r>
            <a:endParaRPr sz="9600" b="0" i="0" u="none" strike="noStrike" cap="none">
              <a:solidFill>
                <a:srgbClr val="0A2F57"/>
              </a:solidFill>
              <a:latin typeface="Arial"/>
              <a:ea typeface="Arial"/>
              <a:cs typeface="Arial"/>
              <a:sym typeface="Arial"/>
            </a:endParaRPr>
          </a:p>
        </p:txBody>
      </p:sp>
      <p:sp>
        <p:nvSpPr>
          <p:cNvPr id="661" name="Google Shape;661;p44"/>
          <p:cNvSpPr txBox="1"/>
          <p:nvPr/>
        </p:nvSpPr>
        <p:spPr>
          <a:xfrm>
            <a:off x="1772451" y="3423811"/>
            <a:ext cx="864325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Next Call: October 22, 2024</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2:00pm-3:00pm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2"/>
          <p:cNvSpPr txBox="1"/>
          <p:nvPr/>
        </p:nvSpPr>
        <p:spPr>
          <a:xfrm>
            <a:off x="1227135" y="2458075"/>
            <a:ext cx="1007371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0E3F75"/>
                </a:solidFill>
                <a:latin typeface="Arial"/>
                <a:ea typeface="Arial"/>
                <a:cs typeface="Arial"/>
                <a:sym typeface="Arial"/>
              </a:rPr>
              <a:t>ASQ EXPANSION/SPARKLER APP</a:t>
            </a:r>
            <a:endParaRPr/>
          </a:p>
        </p:txBody>
      </p:sp>
      <p:sp>
        <p:nvSpPr>
          <p:cNvPr id="110" name="Google Shape;110;p12"/>
          <p:cNvSpPr txBox="1"/>
          <p:nvPr/>
        </p:nvSpPr>
        <p:spPr>
          <a:xfrm>
            <a:off x="2778642" y="3104406"/>
            <a:ext cx="6096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1" u="none" strike="noStrike" cap="none">
                <a:solidFill>
                  <a:srgbClr val="0E3F75"/>
                </a:solidFill>
                <a:latin typeface="Arial"/>
                <a:ea typeface="Arial"/>
                <a:cs typeface="Arial"/>
                <a:sym typeface="Arial"/>
              </a:rPr>
              <a:t>Bright Beginnings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3"/>
          <p:cNvSpPr txBox="1">
            <a:spLocks noGrp="1"/>
          </p:cNvSpPr>
          <p:nvPr>
            <p:ph type="body" idx="4294967295"/>
          </p:nvPr>
        </p:nvSpPr>
        <p:spPr>
          <a:xfrm>
            <a:off x="386809" y="1371601"/>
            <a:ext cx="10633616" cy="455295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n-US">
                <a:latin typeface="Arial"/>
                <a:ea typeface="Arial"/>
                <a:cs typeface="Arial"/>
                <a:sym typeface="Arial"/>
              </a:rPr>
              <a:t>ASQ-3 and ASQ:SE-2 screening available for Ohio children birth through age 5</a:t>
            </a:r>
            <a:endParaRPr/>
          </a:p>
          <a:p>
            <a:pPr marL="228600" lvl="0" indent="-76200" algn="l" rtl="0">
              <a:lnSpc>
                <a:spcPct val="120000"/>
              </a:lnSpc>
              <a:spcBef>
                <a:spcPts val="500"/>
              </a:spcBef>
              <a:spcAft>
                <a:spcPts val="0"/>
              </a:spcAft>
              <a:buSzPts val="2400"/>
              <a:buNone/>
            </a:pPr>
            <a:endParaRPr>
              <a:latin typeface="Arial"/>
              <a:ea typeface="Arial"/>
              <a:cs typeface="Arial"/>
              <a:sym typeface="Arial"/>
            </a:endParaRPr>
          </a:p>
          <a:p>
            <a:pPr marL="228600" lvl="0" indent="-228600" algn="l" rtl="0">
              <a:lnSpc>
                <a:spcPct val="120000"/>
              </a:lnSpc>
              <a:spcBef>
                <a:spcPts val="500"/>
              </a:spcBef>
              <a:spcAft>
                <a:spcPts val="0"/>
              </a:spcAft>
              <a:buSzPts val="2400"/>
              <a:buChar char="•"/>
            </a:pPr>
            <a:r>
              <a:rPr lang="en-US">
                <a:latin typeface="Arial"/>
                <a:ea typeface="Arial"/>
                <a:cs typeface="Arial"/>
                <a:sym typeface="Arial"/>
              </a:rPr>
              <a:t>Ongoing monitoring of growth and developmental progress</a:t>
            </a:r>
            <a:endParaRPr/>
          </a:p>
          <a:p>
            <a:pPr marL="228600" lvl="0" indent="-76200" algn="l" rtl="0">
              <a:lnSpc>
                <a:spcPct val="120000"/>
              </a:lnSpc>
              <a:spcBef>
                <a:spcPts val="500"/>
              </a:spcBef>
              <a:spcAft>
                <a:spcPts val="0"/>
              </a:spcAft>
              <a:buSzPts val="2400"/>
              <a:buNone/>
            </a:pPr>
            <a:endParaRPr>
              <a:latin typeface="Arial"/>
              <a:ea typeface="Arial"/>
              <a:cs typeface="Arial"/>
              <a:sym typeface="Arial"/>
            </a:endParaRPr>
          </a:p>
          <a:p>
            <a:pPr marL="228600" lvl="0" indent="-228600" algn="l" rtl="0">
              <a:lnSpc>
                <a:spcPct val="120000"/>
              </a:lnSpc>
              <a:spcBef>
                <a:spcPts val="500"/>
              </a:spcBef>
              <a:spcAft>
                <a:spcPts val="0"/>
              </a:spcAft>
              <a:buSzPts val="2400"/>
              <a:buChar char="•"/>
            </a:pPr>
            <a:r>
              <a:rPr lang="en-US">
                <a:latin typeface="Arial"/>
                <a:ea typeface="Arial"/>
                <a:cs typeface="Arial"/>
                <a:sym typeface="Arial"/>
              </a:rPr>
              <a:t>ASQ-3 and ASQ:SE-2 screening available in English, Spanish, Chinese, French and Arabic </a:t>
            </a:r>
            <a:endParaRPr/>
          </a:p>
          <a:p>
            <a:pPr marL="228600" lvl="0" indent="-76200" algn="l" rtl="0">
              <a:lnSpc>
                <a:spcPct val="120000"/>
              </a:lnSpc>
              <a:spcBef>
                <a:spcPts val="500"/>
              </a:spcBef>
              <a:spcAft>
                <a:spcPts val="0"/>
              </a:spcAft>
              <a:buSzPts val="2400"/>
              <a:buNone/>
            </a:pPr>
            <a:endParaRPr/>
          </a:p>
        </p:txBody>
      </p:sp>
      <p:sp>
        <p:nvSpPr>
          <p:cNvPr id="118" name="Google Shape;118;p13"/>
          <p:cNvSpPr txBox="1">
            <a:spLocks noGrp="1"/>
          </p:cNvSpPr>
          <p:nvPr>
            <p:ph type="title"/>
          </p:nvPr>
        </p:nvSpPr>
        <p:spPr>
          <a:xfrm>
            <a:off x="386809" y="503028"/>
            <a:ext cx="10515600" cy="55424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OHIO’S ASQ ONLINE EXPANSION </a:t>
            </a:r>
            <a:r>
              <a:rPr lang="en-US" sz="1800"/>
              <a:t>(BEGAN JULY 1, 2024)</a:t>
            </a:r>
            <a:br>
              <a:rPr lang="en-US"/>
            </a:b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body" idx="4294967295"/>
          </p:nvPr>
        </p:nvSpPr>
        <p:spPr>
          <a:xfrm>
            <a:off x="386808" y="1189242"/>
            <a:ext cx="11462291" cy="5021058"/>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n-US">
                <a:latin typeface="Arial"/>
                <a:ea typeface="Arial"/>
                <a:cs typeface="Arial"/>
                <a:sym typeface="Arial"/>
              </a:rPr>
              <a:t>Parent- or caregiver-completed screening tools that encourage parent/caregiver involvement</a:t>
            </a:r>
            <a:endParaRPr/>
          </a:p>
          <a:p>
            <a:pPr marL="228600" lvl="0" indent="-228600" algn="l" rtl="0">
              <a:lnSpc>
                <a:spcPct val="120000"/>
              </a:lnSpc>
              <a:spcBef>
                <a:spcPts val="500"/>
              </a:spcBef>
              <a:spcAft>
                <a:spcPts val="0"/>
              </a:spcAft>
              <a:buSzPts val="2400"/>
              <a:buChar char="•"/>
            </a:pPr>
            <a:r>
              <a:rPr lang="en-US">
                <a:latin typeface="Arial"/>
                <a:ea typeface="Arial"/>
                <a:cs typeface="Arial"/>
                <a:sym typeface="Arial"/>
              </a:rPr>
              <a:t>Series of questionnaires for children ages 1 month to 5½ years (ASQ-3) and 6 years (ASQ:SE-2)</a:t>
            </a:r>
            <a:endParaRPr/>
          </a:p>
          <a:p>
            <a:pPr marL="228600" lvl="0" indent="-228600" algn="l" rtl="0">
              <a:lnSpc>
                <a:spcPct val="120000"/>
              </a:lnSpc>
              <a:spcBef>
                <a:spcPts val="500"/>
              </a:spcBef>
              <a:spcAft>
                <a:spcPts val="0"/>
              </a:spcAft>
              <a:buSzPts val="2400"/>
              <a:buChar char="•"/>
            </a:pPr>
            <a:r>
              <a:rPr lang="en-US">
                <a:latin typeface="Arial"/>
                <a:ea typeface="Arial"/>
                <a:cs typeface="Arial"/>
                <a:sym typeface="Arial"/>
              </a:rPr>
              <a:t>Tools to accurately identify children at risk for developmental or social-emotional delay</a:t>
            </a:r>
            <a:endParaRPr/>
          </a:p>
          <a:p>
            <a:pPr marL="228600" lvl="0" indent="-228600" algn="l" rtl="0">
              <a:lnSpc>
                <a:spcPct val="120000"/>
              </a:lnSpc>
              <a:spcBef>
                <a:spcPts val="500"/>
              </a:spcBef>
              <a:spcAft>
                <a:spcPts val="0"/>
              </a:spcAft>
              <a:buSzPts val="2400"/>
              <a:buChar char="•"/>
            </a:pPr>
            <a:r>
              <a:rPr lang="en-US">
                <a:latin typeface="Arial"/>
                <a:ea typeface="Arial"/>
                <a:cs typeface="Arial"/>
                <a:sym typeface="Arial"/>
              </a:rPr>
              <a:t>Tools to educate adults about child development and guide developmental promotion </a:t>
            </a:r>
            <a:endParaRPr/>
          </a:p>
          <a:p>
            <a:pPr marL="228600" lvl="0" indent="-228600" algn="l" rtl="0">
              <a:lnSpc>
                <a:spcPct val="120000"/>
              </a:lnSpc>
              <a:spcBef>
                <a:spcPts val="500"/>
              </a:spcBef>
              <a:spcAft>
                <a:spcPts val="0"/>
              </a:spcAft>
              <a:buSzPts val="2400"/>
              <a:buChar char="•"/>
            </a:pPr>
            <a:r>
              <a:rPr lang="en-US">
                <a:latin typeface="Arial"/>
                <a:ea typeface="Arial"/>
                <a:cs typeface="Arial"/>
                <a:sym typeface="Arial"/>
              </a:rPr>
              <a:t>Screening tools (including the ASQs) are not appropriate for use with children on an IFSP or IEP</a:t>
            </a:r>
            <a:endParaRPr/>
          </a:p>
        </p:txBody>
      </p:sp>
      <p:sp>
        <p:nvSpPr>
          <p:cNvPr id="126" name="Google Shape;126;p14"/>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WHAT ARE ASQ-3 AND ASQ:SE-2?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5"/>
          <p:cNvSpPr txBox="1">
            <a:spLocks noGrp="1"/>
          </p:cNvSpPr>
          <p:nvPr>
            <p:ph type="body" idx="4294967295"/>
          </p:nvPr>
        </p:nvSpPr>
        <p:spPr>
          <a:xfrm>
            <a:off x="386809" y="1189242"/>
            <a:ext cx="10515600" cy="4735308"/>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n-US">
                <a:latin typeface="Arial"/>
                <a:ea typeface="Arial"/>
                <a:cs typeface="Arial"/>
                <a:sym typeface="Arial"/>
              </a:rPr>
              <a:t>Provide a quick check of child’s development to make sure they are developing on-schedule</a:t>
            </a:r>
            <a:endParaRPr/>
          </a:p>
          <a:p>
            <a:pPr marL="228600" lvl="0" indent="-228600" algn="l" rtl="0">
              <a:lnSpc>
                <a:spcPct val="120000"/>
              </a:lnSpc>
              <a:spcBef>
                <a:spcPts val="500"/>
              </a:spcBef>
              <a:spcAft>
                <a:spcPts val="0"/>
              </a:spcAft>
              <a:buSzPts val="2400"/>
              <a:buChar char="•"/>
            </a:pPr>
            <a:r>
              <a:rPr lang="en-US">
                <a:latin typeface="Arial"/>
                <a:ea typeface="Arial"/>
                <a:cs typeface="Arial"/>
                <a:sym typeface="Arial"/>
              </a:rPr>
              <a:t>Identify strengths and learn whether there are any concerns </a:t>
            </a:r>
            <a:endParaRPr/>
          </a:p>
          <a:p>
            <a:pPr marL="228600" lvl="0" indent="-228600" algn="l" rtl="0">
              <a:lnSpc>
                <a:spcPct val="120000"/>
              </a:lnSpc>
              <a:spcBef>
                <a:spcPts val="500"/>
              </a:spcBef>
              <a:spcAft>
                <a:spcPts val="0"/>
              </a:spcAft>
              <a:buSzPts val="2400"/>
              <a:buChar char="•"/>
            </a:pPr>
            <a:r>
              <a:rPr lang="en-US">
                <a:latin typeface="Arial"/>
                <a:ea typeface="Arial"/>
                <a:cs typeface="Arial"/>
                <a:sym typeface="Arial"/>
              </a:rPr>
              <a:t>Uncover new milestones to celebrate </a:t>
            </a:r>
            <a:endParaRPr/>
          </a:p>
          <a:p>
            <a:pPr marL="228600" lvl="0" indent="-228600" algn="l" rtl="0">
              <a:lnSpc>
                <a:spcPct val="120000"/>
              </a:lnSpc>
              <a:spcBef>
                <a:spcPts val="500"/>
              </a:spcBef>
              <a:spcAft>
                <a:spcPts val="0"/>
              </a:spcAft>
              <a:buSzPts val="2400"/>
              <a:buChar char="•"/>
            </a:pPr>
            <a:r>
              <a:rPr lang="en-US">
                <a:latin typeface="Arial"/>
                <a:ea typeface="Arial"/>
                <a:cs typeface="Arial"/>
                <a:sym typeface="Arial"/>
              </a:rPr>
              <a:t>May identify children who would benefit from practice/support in specific areas</a:t>
            </a:r>
            <a:endParaRPr/>
          </a:p>
          <a:p>
            <a:pPr marL="228600" lvl="0" indent="-228600" algn="l" rtl="0">
              <a:lnSpc>
                <a:spcPct val="120000"/>
              </a:lnSpc>
              <a:spcBef>
                <a:spcPts val="500"/>
              </a:spcBef>
              <a:spcAft>
                <a:spcPts val="0"/>
              </a:spcAft>
              <a:buSzPts val="2400"/>
              <a:buChar char="•"/>
            </a:pPr>
            <a:r>
              <a:rPr lang="en-US">
                <a:latin typeface="Arial"/>
                <a:ea typeface="Arial"/>
                <a:cs typeface="Arial"/>
                <a:sym typeface="Arial"/>
              </a:rPr>
              <a:t>Identify children </a:t>
            </a:r>
            <a:r>
              <a:rPr lang="en-US" b="1">
                <a:latin typeface="Arial"/>
                <a:ea typeface="Arial"/>
                <a:cs typeface="Arial"/>
                <a:sym typeface="Arial"/>
              </a:rPr>
              <a:t>at risk </a:t>
            </a:r>
            <a:r>
              <a:rPr lang="en-US">
                <a:latin typeface="Arial"/>
                <a:ea typeface="Arial"/>
                <a:cs typeface="Arial"/>
                <a:sym typeface="Arial"/>
              </a:rPr>
              <a:t>for developmental delays (DD) who should be referred for further evaluation</a:t>
            </a:r>
            <a:endParaRPr/>
          </a:p>
          <a:p>
            <a:pPr marL="228600" lvl="0" indent="-228600" algn="l" rtl="0">
              <a:lnSpc>
                <a:spcPct val="120000"/>
              </a:lnSpc>
              <a:spcBef>
                <a:spcPts val="500"/>
              </a:spcBef>
              <a:spcAft>
                <a:spcPts val="0"/>
              </a:spcAft>
              <a:buSzPts val="2400"/>
              <a:buChar char="•"/>
            </a:pPr>
            <a:r>
              <a:rPr lang="en-US">
                <a:latin typeface="Arial"/>
                <a:ea typeface="Arial"/>
                <a:cs typeface="Arial"/>
                <a:sym typeface="Arial"/>
              </a:rPr>
              <a:t>Answer the question: Does the child need an in-depth assessment?</a:t>
            </a:r>
            <a:endParaRPr/>
          </a:p>
        </p:txBody>
      </p:sp>
      <p:sp>
        <p:nvSpPr>
          <p:cNvPr id="134" name="Google Shape;134;p15"/>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600"/>
              <a:buFont typeface="Calibri"/>
              <a:buNone/>
            </a:pPr>
            <a:r>
              <a:rPr lang="en-US"/>
              <a:t>PURPOSE OF DEVELOPMENTAL SCREENING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body" idx="4294967295"/>
          </p:nvPr>
        </p:nvSpPr>
        <p:spPr>
          <a:xfrm>
            <a:off x="386809" y="1314450"/>
            <a:ext cx="11000770" cy="481965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00"/>
              <a:buNone/>
            </a:pPr>
            <a:r>
              <a:rPr lang="en-US">
                <a:latin typeface="Arial"/>
                <a:ea typeface="Arial"/>
                <a:cs typeface="Arial"/>
                <a:sym typeface="Arial"/>
              </a:rPr>
              <a:t>No! Screening a child is not necessary if:</a:t>
            </a:r>
            <a:endParaRPr/>
          </a:p>
          <a:p>
            <a:pPr marL="0" lvl="0" indent="0" algn="l" rtl="0">
              <a:lnSpc>
                <a:spcPct val="120000"/>
              </a:lnSpc>
              <a:spcBef>
                <a:spcPts val="500"/>
              </a:spcBef>
              <a:spcAft>
                <a:spcPts val="0"/>
              </a:spcAft>
              <a:buSzPts val="2400"/>
              <a:buNone/>
            </a:pPr>
            <a:endParaRPr>
              <a:latin typeface="Arial"/>
              <a:ea typeface="Arial"/>
              <a:cs typeface="Arial"/>
              <a:sym typeface="Arial"/>
            </a:endParaRPr>
          </a:p>
          <a:p>
            <a:pPr marL="777240" lvl="1" indent="-228600" algn="l" rtl="0">
              <a:lnSpc>
                <a:spcPct val="100000"/>
              </a:lnSpc>
              <a:spcBef>
                <a:spcPts val="1000"/>
              </a:spcBef>
              <a:spcAft>
                <a:spcPts val="0"/>
              </a:spcAft>
              <a:buSzPts val="2400"/>
              <a:buChar char="o"/>
            </a:pPr>
            <a:r>
              <a:rPr lang="en-US">
                <a:latin typeface="Arial"/>
                <a:ea typeface="Arial"/>
                <a:cs typeface="Arial"/>
                <a:sym typeface="Arial"/>
              </a:rPr>
              <a:t>A child was recently screened by another agency/professional</a:t>
            </a:r>
            <a:endParaRPr/>
          </a:p>
          <a:p>
            <a:pPr marL="548640" lvl="1" indent="0" algn="l" rtl="0">
              <a:lnSpc>
                <a:spcPct val="100000"/>
              </a:lnSpc>
              <a:spcBef>
                <a:spcPts val="1000"/>
              </a:spcBef>
              <a:spcAft>
                <a:spcPts val="0"/>
              </a:spcAft>
              <a:buSzPts val="2400"/>
              <a:buNone/>
            </a:pPr>
            <a:endParaRPr>
              <a:latin typeface="Arial"/>
              <a:ea typeface="Arial"/>
              <a:cs typeface="Arial"/>
              <a:sym typeface="Arial"/>
            </a:endParaRPr>
          </a:p>
          <a:p>
            <a:pPr marL="777240" lvl="1" indent="-228600" algn="l" rtl="0">
              <a:lnSpc>
                <a:spcPct val="100000"/>
              </a:lnSpc>
              <a:spcBef>
                <a:spcPts val="1000"/>
              </a:spcBef>
              <a:spcAft>
                <a:spcPts val="0"/>
              </a:spcAft>
              <a:buSzPts val="2400"/>
              <a:buChar char="o"/>
            </a:pPr>
            <a:r>
              <a:rPr lang="en-US">
                <a:latin typeface="Arial"/>
                <a:ea typeface="Arial"/>
                <a:cs typeface="Arial"/>
                <a:sym typeface="Arial"/>
              </a:rPr>
              <a:t>A child is receiving Early Intervention/Early Childhood Special Education services</a:t>
            </a:r>
            <a:endParaRPr/>
          </a:p>
          <a:p>
            <a:pPr marL="548640" lvl="1" indent="0" algn="l" rtl="0">
              <a:lnSpc>
                <a:spcPct val="100000"/>
              </a:lnSpc>
              <a:spcBef>
                <a:spcPts val="1000"/>
              </a:spcBef>
              <a:spcAft>
                <a:spcPts val="0"/>
              </a:spcAft>
              <a:buSzPts val="2400"/>
              <a:buNone/>
            </a:pPr>
            <a:endParaRPr>
              <a:latin typeface="Arial"/>
              <a:ea typeface="Arial"/>
              <a:cs typeface="Arial"/>
              <a:sym typeface="Arial"/>
            </a:endParaRPr>
          </a:p>
          <a:p>
            <a:pPr marL="777240" lvl="1" indent="-228600" algn="l" rtl="0">
              <a:lnSpc>
                <a:spcPct val="100000"/>
              </a:lnSpc>
              <a:spcBef>
                <a:spcPts val="1000"/>
              </a:spcBef>
              <a:spcAft>
                <a:spcPts val="0"/>
              </a:spcAft>
              <a:buSzPts val="2400"/>
              <a:buChar char="o"/>
            </a:pPr>
            <a:r>
              <a:rPr lang="en-US">
                <a:latin typeface="Arial"/>
                <a:ea typeface="Arial"/>
                <a:cs typeface="Arial"/>
                <a:sym typeface="Arial"/>
              </a:rPr>
              <a:t>A parent does not choose to participate in screening  </a:t>
            </a:r>
            <a:endParaRPr/>
          </a:p>
          <a:p>
            <a:pPr marL="0" lvl="0" indent="0" algn="ctr" rtl="0">
              <a:lnSpc>
                <a:spcPct val="120000"/>
              </a:lnSpc>
              <a:spcBef>
                <a:spcPts val="500"/>
              </a:spcBef>
              <a:spcAft>
                <a:spcPts val="0"/>
              </a:spcAft>
              <a:buSzPts val="2400"/>
              <a:buNone/>
            </a:pPr>
            <a:endParaRPr/>
          </a:p>
        </p:txBody>
      </p:sp>
      <p:sp>
        <p:nvSpPr>
          <p:cNvPr id="142" name="Google Shape;142;p16"/>
          <p:cNvSpPr txBox="1">
            <a:spLocks noGrp="1"/>
          </p:cNvSpPr>
          <p:nvPr>
            <p:ph type="title"/>
          </p:nvPr>
        </p:nvSpPr>
        <p:spPr>
          <a:xfrm>
            <a:off x="386809" y="503029"/>
            <a:ext cx="10515600" cy="5699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3400"/>
              <a:buFont typeface="Calibri"/>
              <a:buNone/>
            </a:pPr>
            <a:r>
              <a:rPr lang="en-US" sz="3400"/>
              <a:t>SHOULD EVERY CHILD IN MY PROGRAM BE SCREENED?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7" descr="https://lh7-rt.googleusercontent.com/slidesz/AGV_vUcMtUKiucpNONZdD6undgWMuBoHm6tjaHbXDfudv5s9fg2jokhLR9vm6TRf-u_VeWOl8l33cHMWMIx0wPCyscamSN0f4ynFSj0ev31PZ_x_A1-TqNOMCn8UWUi-Ktnv1rnXtSQMcjErWKLHJb1QdSUTN9GuyqI=s2048?key=1DydoAG0DDUODXcnEnzthw"/>
          <p:cNvPicPr preferRelativeResize="0"/>
          <p:nvPr/>
        </p:nvPicPr>
        <p:blipFill rotWithShape="1">
          <a:blip r:embed="rId3">
            <a:alphaModFix/>
          </a:blip>
          <a:srcRect/>
          <a:stretch/>
        </p:blipFill>
        <p:spPr>
          <a:xfrm>
            <a:off x="1646767" y="926306"/>
            <a:ext cx="8898466" cy="5005387"/>
          </a:xfrm>
          <a:prstGeom prst="rect">
            <a:avLst/>
          </a:prstGeom>
          <a:noFill/>
          <a:ln>
            <a:noFill/>
          </a:ln>
        </p:spPr>
      </p:pic>
      <p:sp>
        <p:nvSpPr>
          <p:cNvPr id="150" name="Google Shape;150;p17"/>
          <p:cNvSpPr/>
          <p:nvPr/>
        </p:nvSpPr>
        <p:spPr>
          <a:xfrm>
            <a:off x="0" y="2051894"/>
            <a:ext cx="12192000" cy="663879"/>
          </a:xfrm>
          <a:prstGeom prst="rect">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1" name="Google Shape;151;p17"/>
          <p:cNvPicPr preferRelativeResize="0"/>
          <p:nvPr/>
        </p:nvPicPr>
        <p:blipFill rotWithShape="1">
          <a:blip r:embed="rId4">
            <a:alphaModFix/>
          </a:blip>
          <a:srcRect/>
          <a:stretch/>
        </p:blipFill>
        <p:spPr>
          <a:xfrm rot="3308240">
            <a:off x="3914123" y="2259453"/>
            <a:ext cx="3901916" cy="34322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50"/>
                                        </p:tgtEl>
                                      </p:cBhvr>
                                    </p:animEffect>
                                    <p:set>
                                      <p:cBhvr>
                                        <p:cTn id="7" dur="1" fill="hold">
                                          <p:stCondLst>
                                            <p:cond delay="500"/>
                                          </p:stCondLst>
                                        </p:cTn>
                                        <p:tgtEl>
                                          <p:spTgt spid="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rt of it All Deck">
  <a:themeElements>
    <a:clrScheme name="ODJFS FY24">
      <a:dk1>
        <a:srgbClr val="000000"/>
      </a:dk1>
      <a:lt1>
        <a:srgbClr val="FFFFFF"/>
      </a:lt1>
      <a:dk2>
        <a:srgbClr val="525051"/>
      </a:dk2>
      <a:lt2>
        <a:srgbClr val="A1A1A1"/>
      </a:lt2>
      <a:accent1>
        <a:srgbClr val="0E3F75"/>
      </a:accent1>
      <a:accent2>
        <a:srgbClr val="C12637"/>
      </a:accent2>
      <a:accent3>
        <a:srgbClr val="0098D3"/>
      </a:accent3>
      <a:accent4>
        <a:srgbClr val="729364"/>
      </a:accent4>
      <a:accent5>
        <a:srgbClr val="EBA70E"/>
      </a:accent5>
      <a:accent6>
        <a:srgbClr val="69C2C6"/>
      </a:accent6>
      <a:hlink>
        <a:srgbClr val="0000FF"/>
      </a:hlink>
      <a:folHlink>
        <a:srgbClr val="7000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5731</Words>
  <Application>Microsoft Office PowerPoint</Application>
  <PresentationFormat>Widescreen</PresentationFormat>
  <Paragraphs>531</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Times New Roman</vt:lpstr>
      <vt:lpstr>Noto Sans Symbols</vt:lpstr>
      <vt:lpstr>Arial</vt:lpstr>
      <vt:lpstr>Lato</vt:lpstr>
      <vt:lpstr>Calibri</vt:lpstr>
      <vt:lpstr>Courier New</vt:lpstr>
      <vt:lpstr>Proxima Nova</vt:lpstr>
      <vt:lpstr>Open Sans</vt:lpstr>
      <vt:lpstr>Heart of it All Deck</vt:lpstr>
      <vt:lpstr>PowerPoint Presentation</vt:lpstr>
      <vt:lpstr>AGENDA</vt:lpstr>
      <vt:lpstr>BIG GOALS OVERVIEW</vt:lpstr>
      <vt:lpstr>PowerPoint Presentation</vt:lpstr>
      <vt:lpstr>OHIO’S ASQ ONLINE EXPANSION (BEGAN JULY 1, 2024)  </vt:lpstr>
      <vt:lpstr>WHAT ARE ASQ-3 AND ASQ:SE-2?</vt:lpstr>
      <vt:lpstr>PURPOSE OF DEVELOPMENTAL SCREENING </vt:lpstr>
      <vt:lpstr>SHOULD EVERY CHILD IN MY PROGRAM BE SCREENED?</vt:lpstr>
      <vt:lpstr>PowerPoint Presentation</vt:lpstr>
      <vt:lpstr>THE SPARKLER EXPERIENCE</vt:lpstr>
      <vt:lpstr>SPARKLER’S DEVELOPMENTAL SCREENING FUNCTIONALITY</vt:lpstr>
      <vt:lpstr>MOBILE ASQ-3, CONTINUED</vt:lpstr>
      <vt:lpstr>WHAT HAPPENS WHEN A FAMILY TAKES AN ASQ?</vt:lpstr>
      <vt:lpstr>BENEFITS FOR PROVIDERS USING OHIO’S ASQ ONLINE SERVICE</vt:lpstr>
      <vt:lpstr>SPARKLER SUPPORT FOR PROVIDERS</vt:lpstr>
      <vt:lpstr>PowerPoint Presentation</vt:lpstr>
      <vt:lpstr>INFANT AND EARLY CHILDHOOD MENTAL HEALTH CONSULTATION</vt:lpstr>
      <vt:lpstr>IECMH CONSULTANTS</vt:lpstr>
      <vt:lpstr>SERVICES PROVIDED BY IECMH CONSULTANTS</vt:lpstr>
      <vt:lpstr>WHY IT MATTERS FOR CHILDREN</vt:lpstr>
      <vt:lpstr>WHY IT MATTERS FOR ADULTS</vt:lpstr>
      <vt:lpstr>WHERE CAN YOU FIND IECMH CONSULTANTS</vt:lpstr>
      <vt:lpstr>OHIO PRESCHOOL EXPULSION PREVENTION PARTNERSHIP (OPEPP)</vt:lpstr>
      <vt:lpstr>IECMH TRAINING INSTITUTE</vt:lpstr>
      <vt:lpstr>HOW TO ACCESS AN IECMH CONSULTANT IN YOUR REGION</vt:lpstr>
      <vt:lpstr>PowerPoint Presentation</vt:lpstr>
      <vt:lpstr>PowerPoint Presentation</vt:lpstr>
      <vt:lpstr>SUTQ BY THE NUMBERS</vt:lpstr>
      <vt:lpstr>CURRICULUM RFP</vt:lpstr>
      <vt:lpstr>SCIENCE OF READING RESOURCES</vt:lpstr>
      <vt:lpstr>COX CAMPUS EMERGENT LITERACY SERIES-INFANT/TODDLER</vt:lpstr>
      <vt:lpstr>COX CAMPUS EMERGENT LITERACY SERIES-PRESCHOOL</vt:lpstr>
      <vt:lpstr>EARLY CARE AND EDUCATION - UPCOMING OPPORTUNITIES</vt:lpstr>
      <vt:lpstr>PowerPoint Presentation</vt:lpstr>
      <vt:lpstr>CHILD CARE FUNDING UPDATES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C</dc:creator>
  <cp:lastModifiedBy>George C</cp:lastModifiedBy>
  <cp:revision>3</cp:revision>
  <dcterms:modified xsi:type="dcterms:W3CDTF">2024-10-24T18:07:12Z</dcterms:modified>
</cp:coreProperties>
</file>